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ink/ink6.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handoutMasterIdLst>
    <p:handoutMasterId r:id="rId25"/>
  </p:handoutMasterIdLst>
  <p:sldIdLst>
    <p:sldId id="256" r:id="rId2"/>
    <p:sldId id="258" r:id="rId3"/>
    <p:sldId id="293" r:id="rId4"/>
    <p:sldId id="294" r:id="rId5"/>
    <p:sldId id="296" r:id="rId6"/>
    <p:sldId id="259" r:id="rId7"/>
    <p:sldId id="260" r:id="rId8"/>
    <p:sldId id="288" r:id="rId9"/>
    <p:sldId id="289" r:id="rId10"/>
    <p:sldId id="290" r:id="rId11"/>
    <p:sldId id="291" r:id="rId12"/>
    <p:sldId id="295" r:id="rId13"/>
    <p:sldId id="287" r:id="rId14"/>
    <p:sldId id="261" r:id="rId15"/>
    <p:sldId id="281" r:id="rId16"/>
    <p:sldId id="282" r:id="rId17"/>
    <p:sldId id="283" r:id="rId18"/>
    <p:sldId id="271" r:id="rId19"/>
    <p:sldId id="284" r:id="rId20"/>
    <p:sldId id="275" r:id="rId21"/>
    <p:sldId id="286" r:id="rId22"/>
    <p:sldId id="292" r:id="rId23"/>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7E7"/>
    <a:srgbClr val="FF3399"/>
    <a:srgbClr val="B71E42"/>
    <a:srgbClr val="FFCCCC"/>
    <a:srgbClr val="D2E0E8"/>
    <a:srgbClr val="C0DAD9"/>
    <a:srgbClr val="42BA97"/>
    <a:srgbClr val="C4E2DF"/>
    <a:srgbClr val="C5D7E1"/>
    <a:srgbClr val="2683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3120" y="96"/>
      </p:cViewPr>
      <p:guideLst/>
    </p:cSldViewPr>
  </p:slideViewPr>
  <p:notesTextViewPr>
    <p:cViewPr>
      <p:scale>
        <a:sx n="1" d="1"/>
        <a:sy n="1" d="1"/>
      </p:scale>
      <p:origin x="0" y="0"/>
    </p:cViewPr>
  </p:notesTextViewPr>
  <p:notesViewPr>
    <p:cSldViewPr snapToGrid="0">
      <p:cViewPr varScale="1">
        <p:scale>
          <a:sx n="63" d="100"/>
          <a:sy n="63" d="100"/>
        </p:scale>
        <p:origin x="3134" y="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339453659545178"/>
          <c:y val="4.583333333333333E-2"/>
          <c:w val="0.7532109268090964"/>
          <c:h val="0.90833333333333333"/>
        </c:manualLayout>
      </c:layout>
      <c:pieChart>
        <c:varyColors val="1"/>
        <c:ser>
          <c:idx val="0"/>
          <c:order val="0"/>
          <c:tx>
            <c:strRef>
              <c:f>Sheet1!$B$1</c:f>
              <c:strCache>
                <c:ptCount val="1"/>
                <c:pt idx="0">
                  <c:v>列1</c:v>
                </c:pt>
              </c:strCache>
            </c:strRef>
          </c:tx>
          <c:spPr>
            <a:ln w="12700">
              <a:solidFill>
                <a:schemeClr val="accent2">
                  <a:lumMod val="50000"/>
                </a:schemeClr>
              </a:solidFill>
            </a:ln>
          </c:spPr>
          <c:dPt>
            <c:idx val="0"/>
            <c:bubble3D val="0"/>
            <c:spPr>
              <a:pattFill prst="pct90">
                <a:fgClr>
                  <a:schemeClr val="accent2">
                    <a:lumMod val="50000"/>
                  </a:schemeClr>
                </a:fgClr>
                <a:bgClr>
                  <a:schemeClr val="bg1"/>
                </a:bgClr>
              </a:pattFill>
              <a:ln w="12700" cap="flat" cmpd="sng" algn="ctr">
                <a:solidFill>
                  <a:schemeClr val="accent2">
                    <a:lumMod val="50000"/>
                  </a:schemeClr>
                </a:solidFill>
                <a:round/>
              </a:ln>
              <a:effectLst/>
            </c:spPr>
            <c:extLst>
              <c:ext xmlns:c16="http://schemas.microsoft.com/office/drawing/2014/chart" uri="{C3380CC4-5D6E-409C-BE32-E72D297353CC}">
                <c16:uniqueId val="{00000002-68EA-45E6-B282-05219FDD8023}"/>
              </c:ext>
            </c:extLst>
          </c:dPt>
          <c:dPt>
            <c:idx val="1"/>
            <c:bubble3D val="0"/>
            <c:spPr>
              <a:pattFill prst="lgGrid">
                <a:fgClr>
                  <a:schemeClr val="accent1"/>
                </a:fgClr>
                <a:bgClr>
                  <a:schemeClr val="bg1"/>
                </a:bgClr>
              </a:pattFill>
              <a:ln w="12700" cap="flat" cmpd="sng" algn="ctr">
                <a:solidFill>
                  <a:srgbClr val="002060"/>
                </a:solidFill>
                <a:round/>
              </a:ln>
              <a:effectLst/>
            </c:spPr>
            <c:extLst>
              <c:ext xmlns:c16="http://schemas.microsoft.com/office/drawing/2014/chart" uri="{C3380CC4-5D6E-409C-BE32-E72D297353CC}">
                <c16:uniqueId val="{00000005-68EA-45E6-B282-05219FDD8023}"/>
              </c:ext>
            </c:extLst>
          </c:dPt>
          <c:dPt>
            <c:idx val="2"/>
            <c:bubble3D val="0"/>
            <c:spPr>
              <a:solidFill>
                <a:schemeClr val="accent2">
                  <a:lumMod val="40000"/>
                  <a:lumOff val="60000"/>
                </a:schemeClr>
              </a:solidFill>
              <a:ln w="12700" cap="flat" cmpd="sng" algn="ctr">
                <a:solidFill>
                  <a:schemeClr val="accent2">
                    <a:lumMod val="40000"/>
                    <a:lumOff val="60000"/>
                  </a:schemeClr>
                </a:solidFill>
                <a:round/>
              </a:ln>
              <a:effectLst/>
            </c:spPr>
            <c:extLst>
              <c:ext xmlns:c16="http://schemas.microsoft.com/office/drawing/2014/chart" uri="{C3380CC4-5D6E-409C-BE32-E72D297353CC}">
                <c16:uniqueId val="{00000003-68EA-45E6-B282-05219FDD8023}"/>
              </c:ext>
            </c:extLst>
          </c:dPt>
          <c:dPt>
            <c:idx val="3"/>
            <c:bubble3D val="0"/>
            <c:spPr>
              <a:pattFill prst="dkUpDiag">
                <a:fgClr>
                  <a:schemeClr val="accent2">
                    <a:lumMod val="40000"/>
                    <a:lumOff val="60000"/>
                  </a:schemeClr>
                </a:fgClr>
                <a:bgClr>
                  <a:schemeClr val="bg1"/>
                </a:bgClr>
              </a:pattFill>
              <a:ln w="12700" cap="flat" cmpd="sng" algn="ctr">
                <a:solidFill>
                  <a:schemeClr val="accent2">
                    <a:lumMod val="40000"/>
                    <a:lumOff val="60000"/>
                  </a:schemeClr>
                </a:solidFill>
                <a:round/>
              </a:ln>
              <a:effectLst/>
            </c:spPr>
            <c:extLst>
              <c:ext xmlns:c16="http://schemas.microsoft.com/office/drawing/2014/chart" uri="{C3380CC4-5D6E-409C-BE32-E72D297353CC}">
                <c16:uniqueId val="{00000004-68EA-45E6-B282-05219FDD8023}"/>
              </c:ext>
            </c:extLst>
          </c:dPt>
          <c:dPt>
            <c:idx val="4"/>
            <c:bubble3D val="0"/>
            <c:spPr>
              <a:solidFill>
                <a:schemeClr val="accent2">
                  <a:lumMod val="40000"/>
                  <a:lumOff val="60000"/>
                </a:schemeClr>
              </a:solidFill>
              <a:ln w="12700" cap="flat" cmpd="sng" algn="ctr">
                <a:solidFill>
                  <a:schemeClr val="accent2">
                    <a:lumMod val="40000"/>
                    <a:lumOff val="60000"/>
                  </a:schemeClr>
                </a:solidFill>
                <a:round/>
              </a:ln>
              <a:effectLst/>
            </c:spPr>
            <c:extLst>
              <c:ext xmlns:c16="http://schemas.microsoft.com/office/drawing/2014/chart" uri="{C3380CC4-5D6E-409C-BE32-E72D297353CC}">
                <c16:uniqueId val="{00000001-68EA-45E6-B282-05219FDD8023}"/>
              </c:ext>
            </c:extLst>
          </c:dPt>
          <c:dPt>
            <c:idx val="5"/>
            <c:bubble3D val="0"/>
            <c:spPr>
              <a:pattFill prst="plaid">
                <a:fgClr>
                  <a:srgbClr val="42BA97"/>
                </a:fgClr>
                <a:bgClr>
                  <a:schemeClr val="bg1"/>
                </a:bgClr>
              </a:pattFill>
              <a:ln w="19050" cap="flat" cmpd="sng" algn="ctr">
                <a:solidFill>
                  <a:schemeClr val="accent2">
                    <a:lumMod val="50000"/>
                  </a:schemeClr>
                </a:solidFill>
                <a:prstDash val="solid"/>
                <a:round/>
              </a:ln>
              <a:effectLst/>
            </c:spPr>
            <c:extLst>
              <c:ext xmlns:c16="http://schemas.microsoft.com/office/drawing/2014/chart" uri="{C3380CC4-5D6E-409C-BE32-E72D297353CC}">
                <c16:uniqueId val="{0000000B-5859-47D5-BD03-D46287EF243E}"/>
              </c:ext>
            </c:extLst>
          </c:dPt>
          <c:dPt>
            <c:idx val="6"/>
            <c:bubble3D val="0"/>
            <c:spPr>
              <a:pattFill prst="pct90">
                <a:fgClr>
                  <a:schemeClr val="accent2">
                    <a:lumMod val="50000"/>
                  </a:schemeClr>
                </a:fgClr>
                <a:bgClr>
                  <a:schemeClr val="bg1"/>
                </a:bgClr>
              </a:pattFill>
              <a:ln w="12700" cap="flat" cmpd="sng" algn="ctr">
                <a:solidFill>
                  <a:schemeClr val="accent2">
                    <a:lumMod val="50000"/>
                  </a:schemeClr>
                </a:solidFill>
                <a:round/>
              </a:ln>
              <a:effectLst/>
            </c:spPr>
            <c:extLst>
              <c:ext xmlns:c16="http://schemas.microsoft.com/office/drawing/2014/chart" uri="{C3380CC4-5D6E-409C-BE32-E72D297353CC}">
                <c16:uniqueId val="{0000000D-5859-47D5-BD03-D46287EF243E}"/>
              </c:ext>
            </c:extLst>
          </c:dPt>
          <c:dLbls>
            <c:dLbl>
              <c:idx val="0"/>
              <c:delete val="1"/>
              <c:extLst>
                <c:ext xmlns:c15="http://schemas.microsoft.com/office/drawing/2012/chart" uri="{CE6537A1-D6FC-4f65-9D91-7224C49458BB}"/>
                <c:ext xmlns:c16="http://schemas.microsoft.com/office/drawing/2014/chart" uri="{C3380CC4-5D6E-409C-BE32-E72D297353CC}">
                  <c16:uniqueId val="{00000002-68EA-45E6-B282-05219FDD8023}"/>
                </c:ext>
              </c:extLst>
            </c:dLbl>
            <c:dLbl>
              <c:idx val="1"/>
              <c:tx>
                <c:rich>
                  <a:bodyPr/>
                  <a:lstStyle/>
                  <a:p>
                    <a:fld id="{C4400002-3875-48B8-ACA7-E4932311DAC9}" type="CATEGORYNAME">
                      <a:rPr lang="ja-JP" altLang="en-US">
                        <a:solidFill>
                          <a:schemeClr val="tx1"/>
                        </a:solidFill>
                      </a:rPr>
                      <a:pPr/>
                      <a:t>[分類名]</a:t>
                    </a:fld>
                    <a:endParaRPr lang="ja-JP" altLang="en-US"/>
                  </a:p>
                </c:rich>
              </c:tx>
              <c:dLblPos val="inEnd"/>
              <c:showLegendKey val="0"/>
              <c:showVal val="0"/>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68EA-45E6-B282-05219FDD8023}"/>
                </c:ext>
              </c:extLst>
            </c:dLbl>
            <c:dLbl>
              <c:idx val="2"/>
              <c:layout>
                <c:manualLayout>
                  <c:x val="-0.42238548533216536"/>
                  <c:y val="-7.2323162729658788E-2"/>
                </c:manualLayout>
              </c:layout>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8EA-45E6-B282-05219FDD8023}"/>
                </c:ext>
              </c:extLst>
            </c:dLbl>
            <c:dLbl>
              <c:idx val="5"/>
              <c:tx>
                <c:rich>
                  <a:bodyPr/>
                  <a:lstStyle/>
                  <a:p>
                    <a:fld id="{CC6C26F3-475C-4B19-8AE1-D41AB100A206}" type="CATEGORYNAME">
                      <a:rPr lang="ja-JP" altLang="en-US">
                        <a:solidFill>
                          <a:schemeClr val="tx1"/>
                        </a:solidFill>
                      </a:rPr>
                      <a:pPr/>
                      <a:t>[分類名]</a:t>
                    </a:fld>
                    <a:endParaRPr lang="ja-JP" altLang="en-US"/>
                  </a:p>
                </c:rich>
              </c:tx>
              <c:dLblPos val="inEnd"/>
              <c:showLegendKey val="0"/>
              <c:showVal val="0"/>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5859-47D5-BD03-D46287EF243E}"/>
                </c:ext>
              </c:extLst>
            </c:dLbl>
            <c:dLbl>
              <c:idx val="6"/>
              <c:layout>
                <c:manualLayout>
                  <c:x val="0.29187317893316422"/>
                  <c:y val="0.12755643044619425"/>
                </c:manualLayout>
              </c:layout>
              <c:tx>
                <c:rich>
                  <a:bodyPr rot="0" spcFirstLastPara="1" vertOverflow="ellipsis" vert="horz" wrap="square" lIns="38100" tIns="19050" rIns="38100" bIns="19050" anchor="ctr" anchorCtr="1">
                    <a:noAutofit/>
                  </a:bodyPr>
                  <a:lstStyle/>
                  <a:p>
                    <a:pPr>
                      <a:defRPr sz="1600" b="1" i="0" u="none" strike="noStrike" kern="1200" baseline="0">
                        <a:solidFill>
                          <a:schemeClr val="tx1">
                            <a:lumMod val="65000"/>
                            <a:lumOff val="35000"/>
                          </a:schemeClr>
                        </a:solidFill>
                        <a:latin typeface="+mn-lt"/>
                        <a:ea typeface="+mn-ea"/>
                        <a:cs typeface="+mn-cs"/>
                      </a:defRPr>
                    </a:pPr>
                    <a:fld id="{BF81400D-D933-452C-91B3-695B0C5FE21E}" type="CATEGORYNAME">
                      <a:rPr lang="ja-JP" altLang="en-US" sz="1600">
                        <a:solidFill>
                          <a:schemeClr val="bg1"/>
                        </a:solidFill>
                      </a:rPr>
                      <a:pPr>
                        <a:defRPr sz="1600" b="1"/>
                      </a:pPr>
                      <a:t>[分類名]</a:t>
                    </a:fld>
                    <a:endParaRPr lang="ja-JP" altLang="en-US"/>
                  </a:p>
                </c:rich>
              </c:tx>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tx1">
                          <a:lumMod val="65000"/>
                          <a:lumOff val="35000"/>
                        </a:schemeClr>
                      </a:solidFill>
                      <a:latin typeface="+mn-lt"/>
                      <a:ea typeface="+mn-ea"/>
                      <a:cs typeface="+mn-cs"/>
                    </a:defRPr>
                  </a:pPr>
                  <a:endParaRPr lang="ja-JP"/>
                </a:p>
              </c:txPr>
              <c:dLblPos val="bestFit"/>
              <c:showLegendKey val="0"/>
              <c:showVal val="0"/>
              <c:showCatName val="1"/>
              <c:showSerName val="0"/>
              <c:showPercent val="0"/>
              <c:showBubbleSize val="0"/>
              <c:extLst>
                <c:ext xmlns:c15="http://schemas.microsoft.com/office/drawing/2012/chart" uri="{CE6537A1-D6FC-4f65-9D91-7224C49458BB}">
                  <c15:layout>
                    <c:manualLayout>
                      <c:w val="0.15893441574870842"/>
                      <c:h val="0.15958333333333333"/>
                    </c:manualLayout>
                  </c15:layout>
                  <c15:dlblFieldTable/>
                  <c15:showDataLabelsRange val="0"/>
                </c:ext>
                <c:ext xmlns:c16="http://schemas.microsoft.com/office/drawing/2014/chart" uri="{C3380CC4-5D6E-409C-BE32-E72D297353CC}">
                  <c16:uniqueId val="{0000000D-5859-47D5-BD03-D46287EF243E}"/>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65000"/>
                        <a:lumOff val="35000"/>
                      </a:schemeClr>
                    </a:solidFill>
                    <a:latin typeface="+mn-lt"/>
                    <a:ea typeface="+mn-ea"/>
                    <a:cs typeface="+mn-cs"/>
                  </a:defRPr>
                </a:pPr>
                <a:endParaRPr lang="ja-JP"/>
              </a:p>
            </c:txPr>
            <c:dLblPos val="inEnd"/>
            <c:showLegendKey val="0"/>
            <c:showVal val="0"/>
            <c:showCatName val="1"/>
            <c:showSerName val="0"/>
            <c:showPercent val="0"/>
            <c:showBubbleSize val="0"/>
            <c:showLeaderLines val="0"/>
            <c:extLst>
              <c:ext xmlns:c15="http://schemas.microsoft.com/office/drawing/2012/chart" uri="{CE6537A1-D6FC-4f65-9D91-7224C49458BB}"/>
            </c:extLst>
          </c:dLbls>
          <c:cat>
            <c:strRef>
              <c:f>Sheet1!$A$2:$A$8</c:f>
              <c:strCache>
                <c:ptCount val="7"/>
                <c:pt idx="0">
                  <c:v>深夜</c:v>
                </c:pt>
                <c:pt idx="1">
                  <c:v>早朝</c:v>
                </c:pt>
                <c:pt idx="2">
                  <c:v>日中</c:v>
                </c:pt>
                <c:pt idx="5">
                  <c:v>夜間</c:v>
                </c:pt>
                <c:pt idx="6">
                  <c:v>深夜</c:v>
                </c:pt>
              </c:strCache>
            </c:strRef>
          </c:cat>
          <c:val>
            <c:numRef>
              <c:f>Sheet1!$B$2:$B$8</c:f>
              <c:numCache>
                <c:formatCode>General</c:formatCode>
                <c:ptCount val="7"/>
                <c:pt idx="0">
                  <c:v>6</c:v>
                </c:pt>
                <c:pt idx="1">
                  <c:v>2</c:v>
                </c:pt>
                <c:pt idx="2">
                  <c:v>2</c:v>
                </c:pt>
                <c:pt idx="3">
                  <c:v>3</c:v>
                </c:pt>
                <c:pt idx="4">
                  <c:v>5</c:v>
                </c:pt>
                <c:pt idx="5">
                  <c:v>4</c:v>
                </c:pt>
                <c:pt idx="6">
                  <c:v>2</c:v>
                </c:pt>
              </c:numCache>
            </c:numRef>
          </c:val>
          <c:extLst>
            <c:ext xmlns:c16="http://schemas.microsoft.com/office/drawing/2014/chart" uri="{C3380CC4-5D6E-409C-BE32-E72D297353CC}">
              <c16:uniqueId val="{00000000-68EA-45E6-B282-05219FDD8023}"/>
            </c:ext>
          </c:extLst>
        </c:ser>
        <c:dLbls>
          <c:showLegendKey val="0"/>
          <c:showVal val="0"/>
          <c:showCatName val="1"/>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339453659545178"/>
          <c:y val="4.583333333333333E-2"/>
          <c:w val="0.7532109268090964"/>
          <c:h val="0.90833333333333333"/>
        </c:manualLayout>
      </c:layout>
      <c:pieChart>
        <c:varyColors val="1"/>
        <c:ser>
          <c:idx val="0"/>
          <c:order val="0"/>
          <c:tx>
            <c:strRef>
              <c:f>Sheet1!$B$1</c:f>
              <c:strCache>
                <c:ptCount val="1"/>
                <c:pt idx="0">
                  <c:v>列1</c:v>
                </c:pt>
              </c:strCache>
            </c:strRef>
          </c:tx>
          <c:spPr>
            <a:ln w="6350">
              <a:solidFill>
                <a:schemeClr val="accent2">
                  <a:lumMod val="50000"/>
                </a:schemeClr>
              </a:solidFill>
            </a:ln>
          </c:spPr>
          <c:dPt>
            <c:idx val="0"/>
            <c:bubble3D val="0"/>
            <c:spPr>
              <a:pattFill prst="pct90">
                <a:fgClr>
                  <a:schemeClr val="accent2">
                    <a:lumMod val="50000"/>
                  </a:schemeClr>
                </a:fgClr>
                <a:bgClr>
                  <a:schemeClr val="bg1"/>
                </a:bgClr>
              </a:pattFill>
              <a:ln w="6350" cap="flat" cmpd="sng" algn="ctr">
                <a:solidFill>
                  <a:schemeClr val="accent2">
                    <a:lumMod val="50000"/>
                  </a:schemeClr>
                </a:solidFill>
                <a:round/>
              </a:ln>
              <a:effectLst/>
            </c:spPr>
            <c:extLst>
              <c:ext xmlns:c16="http://schemas.microsoft.com/office/drawing/2014/chart" uri="{C3380CC4-5D6E-409C-BE32-E72D297353CC}">
                <c16:uniqueId val="{00000001-F621-4897-B9D5-D785115B5DAB}"/>
              </c:ext>
            </c:extLst>
          </c:dPt>
          <c:dPt>
            <c:idx val="1"/>
            <c:bubble3D val="0"/>
            <c:spPr>
              <a:pattFill prst="lgGrid">
                <a:fgClr>
                  <a:schemeClr val="accent1"/>
                </a:fgClr>
                <a:bgClr>
                  <a:schemeClr val="bg1"/>
                </a:bgClr>
              </a:pattFill>
              <a:ln w="9525" cap="flat" cmpd="sng" algn="ctr">
                <a:solidFill>
                  <a:srgbClr val="002060"/>
                </a:solidFill>
                <a:round/>
              </a:ln>
              <a:effectLst/>
            </c:spPr>
            <c:extLst>
              <c:ext xmlns:c16="http://schemas.microsoft.com/office/drawing/2014/chart" uri="{C3380CC4-5D6E-409C-BE32-E72D297353CC}">
                <c16:uniqueId val="{00000003-F621-4897-B9D5-D785115B5DAB}"/>
              </c:ext>
            </c:extLst>
          </c:dPt>
          <c:dPt>
            <c:idx val="2"/>
            <c:bubble3D val="0"/>
            <c:spPr>
              <a:solidFill>
                <a:schemeClr val="accent2">
                  <a:lumMod val="40000"/>
                  <a:lumOff val="60000"/>
                </a:schemeClr>
              </a:solidFill>
              <a:ln w="9525" cap="flat" cmpd="sng" algn="ctr">
                <a:solidFill>
                  <a:srgbClr val="002060"/>
                </a:solidFill>
                <a:round/>
              </a:ln>
              <a:effectLst/>
            </c:spPr>
            <c:extLst>
              <c:ext xmlns:c16="http://schemas.microsoft.com/office/drawing/2014/chart" uri="{C3380CC4-5D6E-409C-BE32-E72D297353CC}">
                <c16:uniqueId val="{00000005-F621-4897-B9D5-D785115B5DAB}"/>
              </c:ext>
            </c:extLst>
          </c:dPt>
          <c:dPt>
            <c:idx val="3"/>
            <c:bubble3D val="0"/>
            <c:spPr>
              <a:pattFill prst="plaid">
                <a:fgClr>
                  <a:srgbClr val="42BA97"/>
                </a:fgClr>
                <a:bgClr>
                  <a:schemeClr val="bg1"/>
                </a:bgClr>
              </a:pattFill>
              <a:ln w="6350" cap="flat" cmpd="sng" algn="ctr">
                <a:solidFill>
                  <a:schemeClr val="accent2">
                    <a:lumMod val="50000"/>
                  </a:schemeClr>
                </a:solidFill>
                <a:prstDash val="solid"/>
                <a:round/>
              </a:ln>
              <a:effectLst/>
            </c:spPr>
            <c:extLst>
              <c:ext xmlns:c16="http://schemas.microsoft.com/office/drawing/2014/chart" uri="{C3380CC4-5D6E-409C-BE32-E72D297353CC}">
                <c16:uniqueId val="{00000007-F621-4897-B9D5-D785115B5DAB}"/>
              </c:ext>
            </c:extLst>
          </c:dPt>
          <c:dPt>
            <c:idx val="4"/>
            <c:bubble3D val="0"/>
            <c:spPr>
              <a:pattFill prst="pct90">
                <a:fgClr>
                  <a:schemeClr val="accent2">
                    <a:lumMod val="50000"/>
                  </a:schemeClr>
                </a:fgClr>
                <a:bgClr>
                  <a:schemeClr val="bg1"/>
                </a:bgClr>
              </a:pattFill>
              <a:ln w="6350" cap="flat" cmpd="sng" algn="ctr">
                <a:solidFill>
                  <a:schemeClr val="accent2">
                    <a:lumMod val="50000"/>
                  </a:schemeClr>
                </a:solidFill>
                <a:round/>
              </a:ln>
              <a:effectLst/>
            </c:spPr>
            <c:extLst>
              <c:ext xmlns:c16="http://schemas.microsoft.com/office/drawing/2014/chart" uri="{C3380CC4-5D6E-409C-BE32-E72D297353CC}">
                <c16:uniqueId val="{00000009-F621-4897-B9D5-D785115B5DAB}"/>
              </c:ext>
            </c:extLst>
          </c:dPt>
          <c:dLbls>
            <c:dLbl>
              <c:idx val="0"/>
              <c:delete val="1"/>
              <c:extLst>
                <c:ext xmlns:c15="http://schemas.microsoft.com/office/drawing/2012/chart" uri="{CE6537A1-D6FC-4f65-9D91-7224C49458BB}"/>
                <c:ext xmlns:c16="http://schemas.microsoft.com/office/drawing/2014/chart" uri="{C3380CC4-5D6E-409C-BE32-E72D297353CC}">
                  <c16:uniqueId val="{00000001-F621-4897-B9D5-D785115B5DAB}"/>
                </c:ext>
              </c:extLst>
            </c:dLbl>
            <c:dLbl>
              <c:idx val="1"/>
              <c:tx>
                <c:rich>
                  <a:bodyPr/>
                  <a:lstStyle/>
                  <a:p>
                    <a:fld id="{C4400002-3875-48B8-ACA7-E4932311DAC9}" type="CATEGORYNAME">
                      <a:rPr lang="ja-JP" altLang="en-US">
                        <a:solidFill>
                          <a:schemeClr val="tx1"/>
                        </a:solidFill>
                      </a:rPr>
                      <a:pPr/>
                      <a:t>[分類名]</a:t>
                    </a:fld>
                    <a:endParaRPr lang="ja-JP" altLang="en-US"/>
                  </a:p>
                </c:rich>
              </c:tx>
              <c:dLblPos val="inEnd"/>
              <c:showLegendKey val="0"/>
              <c:showVal val="0"/>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621-4897-B9D5-D785115B5DAB}"/>
                </c:ext>
              </c:extLst>
            </c:dLbl>
            <c:dLbl>
              <c:idx val="2"/>
              <c:layout>
                <c:manualLayout>
                  <c:x val="0.11121372439659301"/>
                  <c:y val="-0.15066271623561334"/>
                </c:manualLayout>
              </c:layout>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621-4897-B9D5-D785115B5DAB}"/>
                </c:ext>
              </c:extLst>
            </c:dLbl>
            <c:dLbl>
              <c:idx val="3"/>
              <c:layout>
                <c:manualLayout>
                  <c:x val="0.18593242950698344"/>
                  <c:y val="0.11842032593845514"/>
                </c:manualLayout>
              </c:layout>
              <c:tx>
                <c:rich>
                  <a:bodyPr/>
                  <a:lstStyle/>
                  <a:p>
                    <a:fld id="{CC6C26F3-475C-4B19-8AE1-D41AB100A206}" type="CATEGORYNAME">
                      <a:rPr lang="ja-JP" altLang="en-US">
                        <a:solidFill>
                          <a:schemeClr val="tx1"/>
                        </a:solidFill>
                      </a:rPr>
                      <a:pPr/>
                      <a:t>[分類名]</a:t>
                    </a:fld>
                    <a:endParaRPr lang="ja-JP" altLang="en-US"/>
                  </a:p>
                </c:rich>
              </c:tx>
              <c:dLblPos val="bestFit"/>
              <c:showLegendKey val="0"/>
              <c:showVal val="0"/>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F621-4897-B9D5-D785115B5DAB}"/>
                </c:ext>
              </c:extLst>
            </c:dLbl>
            <c:dLbl>
              <c:idx val="4"/>
              <c:layout>
                <c:manualLayout>
                  <c:x val="0.32868454387654039"/>
                  <c:y val="0.23840211721087365"/>
                </c:manualLayout>
              </c:layout>
              <c:tx>
                <c:rich>
                  <a:bodyPr rot="0" spcFirstLastPara="1" vertOverflow="ellipsis" vert="horz" wrap="square" lIns="38100" tIns="19050" rIns="38100" bIns="19050" anchor="ctr" anchorCtr="1">
                    <a:noAutofit/>
                  </a:bodyPr>
                  <a:lstStyle/>
                  <a:p>
                    <a:pPr>
                      <a:defRPr sz="1050" b="1" i="0" u="none" strike="noStrike" kern="1200" baseline="0">
                        <a:solidFill>
                          <a:schemeClr val="tx1">
                            <a:lumMod val="65000"/>
                            <a:lumOff val="35000"/>
                          </a:schemeClr>
                        </a:solidFill>
                        <a:latin typeface="+mn-lt"/>
                        <a:ea typeface="+mn-ea"/>
                        <a:cs typeface="+mn-cs"/>
                      </a:defRPr>
                    </a:pPr>
                    <a:fld id="{BF81400D-D933-452C-91B3-695B0C5FE21E}" type="CATEGORYNAME">
                      <a:rPr lang="ja-JP" altLang="en-US" sz="1050">
                        <a:solidFill>
                          <a:schemeClr val="bg1"/>
                        </a:solidFill>
                      </a:rPr>
                      <a:pPr>
                        <a:defRPr sz="1050" b="1"/>
                      </a:pPr>
                      <a:t>[分類名]</a:t>
                    </a:fld>
                    <a:endParaRPr lang="ja-JP" altLang="en-US"/>
                  </a:p>
                </c:rich>
              </c:tx>
              <c:spPr>
                <a:noFill/>
                <a:ln>
                  <a:noFill/>
                </a:ln>
                <a:effectLst/>
              </c:spPr>
              <c:txPr>
                <a:bodyPr rot="0" spcFirstLastPara="1" vertOverflow="ellipsis" vert="horz" wrap="square" lIns="38100" tIns="19050" rIns="38100" bIns="19050" anchor="ctr" anchorCtr="1">
                  <a:noAutofit/>
                </a:bodyPr>
                <a:lstStyle/>
                <a:p>
                  <a:pPr>
                    <a:defRPr sz="1050" b="1" i="0" u="none" strike="noStrike" kern="1200" baseline="0">
                      <a:solidFill>
                        <a:schemeClr val="tx1">
                          <a:lumMod val="65000"/>
                          <a:lumOff val="35000"/>
                        </a:schemeClr>
                      </a:solidFill>
                      <a:latin typeface="+mn-lt"/>
                      <a:ea typeface="+mn-ea"/>
                      <a:cs typeface="+mn-cs"/>
                    </a:defRPr>
                  </a:pPr>
                  <a:endParaRPr lang="ja-JP"/>
                </a:p>
              </c:txPr>
              <c:dLblPos val="bestFit"/>
              <c:showLegendKey val="0"/>
              <c:showVal val="0"/>
              <c:showCatName val="1"/>
              <c:showSerName val="0"/>
              <c:showPercent val="0"/>
              <c:showBubbleSize val="0"/>
              <c:extLst>
                <c:ext xmlns:c15="http://schemas.microsoft.com/office/drawing/2012/chart" uri="{CE6537A1-D6FC-4f65-9D91-7224C49458BB}">
                  <c15:layout>
                    <c:manualLayout>
                      <c:w val="0.29081854590727041"/>
                      <c:h val="0.15958319791658671"/>
                    </c:manualLayout>
                  </c15:layout>
                  <c15:dlblFieldTable/>
                  <c15:showDataLabelsRange val="0"/>
                </c:ext>
                <c:ext xmlns:c16="http://schemas.microsoft.com/office/drawing/2014/chart" uri="{C3380CC4-5D6E-409C-BE32-E72D297353CC}">
                  <c16:uniqueId val="{00000009-F621-4897-B9D5-D785115B5DAB}"/>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65000"/>
                        <a:lumOff val="35000"/>
                      </a:schemeClr>
                    </a:solidFill>
                    <a:latin typeface="+mn-lt"/>
                    <a:ea typeface="+mn-ea"/>
                    <a:cs typeface="+mn-cs"/>
                  </a:defRPr>
                </a:pPr>
                <a:endParaRPr lang="ja-JP"/>
              </a:p>
            </c:txPr>
            <c:dLblPos val="inEnd"/>
            <c:showLegendKey val="0"/>
            <c:showVal val="0"/>
            <c:showCatName val="1"/>
            <c:showSerName val="0"/>
            <c:showPercent val="0"/>
            <c:showBubbleSize val="0"/>
            <c:showLeaderLines val="0"/>
            <c:extLst>
              <c:ext xmlns:c15="http://schemas.microsoft.com/office/drawing/2012/chart" uri="{CE6537A1-D6FC-4f65-9D91-7224C49458BB}"/>
            </c:extLst>
          </c:dLbls>
          <c:cat>
            <c:strRef>
              <c:f>Sheet1!$A$2:$A$6</c:f>
              <c:strCache>
                <c:ptCount val="5"/>
                <c:pt idx="0">
                  <c:v>深夜</c:v>
                </c:pt>
                <c:pt idx="1">
                  <c:v>早朝</c:v>
                </c:pt>
                <c:pt idx="2">
                  <c:v>日中</c:v>
                </c:pt>
                <c:pt idx="3">
                  <c:v>夜間</c:v>
                </c:pt>
                <c:pt idx="4">
                  <c:v>深夜</c:v>
                </c:pt>
              </c:strCache>
            </c:strRef>
          </c:cat>
          <c:val>
            <c:numRef>
              <c:f>Sheet1!$B$2:$B$6</c:f>
              <c:numCache>
                <c:formatCode>General</c:formatCode>
                <c:ptCount val="5"/>
                <c:pt idx="0">
                  <c:v>6</c:v>
                </c:pt>
                <c:pt idx="1">
                  <c:v>2</c:v>
                </c:pt>
                <c:pt idx="2">
                  <c:v>10</c:v>
                </c:pt>
                <c:pt idx="3">
                  <c:v>4</c:v>
                </c:pt>
                <c:pt idx="4">
                  <c:v>2</c:v>
                </c:pt>
              </c:numCache>
            </c:numRef>
          </c:val>
          <c:extLst>
            <c:ext xmlns:c16="http://schemas.microsoft.com/office/drawing/2014/chart" uri="{C3380CC4-5D6E-409C-BE32-E72D297353CC}">
              <c16:uniqueId val="{0000000E-F621-4897-B9D5-D785115B5DAB}"/>
            </c:ext>
          </c:extLst>
        </c:ser>
        <c:dLbls>
          <c:showLegendKey val="0"/>
          <c:showVal val="0"/>
          <c:showCatName val="1"/>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9C67350D-9F64-4F5B-B5DB-F6B29D76B7D8}"/>
              </a:ext>
            </a:extLst>
          </p:cNvPr>
          <p:cNvSpPr>
            <a:spLocks noGrp="1"/>
          </p:cNvSpPr>
          <p:nvPr>
            <p:ph type="hdr" sz="quarter"/>
          </p:nvPr>
        </p:nvSpPr>
        <p:spPr>
          <a:xfrm>
            <a:off x="1" y="1"/>
            <a:ext cx="2945659" cy="498056"/>
          </a:xfrm>
          <a:prstGeom prst="rect">
            <a:avLst/>
          </a:prstGeom>
        </p:spPr>
        <p:txBody>
          <a:bodyPr vert="horz" lIns="91427" tIns="45713" rIns="91427" bIns="45713"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B865F657-5E4A-466C-978F-23D16AF81AC0}"/>
              </a:ext>
            </a:extLst>
          </p:cNvPr>
          <p:cNvSpPr>
            <a:spLocks noGrp="1"/>
          </p:cNvSpPr>
          <p:nvPr>
            <p:ph type="dt" sz="quarter" idx="1"/>
          </p:nvPr>
        </p:nvSpPr>
        <p:spPr>
          <a:xfrm>
            <a:off x="3850444" y="1"/>
            <a:ext cx="2945659" cy="498056"/>
          </a:xfrm>
          <a:prstGeom prst="rect">
            <a:avLst/>
          </a:prstGeom>
        </p:spPr>
        <p:txBody>
          <a:bodyPr vert="horz" lIns="91427" tIns="45713" rIns="91427" bIns="45713" rtlCol="0"/>
          <a:lstStyle>
            <a:lvl1pPr algn="r">
              <a:defRPr sz="1200"/>
            </a:lvl1pPr>
          </a:lstStyle>
          <a:p>
            <a:fld id="{8EDE5E67-AD4F-4D8A-A9F5-AE5D1267A6A7}" type="datetimeFigureOut">
              <a:rPr kumimoji="1" lang="ja-JP" altLang="en-US" smtClean="0"/>
              <a:t>2023/3/2</a:t>
            </a:fld>
            <a:endParaRPr kumimoji="1" lang="ja-JP" altLang="en-US"/>
          </a:p>
        </p:txBody>
      </p:sp>
      <p:sp>
        <p:nvSpPr>
          <p:cNvPr id="4" name="フッター プレースホルダー 3">
            <a:extLst>
              <a:ext uri="{FF2B5EF4-FFF2-40B4-BE49-F238E27FC236}">
                <a16:creationId xmlns:a16="http://schemas.microsoft.com/office/drawing/2014/main" id="{1C47CE1E-C2D8-4CAB-9F99-F20A67E24AC2}"/>
              </a:ext>
            </a:extLst>
          </p:cNvPr>
          <p:cNvSpPr>
            <a:spLocks noGrp="1"/>
          </p:cNvSpPr>
          <p:nvPr>
            <p:ph type="ftr" sz="quarter" idx="2"/>
          </p:nvPr>
        </p:nvSpPr>
        <p:spPr>
          <a:xfrm>
            <a:off x="1" y="9428585"/>
            <a:ext cx="2945659" cy="498055"/>
          </a:xfrm>
          <a:prstGeom prst="rect">
            <a:avLst/>
          </a:prstGeom>
        </p:spPr>
        <p:txBody>
          <a:bodyPr vert="horz" lIns="91427" tIns="45713" rIns="91427" bIns="45713" rtlCol="0" anchor="b"/>
          <a:lstStyle>
            <a:lvl1pPr algn="l">
              <a:defRPr sz="1200"/>
            </a:lvl1pPr>
          </a:lstStyle>
          <a:p>
            <a:endParaRPr kumimoji="1" lang="ja-JP" altLang="en-US"/>
          </a:p>
        </p:txBody>
      </p:sp>
      <p:sp>
        <p:nvSpPr>
          <p:cNvPr id="6" name="スライド番号プレースホルダー 5">
            <a:extLst>
              <a:ext uri="{FF2B5EF4-FFF2-40B4-BE49-F238E27FC236}">
                <a16:creationId xmlns:a16="http://schemas.microsoft.com/office/drawing/2014/main" id="{41250505-92E2-4756-8F83-94E49F273EC7}"/>
              </a:ext>
            </a:extLst>
          </p:cNvPr>
          <p:cNvSpPr>
            <a:spLocks noGrp="1"/>
          </p:cNvSpPr>
          <p:nvPr>
            <p:ph type="sldNum" sz="quarter" idx="3"/>
          </p:nvPr>
        </p:nvSpPr>
        <p:spPr>
          <a:xfrm>
            <a:off x="3850444" y="9428585"/>
            <a:ext cx="2945659" cy="498055"/>
          </a:xfrm>
          <a:prstGeom prst="rect">
            <a:avLst/>
          </a:prstGeom>
        </p:spPr>
        <p:txBody>
          <a:bodyPr vert="horz" lIns="91427" tIns="45713" rIns="91427" bIns="45713" rtlCol="0" anchor="b"/>
          <a:lstStyle>
            <a:lvl1pPr algn="r">
              <a:defRPr sz="1200"/>
            </a:lvl1pPr>
          </a:lstStyle>
          <a:p>
            <a:fld id="{9B2027A7-D832-4368-A34C-0E4380C354F1}" type="slidenum">
              <a:rPr kumimoji="1" lang="ja-JP" altLang="en-US" smtClean="0"/>
              <a:t>‹#›</a:t>
            </a:fld>
            <a:endParaRPr kumimoji="1" lang="ja-JP" altLang="en-US"/>
          </a:p>
        </p:txBody>
      </p:sp>
    </p:spTree>
    <p:extLst>
      <p:ext uri="{BB962C8B-B14F-4D97-AF65-F5344CB8AC3E}">
        <p14:creationId xmlns:p14="http://schemas.microsoft.com/office/powerpoint/2010/main" val="906866226"/>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17T05:32:11.504"/>
    </inkml:context>
    <inkml:brush xml:id="br0">
      <inkml:brushProperty name="width" value="0.3" units="cm"/>
      <inkml:brushProperty name="height" value="0.6" units="cm"/>
      <inkml:brushProperty name="color" value="#FFACD5"/>
      <inkml:brushProperty name="tip" value="rectangle"/>
      <inkml:brushProperty name="rasterOp" value="maskPen"/>
      <inkml:brushProperty name="ignorePressure" value="1"/>
    </inkml:brush>
  </inkml:definitions>
  <inkml:trace contextRef="#ctx0" brushRef="#br0">0 1,'7448'0,"-7430"0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17T05:42:45.860"/>
    </inkml:context>
    <inkml:brush xml:id="br0">
      <inkml:brushProperty name="width" value="0.05" units="cm"/>
      <inkml:brushProperty name="height" value="0.05" units="cm"/>
      <inkml:brushProperty name="color" value="#00A0D7"/>
      <inkml:brushProperty name="ignorePressure" value="1"/>
    </inkml:brush>
  </inkml:definitions>
  <inkml:trace contextRef="#ctx0" brushRef="#br0">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17T05:47:29.982"/>
    </inkml:context>
    <inkml:brush xml:id="br0">
      <inkml:brushProperty name="width" value="0.1" units="cm"/>
      <inkml:brushProperty name="height" value="0.1" units="cm"/>
      <inkml:brushProperty name="color" value="#00A0D7"/>
      <inkml:brushProperty name="ignorePressure" value="1"/>
    </inkml:brush>
  </inkml:definitions>
  <inkml:trace contextRef="#ctx0" brushRef="#br0">1 1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17T05:47:37.448"/>
    </inkml:context>
    <inkml:brush xml:id="br0">
      <inkml:brushProperty name="width" value="0.1" units="cm"/>
      <inkml:brushProperty name="height" value="0.1" units="cm"/>
      <inkml:brushProperty name="color" value="#00A0D7"/>
      <inkml:brushProperty name="ignorePressure" value="1"/>
    </inkml:brush>
  </inkml:definitions>
  <inkml:trace contextRef="#ctx0" brushRef="#br0">1 333,'266'0,"-68"44,355-45,-155 1,-178-43,-31-32,-69 37,79-5,-66 22,-23-19,-33 1,-64 33</inkml:trace>
  <inkml:trace contextRef="#ctx0" brushRef="#br0" timeOffset="1725.261">2077 1,'21'-1,"0"2,-1 0,1 2,0 0,-1 1,0 1,13 5,119 14,-150-24,0 0,0 1,1-1,-1 1,0-1,0 1,0 0,0 0,0 0,0 0,0 0,0 0,-1 0,1 1,0-1,-1 1,1-1,-1 1,1 0,-1-1,0 1,1 0,-1 0,0 0,0 0,-1 0,1 0,0 0,-1 0,1 1,-1-1,0 0,0 0,1 0,-2 1,1-1,0 0,0 0,-1 0,1 1,-1-1,0 1,-48 83,35-68,3-1</inkml:trace>
  <inkml:trace contextRef="#ctx0" brushRef="#br0" timeOffset="3919.304">332 89,'-1'5,"0"0,-1-1,0 1,0-1,0 0,-1 0,0 0,1 0,-1 0,-1 0,1-1,0 1,-1-1,0 0,0 0,0 0,0-1,0 1,0-1,-1 0,1 0,-4 0,-28 20,-126 84,145-96,15-9,1-1,-1 0,0 1,1-1,-1 1,1-1,-1 1,1 0,-1-1,1 1,-1 0,1 0,0 0,0 0,-1 1,1-1,0 0,0 0,0 1,0-1,0 1,1-1,-1 1,0-1,1 1,-1-1,1 1,-1-1,1 1,0 0,0-1,-1 1,1 0,0-1,1 1,-1 0,0-1,0 1,1 0,-1-1,1 1,-1-1,1 1,0-1,0 2,165 106,-100-61,-47-34</inkml:trace>
  <inkml:trace contextRef="#ctx0" brushRef="#br0" timeOffset="25434.943">2253 376,'4'0,"1"-3,4-6,0-4,2-5,0-2,-3-2,-2 0,1 2,4 6,3 1,3-1,3 2,-2 3</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2-17T05:31:39.082"/>
    </inkml:context>
    <inkml:brush xml:id="br0">
      <inkml:brushProperty name="width" value="0.3" units="cm"/>
      <inkml:brushProperty name="height" value="0.6" units="cm"/>
      <inkml:brushProperty name="color" value="#FFACD5"/>
      <inkml:brushProperty name="tip" value="rectangle"/>
      <inkml:brushProperty name="rasterOp" value="maskPen"/>
      <inkml:brushProperty name="ignorePressure" value="1"/>
    </inkml:brush>
  </inkml:definitions>
  <inkml:trace contextRef="#ctx0" brushRef="#br0">1 0,'3687'0,"1115"0,-4787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18T05:49:17.108"/>
    </inkml:context>
    <inkml:brush xml:id="br0">
      <inkml:brushProperty name="width" value="0.3" units="cm"/>
      <inkml:brushProperty name="height" value="0.6" units="cm"/>
      <inkml:brushProperty name="color" value="#FFFFFF"/>
      <inkml:brushProperty name="tip" value="rectangle"/>
      <inkml:brushProperty name="rasterOp" value="maskPen"/>
      <inkml:brushProperty name="ignorePressure" value="1"/>
    </inkml:brush>
  </inkml:definitions>
  <inkml:trace contextRef="#ctx0" brushRef="#br0">0 1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6400" cy="496888"/>
          </a:xfrm>
          <a:prstGeom prst="rect">
            <a:avLst/>
          </a:prstGeom>
        </p:spPr>
        <p:txBody>
          <a:bodyPr vert="horz" lIns="91427" tIns="45713" rIns="91427"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9" y="0"/>
            <a:ext cx="2946400" cy="496888"/>
          </a:xfrm>
          <a:prstGeom prst="rect">
            <a:avLst/>
          </a:prstGeom>
        </p:spPr>
        <p:txBody>
          <a:bodyPr vert="horz" lIns="91427" tIns="45713" rIns="91427" bIns="45713" rtlCol="0"/>
          <a:lstStyle>
            <a:lvl1pPr algn="r">
              <a:defRPr sz="1200"/>
            </a:lvl1pPr>
          </a:lstStyle>
          <a:p>
            <a:fld id="{2A5F928F-56DE-4513-A187-AD0A12830840}" type="datetimeFigureOut">
              <a:rPr kumimoji="1" lang="ja-JP" altLang="en-US" smtClean="0"/>
              <a:t>2023/3/2</a:t>
            </a:fld>
            <a:endParaRPr kumimoji="1" lang="ja-JP" altLang="en-US"/>
          </a:p>
        </p:txBody>
      </p:sp>
      <p:sp>
        <p:nvSpPr>
          <p:cNvPr id="4" name="スライド イメージ プレースホルダー 3"/>
          <p:cNvSpPr>
            <a:spLocks noGrp="1" noRot="1" noChangeAspect="1"/>
          </p:cNvSpPr>
          <p:nvPr>
            <p:ph type="sldImg" idx="2"/>
          </p:nvPr>
        </p:nvSpPr>
        <p:spPr>
          <a:xfrm>
            <a:off x="2238375" y="1239838"/>
            <a:ext cx="2320925" cy="3351212"/>
          </a:xfrm>
          <a:prstGeom prst="rect">
            <a:avLst/>
          </a:prstGeom>
          <a:noFill/>
          <a:ln w="12700">
            <a:solidFill>
              <a:prstClr val="black"/>
            </a:solidFill>
          </a:ln>
        </p:spPr>
        <p:txBody>
          <a:bodyPr vert="horz" lIns="91427" tIns="45713" rIns="91427" bIns="45713" rtlCol="0" anchor="ctr"/>
          <a:lstStyle/>
          <a:p>
            <a:endParaRPr lang="ja-JP" altLang="en-US"/>
          </a:p>
        </p:txBody>
      </p:sp>
      <p:sp>
        <p:nvSpPr>
          <p:cNvPr id="5" name="ノート プレースホルダー 4"/>
          <p:cNvSpPr>
            <a:spLocks noGrp="1"/>
          </p:cNvSpPr>
          <p:nvPr>
            <p:ph type="body" sz="quarter" idx="3"/>
          </p:nvPr>
        </p:nvSpPr>
        <p:spPr>
          <a:xfrm>
            <a:off x="679451" y="4776789"/>
            <a:ext cx="5438775" cy="3908425"/>
          </a:xfrm>
          <a:prstGeom prst="rect">
            <a:avLst/>
          </a:prstGeom>
        </p:spPr>
        <p:txBody>
          <a:bodyPr vert="horz" lIns="91427" tIns="45713" rIns="91427" bIns="457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9751"/>
            <a:ext cx="2946400" cy="496888"/>
          </a:xfrm>
          <a:prstGeom prst="rect">
            <a:avLst/>
          </a:prstGeom>
        </p:spPr>
        <p:txBody>
          <a:bodyPr vert="horz" lIns="91427" tIns="45713" rIns="91427"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9" y="9429751"/>
            <a:ext cx="2946400" cy="496888"/>
          </a:xfrm>
          <a:prstGeom prst="rect">
            <a:avLst/>
          </a:prstGeom>
        </p:spPr>
        <p:txBody>
          <a:bodyPr vert="horz" lIns="91427" tIns="45713" rIns="91427" bIns="45713" rtlCol="0" anchor="b"/>
          <a:lstStyle>
            <a:lvl1pPr algn="r">
              <a:defRPr sz="1200"/>
            </a:lvl1pPr>
          </a:lstStyle>
          <a:p>
            <a:fld id="{FB623218-6182-44BC-80C7-000B1B834CC0}" type="slidenum">
              <a:rPr kumimoji="1" lang="ja-JP" altLang="en-US" smtClean="0"/>
              <a:t>‹#›</a:t>
            </a:fld>
            <a:endParaRPr kumimoji="1" lang="ja-JP" altLang="en-US"/>
          </a:p>
        </p:txBody>
      </p:sp>
    </p:spTree>
    <p:extLst>
      <p:ext uri="{BB962C8B-B14F-4D97-AF65-F5344CB8AC3E}">
        <p14:creationId xmlns:p14="http://schemas.microsoft.com/office/powerpoint/2010/main" val="146534502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9" name="Rectangle 8"/>
          <p:cNvSpPr/>
          <p:nvPr/>
        </p:nvSpPr>
        <p:spPr>
          <a:xfrm>
            <a:off x="0" y="-106018"/>
            <a:ext cx="6857999" cy="648691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dirty="0"/>
          </a:p>
        </p:txBody>
      </p:sp>
      <p:sp>
        <p:nvSpPr>
          <p:cNvPr id="2" name="Title 1"/>
          <p:cNvSpPr>
            <a:spLocks noGrp="1"/>
          </p:cNvSpPr>
          <p:nvPr>
            <p:ph type="ctrTitle"/>
          </p:nvPr>
        </p:nvSpPr>
        <p:spPr>
          <a:xfrm>
            <a:off x="257175" y="6850012"/>
            <a:ext cx="4371975" cy="2113280"/>
          </a:xfrm>
        </p:spPr>
        <p:txBody>
          <a:bodyPr anchor="ctr">
            <a:normAutofit/>
          </a:bodyPr>
          <a:lstStyle>
            <a:lvl1pPr algn="r">
              <a:defRPr sz="3300" spc="150" baseline="0"/>
            </a:lvl1pPr>
          </a:lstStyle>
          <a:p>
            <a:r>
              <a:rPr lang="ja-JP" altLang="en-US"/>
              <a:t>マスター タイトルの書式設定</a:t>
            </a:r>
            <a:endParaRPr lang="en-US" dirty="0"/>
          </a:p>
        </p:txBody>
      </p:sp>
      <p:sp>
        <p:nvSpPr>
          <p:cNvPr id="3" name="Subtitle 2"/>
          <p:cNvSpPr>
            <a:spLocks noGrp="1"/>
          </p:cNvSpPr>
          <p:nvPr>
            <p:ph type="subTitle" idx="1"/>
          </p:nvPr>
        </p:nvSpPr>
        <p:spPr>
          <a:xfrm>
            <a:off x="4843463" y="6850012"/>
            <a:ext cx="1800225" cy="2113280"/>
          </a:xfrm>
        </p:spPr>
        <p:txBody>
          <a:bodyPr lIns="91440" rIns="91440" anchor="ctr">
            <a:normAutofit/>
          </a:bodyPr>
          <a:lstStyle>
            <a:lvl1pPr marL="0" indent="0" algn="l">
              <a:lnSpc>
                <a:spcPct val="100000"/>
              </a:lnSpc>
              <a:spcBef>
                <a:spcPts val="0"/>
              </a:spcBef>
              <a:buNone/>
              <a:defRPr sz="1200">
                <a:solidFill>
                  <a:schemeClr val="tx1">
                    <a:lumMod val="95000"/>
                    <a:lumOff val="5000"/>
                  </a:schemeClr>
                </a:solidFill>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lvl1pPr algn="l">
              <a:defRPr/>
            </a:lvl1pPr>
          </a:lstStyle>
          <a:p>
            <a:fld id="{5CCB3363-20F0-4241-8A17-1BC94CBE4CA2}" type="datetime1">
              <a:rPr kumimoji="1" lang="ja-JP" altLang="en-US" smtClean="0"/>
              <a:t>2023/3/2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F31C61-1C33-4740-97F9-1279A604D2A8}" type="slidenum">
              <a:rPr kumimoji="1" lang="ja-JP" altLang="en-US" smtClean="0"/>
              <a:t>‹#›</a:t>
            </a:fld>
            <a:endParaRPr kumimoji="1" lang="ja-JP" altLang="en-US" dirty="0"/>
          </a:p>
        </p:txBody>
      </p:sp>
      <p:cxnSp>
        <p:nvCxnSpPr>
          <p:cNvPr id="8" name="Straight Connector 7"/>
          <p:cNvCxnSpPr/>
          <p:nvPr/>
        </p:nvCxnSpPr>
        <p:spPr>
          <a:xfrm flipV="1">
            <a:off x="4717599" y="7289079"/>
            <a:ext cx="0" cy="13208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Freeform 9"/>
          <p:cNvSpPr/>
          <p:nvPr/>
        </p:nvSpPr>
        <p:spPr>
          <a:xfrm>
            <a:off x="-106743" y="-6261"/>
            <a:ext cx="6977269" cy="3667430"/>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9">
            <a:extLst>
              <a:ext uri="{FF2B5EF4-FFF2-40B4-BE49-F238E27FC236}">
                <a16:creationId xmlns:a16="http://schemas.microsoft.com/office/drawing/2014/main" id="{8972AC3F-A9FB-43B3-985C-A585CC86CEE8}"/>
              </a:ext>
            </a:extLst>
          </p:cNvPr>
          <p:cNvSpPr/>
          <p:nvPr userDrawn="1"/>
        </p:nvSpPr>
        <p:spPr>
          <a:xfrm>
            <a:off x="-109437" y="2713471"/>
            <a:ext cx="6977269" cy="3667430"/>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4045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76072" y="1219200"/>
            <a:ext cx="5467541" cy="1302327"/>
          </a:xfr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76073" y="2687783"/>
            <a:ext cx="5467541" cy="64257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9EA2918-2DCB-47F3-AD94-4AC10FE16E2A}" type="datetime1">
              <a:rPr kumimoji="1" lang="ja-JP" altLang="en-US" smtClean="0"/>
              <a:t>2023/3/2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F31C61-1C33-4740-97F9-1279A604D2A8}" type="slidenum">
              <a:rPr kumimoji="1" lang="ja-JP" altLang="en-US" smtClean="0"/>
              <a:t>‹#›</a:t>
            </a:fld>
            <a:endParaRPr kumimoji="1" lang="ja-JP" altLang="en-US"/>
          </a:p>
        </p:txBody>
      </p:sp>
    </p:spTree>
    <p:extLst>
      <p:ext uri="{BB962C8B-B14F-4D97-AF65-F5344CB8AC3E}">
        <p14:creationId xmlns:p14="http://schemas.microsoft.com/office/powerpoint/2010/main" val="3904264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1100667"/>
            <a:ext cx="1478756" cy="7814733"/>
          </a:xfrm>
        </p:spPr>
        <p:txBody>
          <a:bodyPr vert="eaVert" lIns="45720" tIns="91440" rIns="45720" bIns="91440"/>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57214" y="1100667"/>
            <a:ext cx="4264819" cy="781473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216E1F8-00A0-4893-BFEC-7C6EAE2F5D89}" type="datetime1">
              <a:rPr kumimoji="1" lang="ja-JP" altLang="en-US" smtClean="0"/>
              <a:t>2023/3/2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F31C61-1C33-4740-97F9-1279A604D2A8}" type="slidenum">
              <a:rPr kumimoji="1" lang="ja-JP" altLang="en-US" smtClean="0"/>
              <a:t>‹#›</a:t>
            </a:fld>
            <a:endParaRPr kumimoji="1" lang="ja-JP" altLang="en-US"/>
          </a:p>
        </p:txBody>
      </p:sp>
      <p:cxnSp>
        <p:nvCxnSpPr>
          <p:cNvPr id="7" name="Straight Connector 6"/>
          <p:cNvCxnSpPr/>
          <p:nvPr/>
        </p:nvCxnSpPr>
        <p:spPr>
          <a:xfrm rot="5400000" flipV="1">
            <a:off x="5657850" y="488827"/>
            <a:ext cx="0" cy="51435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5306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76072" y="1205345"/>
            <a:ext cx="5467541" cy="137160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76073" y="2805545"/>
            <a:ext cx="5467541" cy="6307975"/>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72B67927-50D8-4624-AD36-924696B76D59}" type="datetime1">
              <a:rPr kumimoji="1" lang="ja-JP" altLang="en-US" smtClean="0"/>
              <a:t>2023/3/2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F31C61-1C33-4740-97F9-1279A604D2A8}" type="slidenum">
              <a:rPr kumimoji="1" lang="ja-JP" altLang="en-US" smtClean="0"/>
              <a:t>‹#›</a:t>
            </a:fld>
            <a:endParaRPr kumimoji="1" lang="ja-JP" altLang="en-US"/>
          </a:p>
        </p:txBody>
      </p:sp>
    </p:spTree>
    <p:extLst>
      <p:ext uri="{BB962C8B-B14F-4D97-AF65-F5344CB8AC3E}">
        <p14:creationId xmlns:p14="http://schemas.microsoft.com/office/powerpoint/2010/main" val="1927328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セクション見出し">
    <p:spTree>
      <p:nvGrpSpPr>
        <p:cNvPr id="1" name=""/>
        <p:cNvGrpSpPr/>
        <p:nvPr/>
      </p:nvGrpSpPr>
      <p:grpSpPr>
        <a:xfrm>
          <a:off x="0" y="0"/>
          <a:ext cx="0" cy="0"/>
          <a:chOff x="0" y="0"/>
          <a:chExt cx="0" cy="0"/>
        </a:xfrm>
      </p:grpSpPr>
      <p:sp>
        <p:nvSpPr>
          <p:cNvPr id="9" name="Rectangle 8"/>
          <p:cNvSpPr/>
          <p:nvPr/>
        </p:nvSpPr>
        <p:spPr>
          <a:xfrm>
            <a:off x="0" y="217784"/>
            <a:ext cx="6858000" cy="2736812"/>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dirty="0"/>
          </a:p>
        </p:txBody>
      </p:sp>
      <p:sp>
        <p:nvSpPr>
          <p:cNvPr id="2" name="Title 1"/>
          <p:cNvSpPr>
            <a:spLocks noGrp="1"/>
          </p:cNvSpPr>
          <p:nvPr>
            <p:ph type="title"/>
          </p:nvPr>
        </p:nvSpPr>
        <p:spPr>
          <a:xfrm>
            <a:off x="538162" y="3551249"/>
            <a:ext cx="6062661" cy="2113280"/>
          </a:xfrm>
        </p:spPr>
        <p:txBody>
          <a:bodyPr anchor="ctr">
            <a:normAutofit/>
          </a:bodyPr>
          <a:lstStyle>
            <a:lvl1pPr algn="l">
              <a:defRPr sz="3300" b="0" spc="150" baseline="0"/>
            </a:lvl1pPr>
          </a:lstStyle>
          <a:p>
            <a:r>
              <a:rPr lang="ja-JP" altLang="en-US" dirty="0"/>
              <a:t>マスター タイトルの書式設定</a:t>
            </a:r>
            <a:endParaRPr lang="en-US" dirty="0"/>
          </a:p>
        </p:txBody>
      </p:sp>
      <p:sp>
        <p:nvSpPr>
          <p:cNvPr id="4" name="Date Placeholder 3"/>
          <p:cNvSpPr>
            <a:spLocks noGrp="1"/>
          </p:cNvSpPr>
          <p:nvPr>
            <p:ph type="dt" sz="half" idx="10"/>
          </p:nvPr>
        </p:nvSpPr>
        <p:spPr/>
        <p:txBody>
          <a:bodyPr/>
          <a:lstStyle/>
          <a:p>
            <a:fld id="{02223157-44B0-46BA-876F-4BE5E0794101}" type="datetime1">
              <a:rPr kumimoji="1" lang="ja-JP" altLang="en-US" smtClean="0"/>
              <a:t>2023/3/2</a:t>
            </a:fld>
            <a:endParaRPr kumimoji="1" lang="ja-JP" altLang="en-US"/>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4F31C61-1C33-4740-97F9-1279A604D2A8}" type="slidenum">
              <a:rPr kumimoji="1" lang="ja-JP" altLang="en-US" smtClean="0"/>
              <a:t>‹#›</a:t>
            </a:fld>
            <a:endParaRPr kumimoji="1" lang="ja-JP" altLang="en-US"/>
          </a:p>
        </p:txBody>
      </p:sp>
      <p:cxnSp>
        <p:nvCxnSpPr>
          <p:cNvPr id="8" name="Straight Connector 7"/>
          <p:cNvCxnSpPr/>
          <p:nvPr/>
        </p:nvCxnSpPr>
        <p:spPr>
          <a:xfrm flipV="1">
            <a:off x="257175" y="3947489"/>
            <a:ext cx="0" cy="13208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6" name="グループ化 15">
            <a:extLst>
              <a:ext uri="{FF2B5EF4-FFF2-40B4-BE49-F238E27FC236}">
                <a16:creationId xmlns:a16="http://schemas.microsoft.com/office/drawing/2014/main" id="{C6951FE9-385E-4923-A883-A353BA47CE9F}"/>
              </a:ext>
            </a:extLst>
          </p:cNvPr>
          <p:cNvGrpSpPr/>
          <p:nvPr userDrawn="1"/>
        </p:nvGrpSpPr>
        <p:grpSpPr>
          <a:xfrm>
            <a:off x="0" y="264878"/>
            <a:ext cx="7620635" cy="1327948"/>
            <a:chOff x="0" y="0"/>
            <a:chExt cx="7620635" cy="1424940"/>
          </a:xfrm>
        </p:grpSpPr>
        <p:pic>
          <p:nvPicPr>
            <p:cNvPr id="17" name="図 16">
              <a:extLst>
                <a:ext uri="{FF2B5EF4-FFF2-40B4-BE49-F238E27FC236}">
                  <a16:creationId xmlns:a16="http://schemas.microsoft.com/office/drawing/2014/main" id="{27B95E3B-0E0A-4709-A82B-AABAA22BD51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9279" t="13272" b="49686"/>
            <a:stretch/>
          </p:blipFill>
          <p:spPr bwMode="auto">
            <a:xfrm>
              <a:off x="0" y="0"/>
              <a:ext cx="6332855" cy="1424940"/>
            </a:xfrm>
            <a:prstGeom prst="rect">
              <a:avLst/>
            </a:prstGeom>
            <a:noFill/>
            <a:ln>
              <a:noFill/>
            </a:ln>
            <a:extLst>
              <a:ext uri="{53640926-AAD7-44D8-BBD7-CCE9431645EC}">
                <a14:shadowObscured xmlns:a14="http://schemas.microsoft.com/office/drawing/2010/main"/>
              </a:ext>
            </a:extLst>
          </p:spPr>
        </p:pic>
        <p:pic>
          <p:nvPicPr>
            <p:cNvPr id="18" name="図 17">
              <a:extLst>
                <a:ext uri="{FF2B5EF4-FFF2-40B4-BE49-F238E27FC236}">
                  <a16:creationId xmlns:a16="http://schemas.microsoft.com/office/drawing/2014/main" id="{37665F35-B444-4BD9-907A-6DCE071F4EB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3272" b="49686"/>
            <a:stretch/>
          </p:blipFill>
          <p:spPr bwMode="auto">
            <a:xfrm>
              <a:off x="640080" y="0"/>
              <a:ext cx="6980555" cy="1424940"/>
            </a:xfrm>
            <a:prstGeom prst="rect">
              <a:avLst/>
            </a:prstGeom>
            <a:noFill/>
            <a:ln>
              <a:noFill/>
            </a:ln>
            <a:extLst>
              <a:ext uri="{53640926-AAD7-44D8-BBD7-CCE9431645EC}">
                <a14:shadowObscured xmlns:a14="http://schemas.microsoft.com/office/drawing/2010/main"/>
              </a:ext>
            </a:extLst>
          </p:spPr>
        </p:pic>
      </p:grpSp>
      <p:grpSp>
        <p:nvGrpSpPr>
          <p:cNvPr id="22" name="グループ化 21">
            <a:extLst>
              <a:ext uri="{FF2B5EF4-FFF2-40B4-BE49-F238E27FC236}">
                <a16:creationId xmlns:a16="http://schemas.microsoft.com/office/drawing/2014/main" id="{D6C28968-F68B-481B-9DE7-6F94766A50C1}"/>
              </a:ext>
            </a:extLst>
          </p:cNvPr>
          <p:cNvGrpSpPr/>
          <p:nvPr userDrawn="1"/>
        </p:nvGrpSpPr>
        <p:grpSpPr>
          <a:xfrm>
            <a:off x="4920" y="1606984"/>
            <a:ext cx="7620635" cy="1327948"/>
            <a:chOff x="0" y="0"/>
            <a:chExt cx="7620635" cy="1424940"/>
          </a:xfrm>
        </p:grpSpPr>
        <p:pic>
          <p:nvPicPr>
            <p:cNvPr id="23" name="図 22">
              <a:extLst>
                <a:ext uri="{FF2B5EF4-FFF2-40B4-BE49-F238E27FC236}">
                  <a16:creationId xmlns:a16="http://schemas.microsoft.com/office/drawing/2014/main" id="{4AADE862-48B1-4ED6-AEF8-73CA6CC1F47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9279" t="13272" b="49686"/>
            <a:stretch/>
          </p:blipFill>
          <p:spPr bwMode="auto">
            <a:xfrm>
              <a:off x="0" y="0"/>
              <a:ext cx="6332855" cy="1424940"/>
            </a:xfrm>
            <a:prstGeom prst="rect">
              <a:avLst/>
            </a:prstGeom>
            <a:noFill/>
            <a:ln>
              <a:noFill/>
            </a:ln>
            <a:extLst>
              <a:ext uri="{53640926-AAD7-44D8-BBD7-CCE9431645EC}">
                <a14:shadowObscured xmlns:a14="http://schemas.microsoft.com/office/drawing/2010/main"/>
              </a:ext>
            </a:extLst>
          </p:spPr>
        </p:pic>
        <p:pic>
          <p:nvPicPr>
            <p:cNvPr id="24" name="図 23">
              <a:extLst>
                <a:ext uri="{FF2B5EF4-FFF2-40B4-BE49-F238E27FC236}">
                  <a16:creationId xmlns:a16="http://schemas.microsoft.com/office/drawing/2014/main" id="{9FB09EF2-F900-4604-9B6A-BCC241D802E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3272" b="49686"/>
            <a:stretch/>
          </p:blipFill>
          <p:spPr bwMode="auto">
            <a:xfrm>
              <a:off x="640080" y="0"/>
              <a:ext cx="6980555" cy="1424940"/>
            </a:xfrm>
            <a:prstGeom prst="rect">
              <a:avLst/>
            </a:prstGeom>
            <a:noFill/>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1956812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76072" y="1198418"/>
            <a:ext cx="5467541" cy="1350818"/>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76072" y="2833255"/>
            <a:ext cx="2674620" cy="6280265"/>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Content Placeholder 3"/>
          <p:cNvSpPr>
            <a:spLocks noGrp="1"/>
          </p:cNvSpPr>
          <p:nvPr>
            <p:ph sz="half" idx="2"/>
          </p:nvPr>
        </p:nvSpPr>
        <p:spPr>
          <a:xfrm>
            <a:off x="3368993" y="2833255"/>
            <a:ext cx="2674620" cy="62802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FBE0326-3ADB-46E7-99D2-DBDA9742D7F4}" type="datetime1">
              <a:rPr kumimoji="1" lang="ja-JP" altLang="en-US" smtClean="0"/>
              <a:t>2023/3/2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F31C61-1C33-4740-97F9-1279A604D2A8}" type="slidenum">
              <a:rPr kumimoji="1" lang="ja-JP" altLang="en-US" smtClean="0"/>
              <a:t>‹#›</a:t>
            </a:fld>
            <a:endParaRPr kumimoji="1" lang="ja-JP" altLang="en-US"/>
          </a:p>
        </p:txBody>
      </p:sp>
    </p:spTree>
    <p:extLst>
      <p:ext uri="{BB962C8B-B14F-4D97-AF65-F5344CB8AC3E}">
        <p14:creationId xmlns:p14="http://schemas.microsoft.com/office/powerpoint/2010/main" val="356280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576072" y="1181017"/>
            <a:ext cx="5467541" cy="129540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76072" y="2788941"/>
            <a:ext cx="2674620" cy="1188720"/>
          </a:xfrm>
        </p:spPr>
        <p:txBody>
          <a:bodyPr lIns="137160" rIns="137160" anchor="ctr">
            <a:normAutofit/>
          </a:bodyPr>
          <a:lstStyle>
            <a:lvl1pPr marL="0" indent="0">
              <a:spcBef>
                <a:spcPts val="0"/>
              </a:spcBef>
              <a:spcAft>
                <a:spcPts val="0"/>
              </a:spcAft>
              <a:buNone/>
              <a:defRPr sz="1650" b="0" cap="none" baseline="0">
                <a:solidFill>
                  <a:schemeClr val="accent1"/>
                </a:solidFill>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576072" y="4094019"/>
            <a:ext cx="2674620" cy="5019502"/>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5" name="Text Placeholder 4"/>
          <p:cNvSpPr>
            <a:spLocks noGrp="1"/>
          </p:cNvSpPr>
          <p:nvPr>
            <p:ph type="body" sz="quarter" idx="3"/>
          </p:nvPr>
        </p:nvSpPr>
        <p:spPr>
          <a:xfrm>
            <a:off x="3368993" y="2785560"/>
            <a:ext cx="2674620" cy="1188720"/>
          </a:xfrm>
        </p:spPr>
        <p:txBody>
          <a:bodyPr lIns="137160" rIns="137160" anchor="ctr">
            <a:normAutofit/>
          </a:bodyPr>
          <a:lstStyle>
            <a:lvl1pPr marL="0" indent="0">
              <a:spcBef>
                <a:spcPts val="0"/>
              </a:spcBef>
              <a:spcAft>
                <a:spcPts val="0"/>
              </a:spcAft>
              <a:buNone/>
              <a:defRPr lang="en-US" sz="1650" b="0" kern="1200" cap="none" baseline="0" dirty="0">
                <a:solidFill>
                  <a:schemeClr val="accent1"/>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90000"/>
              </a:lnSpc>
              <a:spcBef>
                <a:spcPts val="1350"/>
              </a:spcBef>
              <a:buNone/>
            </a:pPr>
            <a:r>
              <a:rPr lang="ja-JP" altLang="en-US"/>
              <a:t>マスター テキストの書式設定</a:t>
            </a:r>
          </a:p>
        </p:txBody>
      </p:sp>
      <p:sp>
        <p:nvSpPr>
          <p:cNvPr id="6" name="Content Placeholder 5"/>
          <p:cNvSpPr>
            <a:spLocks noGrp="1"/>
          </p:cNvSpPr>
          <p:nvPr>
            <p:ph sz="quarter" idx="4"/>
          </p:nvPr>
        </p:nvSpPr>
        <p:spPr>
          <a:xfrm>
            <a:off x="3368993" y="4094019"/>
            <a:ext cx="2674620" cy="501950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96313DF-2108-4678-AAA1-6AFA53D228A4}" type="datetime1">
              <a:rPr kumimoji="1" lang="ja-JP" altLang="en-US" smtClean="0"/>
              <a:t>2023/3/2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4F31C61-1C33-4740-97F9-1279A604D2A8}" type="slidenum">
              <a:rPr kumimoji="1" lang="ja-JP" altLang="en-US" smtClean="0"/>
              <a:t>‹#›</a:t>
            </a:fld>
            <a:endParaRPr kumimoji="1" lang="ja-JP" altLang="en-US"/>
          </a:p>
        </p:txBody>
      </p:sp>
    </p:spTree>
    <p:extLst>
      <p:ext uri="{BB962C8B-B14F-4D97-AF65-F5344CB8AC3E}">
        <p14:creationId xmlns:p14="http://schemas.microsoft.com/office/powerpoint/2010/main" val="1949427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76072" y="1205345"/>
            <a:ext cx="5467541" cy="1316182"/>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42635A5-D61C-4663-8254-5491A4EAEDB4}" type="datetime1">
              <a:rPr kumimoji="1" lang="ja-JP" altLang="en-US" smtClean="0"/>
              <a:t>2023/3/2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4F31C61-1C33-4740-97F9-1279A604D2A8}" type="slidenum">
              <a:rPr kumimoji="1" lang="ja-JP" altLang="en-US" smtClean="0"/>
              <a:t>‹#›</a:t>
            </a:fld>
            <a:endParaRPr kumimoji="1" lang="ja-JP" altLang="en-US"/>
          </a:p>
        </p:txBody>
      </p:sp>
    </p:spTree>
    <p:extLst>
      <p:ext uri="{BB962C8B-B14F-4D97-AF65-F5344CB8AC3E}">
        <p14:creationId xmlns:p14="http://schemas.microsoft.com/office/powerpoint/2010/main" val="1191130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009B15-B10C-4419-ABFA-215B49467434}" type="datetime1">
              <a:rPr kumimoji="1" lang="ja-JP" altLang="en-US" smtClean="0"/>
              <a:t>2023/3/2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4F31C61-1C33-4740-97F9-1279A604D2A8}" type="slidenum">
              <a:rPr kumimoji="1" lang="ja-JP" altLang="en-US" smtClean="0"/>
              <a:t>‹#›</a:t>
            </a:fld>
            <a:endParaRPr kumimoji="1" lang="ja-JP" altLang="en-US"/>
          </a:p>
        </p:txBody>
      </p:sp>
    </p:spTree>
    <p:extLst>
      <p:ext uri="{BB962C8B-B14F-4D97-AF65-F5344CB8AC3E}">
        <p14:creationId xmlns:p14="http://schemas.microsoft.com/office/powerpoint/2010/main" val="4112707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576072" y="681069"/>
            <a:ext cx="2468880" cy="2509520"/>
          </a:xfrm>
        </p:spPr>
        <p:txBody>
          <a:bodyPr>
            <a:noAutofit/>
          </a:bodyPr>
          <a:lstStyle>
            <a:lvl1pPr>
              <a:lnSpc>
                <a:spcPct val="80000"/>
              </a:lnSpc>
              <a:defRPr sz="2700"/>
            </a:lvl1pPr>
          </a:lstStyle>
          <a:p>
            <a:r>
              <a:rPr lang="ja-JP" altLang="en-US"/>
              <a:t>マスター タイトルの書式設定</a:t>
            </a:r>
            <a:endParaRPr lang="en-US" dirty="0"/>
          </a:p>
        </p:txBody>
      </p:sp>
      <p:sp>
        <p:nvSpPr>
          <p:cNvPr id="3" name="Content Placeholder 2"/>
          <p:cNvSpPr>
            <a:spLocks noGrp="1"/>
          </p:cNvSpPr>
          <p:nvPr>
            <p:ph idx="1"/>
          </p:nvPr>
        </p:nvSpPr>
        <p:spPr>
          <a:xfrm>
            <a:off x="3214687" y="1188720"/>
            <a:ext cx="3194114" cy="7488936"/>
          </a:xfrm>
        </p:spPr>
        <p:txBody>
          <a:bodyPr>
            <a:normAutofit/>
          </a:bodyPr>
          <a:lstStyle>
            <a:lvl1pPr>
              <a:defRPr sz="1500"/>
            </a:lvl1pPr>
            <a:lvl2pPr>
              <a:defRPr sz="1200"/>
            </a:lvl2pPr>
            <a:lvl3pPr>
              <a:defRPr sz="900"/>
            </a:lvl3pPr>
            <a:lvl4pPr>
              <a:defRPr sz="900"/>
            </a:lvl4pPr>
            <a:lvl5pPr>
              <a:defRPr sz="900"/>
            </a:lvl5pPr>
            <a:lvl6pPr>
              <a:defRPr sz="900"/>
            </a:lvl6pPr>
            <a:lvl7pPr>
              <a:defRPr sz="900"/>
            </a:lvl7pPr>
            <a:lvl8pPr>
              <a:defRPr sz="900"/>
            </a:lvl8pPr>
            <a:lvl9pPr>
              <a:defRPr sz="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76072" y="3260842"/>
            <a:ext cx="2468880" cy="5434425"/>
          </a:xfrm>
        </p:spPr>
        <p:txBody>
          <a:bodyPr lIns="91440" rIns="91440">
            <a:normAutofit/>
          </a:bodyPr>
          <a:lstStyle>
            <a:lvl1pPr marL="0" indent="0">
              <a:lnSpc>
                <a:spcPct val="108000"/>
              </a:lnSpc>
              <a:spcBef>
                <a:spcPts val="450"/>
              </a:spcBef>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E09770B-BCC7-4E76-86F3-A37ACBE7DA72}" type="datetime1">
              <a:rPr kumimoji="1" lang="ja-JP" altLang="en-US" smtClean="0"/>
              <a:t>2023/3/2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F31C61-1C33-4740-97F9-1279A604D2A8}" type="slidenum">
              <a:rPr kumimoji="1" lang="ja-JP" altLang="en-US" smtClean="0"/>
              <a:t>‹#›</a:t>
            </a:fld>
            <a:endParaRPr kumimoji="1" lang="ja-JP" altLang="en-US"/>
          </a:p>
        </p:txBody>
      </p:sp>
    </p:spTree>
    <p:extLst>
      <p:ext uri="{BB962C8B-B14F-4D97-AF65-F5344CB8AC3E}">
        <p14:creationId xmlns:p14="http://schemas.microsoft.com/office/powerpoint/2010/main" val="1569782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7175" y="7164644"/>
            <a:ext cx="4371975" cy="2113280"/>
          </a:xfrm>
        </p:spPr>
        <p:txBody>
          <a:bodyPr anchor="ctr">
            <a:normAutofit/>
          </a:bodyPr>
          <a:lstStyle>
            <a:lvl1pPr algn="r">
              <a:defRPr sz="3300" spc="150" baseline="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0" y="-1"/>
            <a:ext cx="6856286" cy="6604000"/>
          </a:xfrm>
          <a:solidFill>
            <a:schemeClr val="accent1">
              <a:lumMod val="60000"/>
              <a:lumOff val="40000"/>
            </a:schemeClr>
          </a:solidFill>
        </p:spPr>
        <p:txBody>
          <a:bodyPr lIns="457200" tIns="365760"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843463" y="7164644"/>
            <a:ext cx="1800225" cy="2113280"/>
          </a:xfrm>
        </p:spPr>
        <p:txBody>
          <a:bodyPr lIns="91440" rIns="91440" anchor="ctr">
            <a:normAutofit/>
          </a:bodyPr>
          <a:lstStyle>
            <a:lvl1pPr marL="0" indent="0">
              <a:lnSpc>
                <a:spcPct val="100000"/>
              </a:lnSpc>
              <a:spcBef>
                <a:spcPts val="0"/>
              </a:spcBef>
              <a:buNone/>
              <a:defRPr sz="1200">
                <a:solidFill>
                  <a:schemeClr val="tx1">
                    <a:lumMod val="95000"/>
                    <a:lumOff val="5000"/>
                  </a:schemeClr>
                </a:solidFill>
              </a:defRPr>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A906F63-9F48-479A-90F9-7D05F682B419}" type="datetime1">
              <a:rPr kumimoji="1" lang="ja-JP" altLang="en-US" smtClean="0"/>
              <a:t>2023/3/2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F31C61-1C33-4740-97F9-1279A604D2A8}" type="slidenum">
              <a:rPr kumimoji="1" lang="ja-JP" altLang="en-US" smtClean="0"/>
              <a:t>‹#›</a:t>
            </a:fld>
            <a:endParaRPr kumimoji="1" lang="ja-JP" altLang="en-US"/>
          </a:p>
        </p:txBody>
      </p:sp>
      <p:cxnSp>
        <p:nvCxnSpPr>
          <p:cNvPr id="8" name="Straight Connector 7"/>
          <p:cNvCxnSpPr/>
          <p:nvPr/>
        </p:nvCxnSpPr>
        <p:spPr>
          <a:xfrm flipV="1">
            <a:off x="4717599" y="7603709"/>
            <a:ext cx="0" cy="1320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9075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6072" y="845312"/>
            <a:ext cx="5467541" cy="216611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76073" y="3302000"/>
            <a:ext cx="5467541" cy="5811520"/>
          </a:xfrm>
          <a:prstGeom prst="rect">
            <a:avLst/>
          </a:prstGeom>
        </p:spPr>
        <p:txBody>
          <a:bodyPr vert="horz" lIns="45720" tIns="45720" rIns="4572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76073" y="9346572"/>
            <a:ext cx="1211705" cy="396240"/>
          </a:xfrm>
          <a:prstGeom prst="rect">
            <a:avLst/>
          </a:prstGeom>
        </p:spPr>
        <p:txBody>
          <a:bodyPr vert="horz" lIns="91440" tIns="45720" rIns="91440" bIns="45720" rtlCol="0" anchor="ctr"/>
          <a:lstStyle>
            <a:lvl1pPr algn="l">
              <a:defRPr sz="750">
                <a:solidFill>
                  <a:schemeClr val="tx1">
                    <a:lumMod val="95000"/>
                    <a:lumOff val="5000"/>
                  </a:schemeClr>
                </a:solidFill>
                <a:latin typeface="+mj-lt"/>
              </a:defRPr>
            </a:lvl1pPr>
          </a:lstStyle>
          <a:p>
            <a:fld id="{3D071F83-FD51-4ED6-8552-8ABAF56809E3}" type="datetime1">
              <a:rPr kumimoji="1" lang="ja-JP" altLang="en-US" smtClean="0"/>
              <a:t>2023/3/2</a:t>
            </a:fld>
            <a:endParaRPr kumimoji="1" lang="ja-JP" altLang="en-US"/>
          </a:p>
        </p:txBody>
      </p:sp>
      <p:sp>
        <p:nvSpPr>
          <p:cNvPr id="5" name="Footer Placeholder 4"/>
          <p:cNvSpPr>
            <a:spLocks noGrp="1"/>
          </p:cNvSpPr>
          <p:nvPr>
            <p:ph type="ftr" sz="quarter" idx="3"/>
          </p:nvPr>
        </p:nvSpPr>
        <p:spPr>
          <a:xfrm>
            <a:off x="2724150" y="9346572"/>
            <a:ext cx="3319571" cy="396240"/>
          </a:xfrm>
          <a:prstGeom prst="rect">
            <a:avLst/>
          </a:prstGeom>
        </p:spPr>
        <p:txBody>
          <a:bodyPr vert="horz" lIns="91440" tIns="45720" rIns="91440" bIns="45720" rtlCol="0" anchor="ctr"/>
          <a:lstStyle>
            <a:lvl1pPr algn="r">
              <a:defRPr sz="750" cap="all" baseline="0">
                <a:solidFill>
                  <a:schemeClr val="tx1">
                    <a:lumMod val="95000"/>
                    <a:lumOff val="5000"/>
                  </a:schemeClr>
                </a:solidFill>
                <a:latin typeface="+mj-lt"/>
              </a:defRPr>
            </a:lvl1pPr>
          </a:lstStyle>
          <a:p>
            <a:endParaRPr kumimoji="1" lang="ja-JP" altLang="en-US"/>
          </a:p>
        </p:txBody>
      </p:sp>
      <p:sp>
        <p:nvSpPr>
          <p:cNvPr id="6" name="Slide Number Placeholder 5"/>
          <p:cNvSpPr>
            <a:spLocks noGrp="1"/>
          </p:cNvSpPr>
          <p:nvPr>
            <p:ph type="sldNum" sz="quarter" idx="4"/>
          </p:nvPr>
        </p:nvSpPr>
        <p:spPr>
          <a:xfrm>
            <a:off x="6096000" y="9346572"/>
            <a:ext cx="547688" cy="396240"/>
          </a:xfrm>
          <a:prstGeom prst="rect">
            <a:avLst/>
          </a:prstGeom>
        </p:spPr>
        <p:txBody>
          <a:bodyPr vert="horz" lIns="91440" tIns="45720" rIns="91440" bIns="45720" rtlCol="0" anchor="ctr"/>
          <a:lstStyle>
            <a:lvl1pPr algn="l">
              <a:defRPr sz="2400" b="1">
                <a:solidFill>
                  <a:schemeClr val="tx1">
                    <a:lumMod val="95000"/>
                    <a:lumOff val="5000"/>
                  </a:schemeClr>
                </a:solidFill>
                <a:latin typeface="+mj-lt"/>
              </a:defRPr>
            </a:lvl1pPr>
          </a:lstStyle>
          <a:p>
            <a:fld id="{34F31C61-1C33-4740-97F9-1279A604D2A8}" type="slidenum">
              <a:rPr kumimoji="1" lang="ja-JP" altLang="en-US" smtClean="0"/>
              <a:pPr/>
              <a:t>‹#›</a:t>
            </a:fld>
            <a:endParaRPr kumimoji="1" lang="ja-JP" altLang="en-US" dirty="0"/>
          </a:p>
        </p:txBody>
      </p:sp>
      <p:cxnSp>
        <p:nvCxnSpPr>
          <p:cNvPr id="7" name="Straight Connector 6"/>
          <p:cNvCxnSpPr/>
          <p:nvPr/>
        </p:nvCxnSpPr>
        <p:spPr>
          <a:xfrm flipV="1">
            <a:off x="428625" y="1193579"/>
            <a:ext cx="0" cy="1320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43853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80000"/>
        </a:lnSpc>
        <a:spcBef>
          <a:spcPct val="0"/>
        </a:spcBef>
        <a:buNone/>
        <a:defRPr kumimoji="1" sz="3300" kern="1200" cap="all" spc="75" baseline="0">
          <a:solidFill>
            <a:schemeClr val="tx1">
              <a:lumMod val="95000"/>
              <a:lumOff val="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Tw Cen MT" panose="020B0602020104020603" pitchFamily="34" charset="0"/>
        <a:buChar char=" "/>
        <a:defRPr kumimoji="1"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1"/>
        </a:buClr>
        <a:buFont typeface="Wingdings 3" pitchFamily="18" charset="2"/>
        <a:buChar char=""/>
        <a:defRPr kumimoji="1"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1"/>
        </a:buClr>
        <a:buFont typeface="Wingdings 3" pitchFamily="18" charset="2"/>
        <a:buChar char=""/>
        <a:defRPr kumimoji="1"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1"/>
        </a:buClr>
        <a:buFont typeface="Wingdings 3" pitchFamily="18" charset="2"/>
        <a:buChar char=""/>
        <a:defRPr kumimoji="1"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1"/>
        </a:buClr>
        <a:buFont typeface="Wingdings 3" pitchFamily="18" charset="2"/>
        <a:buChar char=""/>
        <a:defRPr kumimoji="1"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1"/>
        </a:buClr>
        <a:buFont typeface="Wingdings 3" pitchFamily="18" charset="2"/>
        <a:buChar char=""/>
        <a:defRPr kumimoji="1"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1"/>
        </a:buClr>
        <a:buFont typeface="Wingdings 3" pitchFamily="18" charset="2"/>
        <a:buChar char=""/>
        <a:defRPr kumimoji="1"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1"/>
        </a:buClr>
        <a:buFont typeface="Wingdings 3" pitchFamily="18" charset="2"/>
        <a:buChar char=""/>
        <a:defRPr kumimoji="1"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1"/>
        </a:buClr>
        <a:buFont typeface="Wingdings 3" pitchFamily="18" charset="2"/>
        <a:buChar char=""/>
        <a:defRPr kumimoji="1" sz="90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hyperlink" Target="mailto:minato43@city.minato.tokyo.jp" TargetMode="External"/><Relationship Id="rId1" Type="http://schemas.openxmlformats.org/officeDocument/2006/relationships/slideLayout" Target="../slideLayouts/slideLayout3.xml"/><Relationship Id="rId4" Type="http://schemas.openxmlformats.org/officeDocument/2006/relationships/image" Target="../media/image18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customXml" Target="../ink/ink2.xml"/><Relationship Id="rId13" Type="http://schemas.openxmlformats.org/officeDocument/2006/relationships/image" Target="../media/image8.png"/><Relationship Id="rId3" Type="http://schemas.openxmlformats.org/officeDocument/2006/relationships/customXml" Target="../ink/ink1.xml"/><Relationship Id="rId7" Type="http://schemas.openxmlformats.org/officeDocument/2006/relationships/image" Target="../media/image5.png"/><Relationship Id="rId12" Type="http://schemas.openxmlformats.org/officeDocument/2006/relationships/customXml" Target="../ink/ink4.xml"/><Relationship Id="rId2" Type="http://schemas.openxmlformats.org/officeDocument/2006/relationships/chart" Target="../charts/chart1.xml"/><Relationship Id="rId16" Type="http://schemas.openxmlformats.org/officeDocument/2006/relationships/image" Target="../media/image9.png"/><Relationship Id="rId1" Type="http://schemas.openxmlformats.org/officeDocument/2006/relationships/slideLayout" Target="../slideLayouts/slideLayout6.xml"/><Relationship Id="rId11" Type="http://schemas.openxmlformats.org/officeDocument/2006/relationships/image" Target="../media/image7.png"/><Relationship Id="rId15" Type="http://schemas.openxmlformats.org/officeDocument/2006/relationships/customXml" Target="../ink/ink5.xml"/><Relationship Id="rId10" Type="http://schemas.openxmlformats.org/officeDocument/2006/relationships/customXml" Target="../ink/ink3.xml"/><Relationship Id="rId9" Type="http://schemas.openxmlformats.org/officeDocument/2006/relationships/image" Target="../media/image6.png"/><Relationship Id="rId1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C14BF3-DD00-4CDF-A9A4-706396CBF483}"/>
              </a:ext>
            </a:extLst>
          </p:cNvPr>
          <p:cNvSpPr>
            <a:spLocks noGrp="1"/>
          </p:cNvSpPr>
          <p:nvPr>
            <p:ph type="ctrTitle"/>
          </p:nvPr>
        </p:nvSpPr>
        <p:spPr>
          <a:xfrm>
            <a:off x="119271" y="6850012"/>
            <a:ext cx="4509880" cy="2113280"/>
          </a:xfrm>
        </p:spPr>
        <p:txBody>
          <a:bodyPr>
            <a:normAutofit/>
          </a:bodyPr>
          <a:lstStyle/>
          <a:p>
            <a:pPr>
              <a:lnSpc>
                <a:spcPts val="4500"/>
              </a:lnSpc>
            </a:pPr>
            <a:r>
              <a:rPr kumimoji="1" lang="ja-JP" altLang="en-US" sz="2400" dirty="0"/>
              <a:t>港区障害者移動支援事業の</a:t>
            </a:r>
            <a:br>
              <a:rPr kumimoji="1" lang="en-US" altLang="ja-JP" sz="2400" dirty="0"/>
            </a:br>
            <a:r>
              <a:rPr kumimoji="1" lang="ja-JP" altLang="en-US" sz="2400" dirty="0"/>
              <a:t>請求について</a:t>
            </a:r>
          </a:p>
        </p:txBody>
      </p:sp>
      <p:sp>
        <p:nvSpPr>
          <p:cNvPr id="3" name="字幕 2">
            <a:extLst>
              <a:ext uri="{FF2B5EF4-FFF2-40B4-BE49-F238E27FC236}">
                <a16:creationId xmlns:a16="http://schemas.microsoft.com/office/drawing/2014/main" id="{D4BDA7F0-8E7A-4A16-A21A-1D7406178F90}"/>
              </a:ext>
            </a:extLst>
          </p:cNvPr>
          <p:cNvSpPr>
            <a:spLocks noGrp="1"/>
          </p:cNvSpPr>
          <p:nvPr>
            <p:ph type="subTitle" idx="1"/>
          </p:nvPr>
        </p:nvSpPr>
        <p:spPr/>
        <p:txBody>
          <a:bodyPr/>
          <a:lstStyle/>
          <a:p>
            <a:r>
              <a:rPr kumimoji="1" lang="ja-JP" altLang="en-US" dirty="0"/>
              <a:t>港区　保健福祉支援部</a:t>
            </a:r>
            <a:endParaRPr kumimoji="1" lang="en-US" altLang="ja-JP" dirty="0"/>
          </a:p>
          <a:p>
            <a:r>
              <a:rPr lang="ja-JP" altLang="en-US" dirty="0"/>
              <a:t>障害者福祉課</a:t>
            </a:r>
            <a:endParaRPr lang="en-US" altLang="ja-JP" dirty="0"/>
          </a:p>
          <a:p>
            <a:r>
              <a:rPr kumimoji="1" lang="ja-JP" altLang="en-US" dirty="0"/>
              <a:t>障害者事業所支援係</a:t>
            </a:r>
          </a:p>
        </p:txBody>
      </p:sp>
      <p:sp>
        <p:nvSpPr>
          <p:cNvPr id="4" name="スライド番号プレースホルダー 3">
            <a:extLst>
              <a:ext uri="{FF2B5EF4-FFF2-40B4-BE49-F238E27FC236}">
                <a16:creationId xmlns:a16="http://schemas.microsoft.com/office/drawing/2014/main" id="{4FDD1409-B309-41C4-9990-A4DFD4EF1FA8}"/>
              </a:ext>
            </a:extLst>
          </p:cNvPr>
          <p:cNvSpPr>
            <a:spLocks noGrp="1"/>
          </p:cNvSpPr>
          <p:nvPr>
            <p:ph type="sldNum" sz="quarter" idx="12"/>
          </p:nvPr>
        </p:nvSpPr>
        <p:spPr/>
        <p:txBody>
          <a:bodyPr/>
          <a:lstStyle/>
          <a:p>
            <a:fld id="{34F31C61-1C33-4740-97F9-1279A604D2A8}" type="slidenum">
              <a:rPr kumimoji="1" lang="ja-JP" altLang="en-US" smtClean="0"/>
              <a:t>1</a:t>
            </a:fld>
            <a:endParaRPr kumimoji="1" lang="ja-JP" altLang="en-US" dirty="0"/>
          </a:p>
        </p:txBody>
      </p:sp>
    </p:spTree>
    <p:extLst>
      <p:ext uri="{BB962C8B-B14F-4D97-AF65-F5344CB8AC3E}">
        <p14:creationId xmlns:p14="http://schemas.microsoft.com/office/powerpoint/2010/main" val="183743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38C81C1-C28F-4D3F-B152-133CEFAEE593}"/>
              </a:ext>
            </a:extLst>
          </p:cNvPr>
          <p:cNvSpPr>
            <a:spLocks noGrp="1"/>
          </p:cNvSpPr>
          <p:nvPr>
            <p:ph type="sldNum" sz="quarter" idx="12"/>
          </p:nvPr>
        </p:nvSpPr>
        <p:spPr/>
        <p:txBody>
          <a:bodyPr/>
          <a:lstStyle/>
          <a:p>
            <a:fld id="{34F31C61-1C33-4740-97F9-1279A604D2A8}" type="slidenum">
              <a:rPr kumimoji="1" lang="ja-JP" altLang="en-US" smtClean="0"/>
              <a:t>10</a:t>
            </a:fld>
            <a:endParaRPr kumimoji="1" lang="ja-JP" altLang="en-US"/>
          </a:p>
        </p:txBody>
      </p:sp>
      <p:sp>
        <p:nvSpPr>
          <p:cNvPr id="3" name="コンテンツ プレースホルダー 2">
            <a:extLst>
              <a:ext uri="{FF2B5EF4-FFF2-40B4-BE49-F238E27FC236}">
                <a16:creationId xmlns:a16="http://schemas.microsoft.com/office/drawing/2014/main" id="{4614212A-765E-4986-9B6B-F568380685FA}"/>
              </a:ext>
            </a:extLst>
          </p:cNvPr>
          <p:cNvSpPr txBox="1">
            <a:spLocks/>
          </p:cNvSpPr>
          <p:nvPr/>
        </p:nvSpPr>
        <p:spPr>
          <a:xfrm>
            <a:off x="929294" y="1265360"/>
            <a:ext cx="5162741" cy="1316182"/>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buNone/>
            </a:pPr>
            <a:r>
              <a:rPr lang="ja-JP" altLang="en-US" sz="1200" dirty="0"/>
              <a:t>時間帯をまたいだ場合、基準時間の範囲内で使用します。</a:t>
            </a:r>
          </a:p>
          <a:p>
            <a:pPr marL="0" indent="0">
              <a:lnSpc>
                <a:spcPct val="100000"/>
              </a:lnSpc>
              <a:spcBef>
                <a:spcPts val="338"/>
              </a:spcBef>
              <a:buNone/>
            </a:pPr>
            <a:r>
              <a:rPr lang="ja-JP" altLang="en-US" sz="1200" dirty="0"/>
              <a:t>（身体介護有り：３時間、身体介護無し：１．５時間）</a:t>
            </a:r>
            <a:endParaRPr lang="en-US" altLang="ja-JP" sz="1200" dirty="0"/>
          </a:p>
          <a:p>
            <a:pPr marL="0" indent="0">
              <a:lnSpc>
                <a:spcPct val="100000"/>
              </a:lnSpc>
              <a:spcBef>
                <a:spcPts val="338"/>
              </a:spcBef>
              <a:buNone/>
            </a:pPr>
            <a:endParaRPr lang="en-US" altLang="ja-JP" sz="1200" dirty="0"/>
          </a:p>
          <a:p>
            <a:pPr marL="0" indent="0">
              <a:lnSpc>
                <a:spcPct val="100000"/>
              </a:lnSpc>
              <a:spcBef>
                <a:spcPts val="338"/>
              </a:spcBef>
              <a:buNone/>
            </a:pPr>
            <a:r>
              <a:rPr lang="en-US" altLang="ja-JP" sz="1600" dirty="0"/>
              <a:t>【</a:t>
            </a:r>
            <a:r>
              <a:rPr lang="ja-JP" altLang="en-US" sz="1600" dirty="0"/>
              <a:t>例</a:t>
            </a:r>
            <a:r>
              <a:rPr lang="en-US" altLang="ja-JP" sz="1600" dirty="0"/>
              <a:t>】</a:t>
            </a:r>
            <a:r>
              <a:rPr lang="ja-JP" altLang="en-US" sz="1600" dirty="0"/>
              <a:t>（身体介護有りの利用者の場合）</a:t>
            </a:r>
          </a:p>
        </p:txBody>
      </p:sp>
      <p:sp>
        <p:nvSpPr>
          <p:cNvPr id="4" name="タイトル 1">
            <a:extLst>
              <a:ext uri="{FF2B5EF4-FFF2-40B4-BE49-F238E27FC236}">
                <a16:creationId xmlns:a16="http://schemas.microsoft.com/office/drawing/2014/main" id="{B6857AF0-FF4A-4178-9450-6701B6FE1E74}"/>
              </a:ext>
            </a:extLst>
          </p:cNvPr>
          <p:cNvSpPr txBox="1">
            <a:spLocks/>
          </p:cNvSpPr>
          <p:nvPr/>
        </p:nvSpPr>
        <p:spPr>
          <a:xfrm>
            <a:off x="624494" y="289955"/>
            <a:ext cx="5467541" cy="1316182"/>
          </a:xfrm>
          <a:prstGeom prst="rect">
            <a:avLst/>
          </a:prstGeom>
        </p:spPr>
        <p:txBody>
          <a:bodyPr vert="horz" lIns="91440" tIns="45720" rIns="91440" bIns="45720" rtlCol="0" anchor="ctr">
            <a:normAutofit/>
          </a:bodyPr>
          <a:lstStyle>
            <a:lvl1pPr algn="l" defTabSz="685800" rtl="0" eaLnBrk="1" latinLnBrk="0" hangingPunct="1">
              <a:lnSpc>
                <a:spcPct val="80000"/>
              </a:lnSpc>
              <a:spcBef>
                <a:spcPct val="0"/>
              </a:spcBef>
              <a:buNone/>
              <a:defRPr kumimoji="1" sz="3300" kern="1200" cap="all" spc="75" baseline="0">
                <a:solidFill>
                  <a:schemeClr val="tx1">
                    <a:lumMod val="95000"/>
                    <a:lumOff val="5000"/>
                  </a:schemeClr>
                </a:solidFill>
                <a:latin typeface="+mj-lt"/>
                <a:ea typeface="+mj-ea"/>
                <a:cs typeface="+mj-cs"/>
              </a:defRPr>
            </a:lvl1pPr>
          </a:lstStyle>
          <a:p>
            <a:r>
              <a:rPr lang="ja-JP" altLang="en-US" sz="3200" dirty="0"/>
              <a:t>②複合コード</a:t>
            </a:r>
          </a:p>
        </p:txBody>
      </p:sp>
      <p:graphicFrame>
        <p:nvGraphicFramePr>
          <p:cNvPr id="5" name="表 4">
            <a:extLst>
              <a:ext uri="{FF2B5EF4-FFF2-40B4-BE49-F238E27FC236}">
                <a16:creationId xmlns:a16="http://schemas.microsoft.com/office/drawing/2014/main" id="{2341D6E5-6D11-4536-B399-00C5ADF78EED}"/>
              </a:ext>
            </a:extLst>
          </p:cNvPr>
          <p:cNvGraphicFramePr>
            <a:graphicFrameLocks noGrp="1"/>
          </p:cNvGraphicFramePr>
          <p:nvPr>
            <p:extLst>
              <p:ext uri="{D42A27DB-BD31-4B8C-83A1-F6EECF244321}">
                <p14:modId xmlns:p14="http://schemas.microsoft.com/office/powerpoint/2010/main" val="3600631885"/>
              </p:ext>
            </p:extLst>
          </p:nvPr>
        </p:nvGraphicFramePr>
        <p:xfrm>
          <a:off x="986667" y="2394112"/>
          <a:ext cx="5320800" cy="2202285"/>
        </p:xfrm>
        <a:graphic>
          <a:graphicData uri="http://schemas.openxmlformats.org/drawingml/2006/table">
            <a:tbl>
              <a:tblPr firstRow="1" bandRow="1">
                <a:tableStyleId>{69012ECD-51FC-41F1-AA8D-1B2483CD663E}</a:tableStyleId>
              </a:tblPr>
              <a:tblGrid>
                <a:gridCol w="2658054">
                  <a:extLst>
                    <a:ext uri="{9D8B030D-6E8A-4147-A177-3AD203B41FA5}">
                      <a16:colId xmlns:a16="http://schemas.microsoft.com/office/drawing/2014/main" val="1387497227"/>
                    </a:ext>
                  </a:extLst>
                </a:gridCol>
                <a:gridCol w="2662746">
                  <a:extLst>
                    <a:ext uri="{9D8B030D-6E8A-4147-A177-3AD203B41FA5}">
                      <a16:colId xmlns:a16="http://schemas.microsoft.com/office/drawing/2014/main" val="2058213937"/>
                    </a:ext>
                  </a:extLst>
                </a:gridCol>
              </a:tblGrid>
              <a:tr h="303246">
                <a:tc>
                  <a:txBody>
                    <a:bodyPr/>
                    <a:lstStyle/>
                    <a:p>
                      <a:pPr algn="ctr"/>
                      <a:r>
                        <a:rPr kumimoji="1" lang="ja-JP" altLang="en-US" dirty="0">
                          <a:solidFill>
                            <a:schemeClr val="tx1"/>
                          </a:solidFill>
                        </a:rPr>
                        <a:t>サービス提供時間</a:t>
                      </a: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D2E0E8"/>
                    </a:solidFill>
                  </a:tcPr>
                </a:tc>
                <a:tc>
                  <a:txBody>
                    <a:bodyPr/>
                    <a:lstStyle/>
                    <a:p>
                      <a:pPr algn="ctr"/>
                      <a:r>
                        <a:rPr kumimoji="1" lang="ja-JP" altLang="en-US" dirty="0">
                          <a:solidFill>
                            <a:schemeClr val="tx1"/>
                          </a:solidFill>
                        </a:rPr>
                        <a:t>使用するコード</a:t>
                      </a: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D2E0E8"/>
                    </a:solidFill>
                  </a:tcPr>
                </a:tc>
                <a:extLst>
                  <a:ext uri="{0D108BD9-81ED-4DB2-BD59-A6C34878D82A}">
                    <a16:rowId xmlns:a16="http://schemas.microsoft.com/office/drawing/2014/main" val="3293350065"/>
                  </a:ext>
                </a:extLst>
              </a:tr>
              <a:tr h="633013">
                <a:tc>
                  <a:txBody>
                    <a:bodyPr/>
                    <a:lstStyle/>
                    <a:p>
                      <a:pPr algn="ctr"/>
                      <a:r>
                        <a:rPr kumimoji="1" lang="en-US" altLang="ja-JP" sz="1800" dirty="0"/>
                        <a:t>17</a:t>
                      </a:r>
                      <a:r>
                        <a:rPr kumimoji="1" lang="ja-JP" altLang="en-US" sz="1800" dirty="0"/>
                        <a:t>：</a:t>
                      </a:r>
                      <a:r>
                        <a:rPr kumimoji="1" lang="en-US" altLang="ja-JP" sz="1800" dirty="0"/>
                        <a:t>00</a:t>
                      </a:r>
                      <a:r>
                        <a:rPr kumimoji="1" lang="ja-JP" altLang="en-US" sz="1800" dirty="0"/>
                        <a:t>～</a:t>
                      </a:r>
                      <a:r>
                        <a:rPr kumimoji="1" lang="en-US" altLang="ja-JP" sz="1800" dirty="0"/>
                        <a:t>19</a:t>
                      </a:r>
                      <a:r>
                        <a:rPr kumimoji="1" lang="ja-JP" altLang="en-US" sz="1800" dirty="0"/>
                        <a:t>：</a:t>
                      </a:r>
                      <a:r>
                        <a:rPr kumimoji="1" lang="en-US" altLang="ja-JP" sz="1800" dirty="0"/>
                        <a:t>00</a:t>
                      </a: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a:r>
                        <a:rPr kumimoji="1" lang="ja-JP" altLang="en-US" dirty="0">
                          <a:solidFill>
                            <a:schemeClr val="tx1"/>
                          </a:solidFill>
                        </a:rPr>
                        <a:t>日中１．０＋夜間１．０</a:t>
                      </a: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529304326"/>
                  </a:ext>
                </a:extLst>
              </a:tr>
              <a:tr h="633013">
                <a:tc>
                  <a:txBody>
                    <a:bodyPr/>
                    <a:lstStyle/>
                    <a:p>
                      <a:pPr algn="ctr"/>
                      <a:r>
                        <a:rPr kumimoji="1" lang="en-US" altLang="ja-JP" sz="1800" dirty="0"/>
                        <a:t>7</a:t>
                      </a:r>
                      <a:r>
                        <a:rPr kumimoji="1" lang="ja-JP" altLang="en-US" sz="1800" dirty="0"/>
                        <a:t>：</a:t>
                      </a:r>
                      <a:r>
                        <a:rPr kumimoji="1" lang="en-US" altLang="ja-JP" sz="1800" dirty="0"/>
                        <a:t>30</a:t>
                      </a:r>
                      <a:r>
                        <a:rPr kumimoji="1" lang="ja-JP" altLang="en-US" sz="1800" dirty="0"/>
                        <a:t>～</a:t>
                      </a:r>
                      <a:r>
                        <a:rPr kumimoji="1" lang="en-US" altLang="ja-JP" sz="1800" dirty="0"/>
                        <a:t>10</a:t>
                      </a:r>
                      <a:r>
                        <a:rPr kumimoji="1" lang="ja-JP" altLang="en-US" sz="1800" dirty="0"/>
                        <a:t>：</a:t>
                      </a:r>
                      <a:r>
                        <a:rPr kumimoji="1" lang="en-US" altLang="ja-JP" sz="1800" dirty="0"/>
                        <a:t>00</a:t>
                      </a: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a:r>
                        <a:rPr kumimoji="1" lang="ja-JP" altLang="en-US" dirty="0">
                          <a:solidFill>
                            <a:schemeClr val="tx1"/>
                          </a:solidFill>
                        </a:rPr>
                        <a:t>早朝０．５＋日中２．０</a:t>
                      </a: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1014136112"/>
                  </a:ext>
                </a:extLst>
              </a:tr>
              <a:tr h="633013">
                <a:tc>
                  <a:txBody>
                    <a:bodyPr/>
                    <a:lstStyle/>
                    <a:p>
                      <a:pPr algn="ctr"/>
                      <a:r>
                        <a:rPr kumimoji="1" lang="en-US" altLang="ja-JP" sz="1800" dirty="0"/>
                        <a:t>21</a:t>
                      </a:r>
                      <a:r>
                        <a:rPr kumimoji="1" lang="ja-JP" altLang="en-US" sz="1800" dirty="0"/>
                        <a:t>：</a:t>
                      </a:r>
                      <a:r>
                        <a:rPr kumimoji="1" lang="en-US" altLang="ja-JP" sz="1800" dirty="0"/>
                        <a:t>00</a:t>
                      </a:r>
                      <a:r>
                        <a:rPr kumimoji="1" lang="ja-JP" altLang="en-US" sz="1800" dirty="0"/>
                        <a:t>～</a:t>
                      </a:r>
                      <a:r>
                        <a:rPr kumimoji="1" lang="en-US" altLang="ja-JP" sz="1800" dirty="0"/>
                        <a:t>22</a:t>
                      </a:r>
                      <a:r>
                        <a:rPr kumimoji="1" lang="ja-JP" altLang="en-US" sz="1800" dirty="0"/>
                        <a:t>：</a:t>
                      </a:r>
                      <a:r>
                        <a:rPr kumimoji="1" lang="en-US" altLang="ja-JP" sz="1800" dirty="0"/>
                        <a:t>30</a:t>
                      </a: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a:r>
                        <a:rPr kumimoji="1" lang="ja-JP" altLang="en-US" dirty="0">
                          <a:solidFill>
                            <a:schemeClr val="tx1"/>
                          </a:solidFill>
                        </a:rPr>
                        <a:t>夜間１．０＋深夜０．５</a:t>
                      </a: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2873096871"/>
                  </a:ext>
                </a:extLst>
              </a:tr>
            </a:tbl>
          </a:graphicData>
        </a:graphic>
      </p:graphicFrame>
      <p:grpSp>
        <p:nvGrpSpPr>
          <p:cNvPr id="6" name="グループ化 5">
            <a:extLst>
              <a:ext uri="{FF2B5EF4-FFF2-40B4-BE49-F238E27FC236}">
                <a16:creationId xmlns:a16="http://schemas.microsoft.com/office/drawing/2014/main" id="{D58AC5F8-7F60-4D50-ACCC-F31420D896E7}"/>
              </a:ext>
            </a:extLst>
          </p:cNvPr>
          <p:cNvGrpSpPr/>
          <p:nvPr/>
        </p:nvGrpSpPr>
        <p:grpSpPr>
          <a:xfrm>
            <a:off x="4854191" y="262300"/>
            <a:ext cx="1860330" cy="1792547"/>
            <a:chOff x="457541" y="6090174"/>
            <a:chExt cx="3647257" cy="3069929"/>
          </a:xfrm>
        </p:grpSpPr>
        <p:graphicFrame>
          <p:nvGraphicFramePr>
            <p:cNvPr id="7" name="グラフ 6">
              <a:extLst>
                <a:ext uri="{FF2B5EF4-FFF2-40B4-BE49-F238E27FC236}">
                  <a16:creationId xmlns:a16="http://schemas.microsoft.com/office/drawing/2014/main" id="{CDDE07C7-FDC4-4260-8030-1F30612060E0}"/>
                </a:ext>
              </a:extLst>
            </p:cNvPr>
            <p:cNvGraphicFramePr/>
            <p:nvPr>
              <p:extLst>
                <p:ext uri="{D42A27DB-BD31-4B8C-83A1-F6EECF244321}">
                  <p14:modId xmlns:p14="http://schemas.microsoft.com/office/powerpoint/2010/main" val="2162441871"/>
                </p:ext>
              </p:extLst>
            </p:nvPr>
          </p:nvGraphicFramePr>
          <p:xfrm>
            <a:off x="573405" y="6090174"/>
            <a:ext cx="3418911" cy="3069929"/>
          </p:xfrm>
          <a:graphic>
            <a:graphicData uri="http://schemas.openxmlformats.org/drawingml/2006/chart">
              <c:chart xmlns:c="http://schemas.openxmlformats.org/drawingml/2006/chart" xmlns:r="http://schemas.openxmlformats.org/officeDocument/2006/relationships" r:id="rId2"/>
            </a:graphicData>
          </a:graphic>
        </p:graphicFrame>
        <p:sp>
          <p:nvSpPr>
            <p:cNvPr id="8" name="コンテンツ プレースホルダー 2">
              <a:extLst>
                <a:ext uri="{FF2B5EF4-FFF2-40B4-BE49-F238E27FC236}">
                  <a16:creationId xmlns:a16="http://schemas.microsoft.com/office/drawing/2014/main" id="{6E52CDD3-A5EA-48C7-8AE0-9FC94B1ED465}"/>
                </a:ext>
              </a:extLst>
            </p:cNvPr>
            <p:cNvSpPr txBox="1">
              <a:spLocks/>
            </p:cNvSpPr>
            <p:nvPr/>
          </p:nvSpPr>
          <p:spPr>
            <a:xfrm>
              <a:off x="3485690" y="7323909"/>
              <a:ext cx="619108" cy="739646"/>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gn="ctr">
                <a:lnSpc>
                  <a:spcPct val="100000"/>
                </a:lnSpc>
                <a:spcBef>
                  <a:spcPts val="338"/>
                </a:spcBef>
                <a:buNone/>
              </a:pPr>
              <a:r>
                <a:rPr lang="en-US" altLang="ja-JP" sz="1013" dirty="0"/>
                <a:t>6</a:t>
              </a:r>
              <a:r>
                <a:rPr lang="ja-JP" altLang="en-US" sz="1013" dirty="0"/>
                <a:t>時</a:t>
              </a:r>
              <a:endParaRPr lang="en-US" altLang="ja-JP" sz="1013" dirty="0"/>
            </a:p>
          </p:txBody>
        </p:sp>
        <p:sp>
          <p:nvSpPr>
            <p:cNvPr id="9" name="コンテンツ プレースホルダー 2">
              <a:extLst>
                <a:ext uri="{FF2B5EF4-FFF2-40B4-BE49-F238E27FC236}">
                  <a16:creationId xmlns:a16="http://schemas.microsoft.com/office/drawing/2014/main" id="{9C42F26E-181F-4C5F-A21D-FC3339E8D637}"/>
                </a:ext>
              </a:extLst>
            </p:cNvPr>
            <p:cNvSpPr txBox="1">
              <a:spLocks/>
            </p:cNvSpPr>
            <p:nvPr/>
          </p:nvSpPr>
          <p:spPr>
            <a:xfrm>
              <a:off x="3257859" y="8051954"/>
              <a:ext cx="619106" cy="739644"/>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gn="ctr">
                <a:lnSpc>
                  <a:spcPct val="100000"/>
                </a:lnSpc>
                <a:spcBef>
                  <a:spcPts val="338"/>
                </a:spcBef>
                <a:buNone/>
              </a:pPr>
              <a:r>
                <a:rPr lang="en-US" altLang="ja-JP" sz="1013" dirty="0"/>
                <a:t>8</a:t>
              </a:r>
              <a:r>
                <a:rPr lang="ja-JP" altLang="en-US" sz="1013" dirty="0"/>
                <a:t>時</a:t>
              </a:r>
              <a:endParaRPr lang="en-US" altLang="ja-JP" sz="1013" dirty="0"/>
            </a:p>
          </p:txBody>
        </p:sp>
        <p:sp>
          <p:nvSpPr>
            <p:cNvPr id="10" name="コンテンツ プレースホルダー 2">
              <a:extLst>
                <a:ext uri="{FF2B5EF4-FFF2-40B4-BE49-F238E27FC236}">
                  <a16:creationId xmlns:a16="http://schemas.microsoft.com/office/drawing/2014/main" id="{81B7198D-C82C-444A-9286-E2649B0002D3}"/>
                </a:ext>
              </a:extLst>
            </p:cNvPr>
            <p:cNvSpPr txBox="1">
              <a:spLocks/>
            </p:cNvSpPr>
            <p:nvPr/>
          </p:nvSpPr>
          <p:spPr>
            <a:xfrm>
              <a:off x="457541" y="7316346"/>
              <a:ext cx="618275" cy="861688"/>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gn="ctr">
                <a:lnSpc>
                  <a:spcPct val="100000"/>
                </a:lnSpc>
                <a:spcBef>
                  <a:spcPts val="338"/>
                </a:spcBef>
                <a:buNone/>
              </a:pPr>
              <a:r>
                <a:rPr lang="en-US" altLang="ja-JP" sz="1013" dirty="0"/>
                <a:t>18</a:t>
              </a:r>
              <a:r>
                <a:rPr lang="ja-JP" altLang="en-US" sz="1013" dirty="0"/>
                <a:t>時</a:t>
              </a:r>
              <a:endParaRPr lang="en-US" altLang="ja-JP" sz="1013" dirty="0"/>
            </a:p>
          </p:txBody>
        </p:sp>
        <p:sp>
          <p:nvSpPr>
            <p:cNvPr id="11" name="コンテンツ プレースホルダー 2">
              <a:extLst>
                <a:ext uri="{FF2B5EF4-FFF2-40B4-BE49-F238E27FC236}">
                  <a16:creationId xmlns:a16="http://schemas.microsoft.com/office/drawing/2014/main" id="{8A9244E9-52BB-41AB-8774-317E011D0948}"/>
                </a:ext>
              </a:extLst>
            </p:cNvPr>
            <p:cNvSpPr txBox="1">
              <a:spLocks/>
            </p:cNvSpPr>
            <p:nvPr/>
          </p:nvSpPr>
          <p:spPr>
            <a:xfrm>
              <a:off x="797272" y="6207755"/>
              <a:ext cx="891518" cy="517999"/>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gn="ctr">
                <a:lnSpc>
                  <a:spcPct val="100000"/>
                </a:lnSpc>
                <a:spcBef>
                  <a:spcPts val="338"/>
                </a:spcBef>
                <a:buNone/>
              </a:pPr>
              <a:r>
                <a:rPr lang="en-US" altLang="ja-JP" sz="1013" dirty="0"/>
                <a:t>22</a:t>
              </a:r>
              <a:r>
                <a:rPr lang="ja-JP" altLang="en-US" sz="1013" dirty="0"/>
                <a:t>時</a:t>
              </a:r>
              <a:endParaRPr lang="en-US" altLang="ja-JP" sz="1013" dirty="0"/>
            </a:p>
          </p:txBody>
        </p:sp>
      </p:grpSp>
      <p:sp>
        <p:nvSpPr>
          <p:cNvPr id="16" name="コンテンツ プレースホルダー 2">
            <a:extLst>
              <a:ext uri="{FF2B5EF4-FFF2-40B4-BE49-F238E27FC236}">
                <a16:creationId xmlns:a16="http://schemas.microsoft.com/office/drawing/2014/main" id="{446A257F-2256-4A61-9640-2A67F805C4BD}"/>
              </a:ext>
            </a:extLst>
          </p:cNvPr>
          <p:cNvSpPr txBox="1">
            <a:spLocks/>
          </p:cNvSpPr>
          <p:nvPr/>
        </p:nvSpPr>
        <p:spPr>
          <a:xfrm>
            <a:off x="929293" y="5698221"/>
            <a:ext cx="5162741" cy="1316182"/>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buNone/>
            </a:pPr>
            <a:r>
              <a:rPr lang="ja-JP" altLang="en-US" sz="1200" dirty="0"/>
              <a:t>基準時間を超えてから時間帯をまたいだ場合又は複合コードのみで利用時間が収まらない場合に使用します。（単一コード、複合コードと組み合わせて使用します。）</a:t>
            </a:r>
          </a:p>
          <a:p>
            <a:pPr marL="0" indent="0">
              <a:lnSpc>
                <a:spcPct val="100000"/>
              </a:lnSpc>
              <a:spcBef>
                <a:spcPts val="338"/>
              </a:spcBef>
              <a:buNone/>
            </a:pPr>
            <a:endParaRPr lang="en-US" altLang="ja-JP" sz="1200" dirty="0"/>
          </a:p>
          <a:p>
            <a:pPr marL="0" indent="0">
              <a:lnSpc>
                <a:spcPct val="100000"/>
              </a:lnSpc>
              <a:spcBef>
                <a:spcPts val="338"/>
              </a:spcBef>
              <a:buNone/>
            </a:pPr>
            <a:r>
              <a:rPr lang="en-US" altLang="ja-JP" sz="1600" dirty="0"/>
              <a:t>【</a:t>
            </a:r>
            <a:r>
              <a:rPr lang="ja-JP" altLang="en-US" sz="1600" dirty="0"/>
              <a:t>例</a:t>
            </a:r>
            <a:r>
              <a:rPr lang="en-US" altLang="ja-JP" sz="1600" dirty="0"/>
              <a:t>】</a:t>
            </a:r>
            <a:r>
              <a:rPr lang="ja-JP" altLang="en-US" sz="1600" dirty="0"/>
              <a:t>（身体介護有りの利用者の場合）</a:t>
            </a:r>
          </a:p>
        </p:txBody>
      </p:sp>
      <p:sp>
        <p:nvSpPr>
          <p:cNvPr id="17" name="タイトル 1">
            <a:extLst>
              <a:ext uri="{FF2B5EF4-FFF2-40B4-BE49-F238E27FC236}">
                <a16:creationId xmlns:a16="http://schemas.microsoft.com/office/drawing/2014/main" id="{E3209AE4-DC25-47FE-97F6-33F03A03EEC4}"/>
              </a:ext>
            </a:extLst>
          </p:cNvPr>
          <p:cNvSpPr txBox="1">
            <a:spLocks/>
          </p:cNvSpPr>
          <p:nvPr/>
        </p:nvSpPr>
        <p:spPr>
          <a:xfrm>
            <a:off x="624494" y="4792019"/>
            <a:ext cx="5467541" cy="1316182"/>
          </a:xfrm>
          <a:prstGeom prst="rect">
            <a:avLst/>
          </a:prstGeom>
        </p:spPr>
        <p:txBody>
          <a:bodyPr vert="horz" lIns="91440" tIns="45720" rIns="91440" bIns="45720" rtlCol="0" anchor="ctr">
            <a:normAutofit/>
          </a:bodyPr>
          <a:lstStyle>
            <a:lvl1pPr algn="l" defTabSz="685800" rtl="0" eaLnBrk="1" latinLnBrk="0" hangingPunct="1">
              <a:lnSpc>
                <a:spcPct val="80000"/>
              </a:lnSpc>
              <a:spcBef>
                <a:spcPct val="0"/>
              </a:spcBef>
              <a:buNone/>
              <a:defRPr kumimoji="1" sz="3300" kern="1200" cap="all" spc="75" baseline="0">
                <a:solidFill>
                  <a:schemeClr val="tx1">
                    <a:lumMod val="95000"/>
                    <a:lumOff val="5000"/>
                  </a:schemeClr>
                </a:solidFill>
                <a:latin typeface="+mj-lt"/>
                <a:ea typeface="+mj-ea"/>
                <a:cs typeface="+mj-cs"/>
              </a:defRPr>
            </a:lvl1pPr>
          </a:lstStyle>
          <a:p>
            <a:r>
              <a:rPr lang="ja-JP" altLang="en-US" sz="3200" dirty="0"/>
              <a:t>③増コード</a:t>
            </a:r>
          </a:p>
        </p:txBody>
      </p:sp>
      <p:graphicFrame>
        <p:nvGraphicFramePr>
          <p:cNvPr id="19" name="表 18">
            <a:extLst>
              <a:ext uri="{FF2B5EF4-FFF2-40B4-BE49-F238E27FC236}">
                <a16:creationId xmlns:a16="http://schemas.microsoft.com/office/drawing/2014/main" id="{CD099395-F222-4428-8AB2-657E8754BD5B}"/>
              </a:ext>
            </a:extLst>
          </p:cNvPr>
          <p:cNvGraphicFramePr>
            <a:graphicFrameLocks noGrp="1"/>
          </p:cNvGraphicFramePr>
          <p:nvPr>
            <p:extLst>
              <p:ext uri="{D42A27DB-BD31-4B8C-83A1-F6EECF244321}">
                <p14:modId xmlns:p14="http://schemas.microsoft.com/office/powerpoint/2010/main" val="2506736601"/>
              </p:ext>
            </p:extLst>
          </p:nvPr>
        </p:nvGraphicFramePr>
        <p:xfrm>
          <a:off x="986667" y="6929115"/>
          <a:ext cx="5320800" cy="2364968"/>
        </p:xfrm>
        <a:graphic>
          <a:graphicData uri="http://schemas.openxmlformats.org/drawingml/2006/table">
            <a:tbl>
              <a:tblPr firstRow="1" bandRow="1">
                <a:tableStyleId>{69012ECD-51FC-41F1-AA8D-1B2483CD663E}</a:tableStyleId>
              </a:tblPr>
              <a:tblGrid>
                <a:gridCol w="2658054">
                  <a:extLst>
                    <a:ext uri="{9D8B030D-6E8A-4147-A177-3AD203B41FA5}">
                      <a16:colId xmlns:a16="http://schemas.microsoft.com/office/drawing/2014/main" val="1387497227"/>
                    </a:ext>
                  </a:extLst>
                </a:gridCol>
                <a:gridCol w="2662746">
                  <a:extLst>
                    <a:ext uri="{9D8B030D-6E8A-4147-A177-3AD203B41FA5}">
                      <a16:colId xmlns:a16="http://schemas.microsoft.com/office/drawing/2014/main" val="2058213937"/>
                    </a:ext>
                  </a:extLst>
                </a:gridCol>
              </a:tblGrid>
              <a:tr h="338797">
                <a:tc>
                  <a:txBody>
                    <a:bodyPr/>
                    <a:lstStyle/>
                    <a:p>
                      <a:pPr algn="ctr"/>
                      <a:r>
                        <a:rPr kumimoji="1" lang="ja-JP" altLang="en-US" dirty="0">
                          <a:solidFill>
                            <a:schemeClr val="tx1"/>
                          </a:solidFill>
                        </a:rPr>
                        <a:t>サービス提供時間</a:t>
                      </a: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D2E0E8"/>
                    </a:solidFill>
                  </a:tcPr>
                </a:tc>
                <a:tc>
                  <a:txBody>
                    <a:bodyPr/>
                    <a:lstStyle/>
                    <a:p>
                      <a:pPr algn="ctr"/>
                      <a:r>
                        <a:rPr kumimoji="1" lang="ja-JP" altLang="en-US" dirty="0">
                          <a:solidFill>
                            <a:schemeClr val="tx1"/>
                          </a:solidFill>
                        </a:rPr>
                        <a:t>使用するコード</a:t>
                      </a: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D2E0E8"/>
                    </a:solidFill>
                  </a:tcPr>
                </a:tc>
                <a:extLst>
                  <a:ext uri="{0D108BD9-81ED-4DB2-BD59-A6C34878D82A}">
                    <a16:rowId xmlns:a16="http://schemas.microsoft.com/office/drawing/2014/main" val="3293350065"/>
                  </a:ext>
                </a:extLst>
              </a:tr>
              <a:tr h="919439">
                <a:tc>
                  <a:txBody>
                    <a:bodyPr/>
                    <a:lstStyle/>
                    <a:p>
                      <a:pPr algn="ctr"/>
                      <a:r>
                        <a:rPr kumimoji="1" lang="en-US" altLang="ja-JP" sz="1800" dirty="0"/>
                        <a:t>10</a:t>
                      </a:r>
                      <a:r>
                        <a:rPr kumimoji="1" lang="ja-JP" altLang="en-US" sz="1800" dirty="0"/>
                        <a:t>：</a:t>
                      </a:r>
                      <a:r>
                        <a:rPr kumimoji="1" lang="en-US" altLang="ja-JP" sz="1800" dirty="0"/>
                        <a:t>00</a:t>
                      </a:r>
                      <a:r>
                        <a:rPr kumimoji="1" lang="ja-JP" altLang="en-US" sz="1800" dirty="0"/>
                        <a:t>～</a:t>
                      </a:r>
                      <a:r>
                        <a:rPr kumimoji="1" lang="en-US" altLang="ja-JP" sz="1800" dirty="0"/>
                        <a:t>19</a:t>
                      </a:r>
                      <a:r>
                        <a:rPr kumimoji="1" lang="ja-JP" altLang="en-US" sz="1800" dirty="0"/>
                        <a:t>：</a:t>
                      </a:r>
                      <a:r>
                        <a:rPr kumimoji="1" lang="en-US" altLang="ja-JP" sz="1800" dirty="0"/>
                        <a:t>00</a:t>
                      </a:r>
                    </a:p>
                    <a:p>
                      <a:pPr algn="ctr"/>
                      <a:endParaRPr kumimoji="1" lang="en-US" altLang="ja-JP" sz="800" dirty="0"/>
                    </a:p>
                    <a:p>
                      <a:pPr marL="171450" lvl="0" indent="-171450" algn="l">
                        <a:buFontTx/>
                        <a:buChar char="※"/>
                      </a:pPr>
                      <a:r>
                        <a:rPr kumimoji="1" lang="ja-JP" altLang="en-US" sz="1050" dirty="0"/>
                        <a:t>基準時間を超えてから時間帯をまたぐ</a:t>
                      </a:r>
                      <a:endParaRPr kumimoji="1" lang="en-US" altLang="ja-JP" sz="1050" dirty="0"/>
                    </a:p>
                    <a:p>
                      <a:pPr marL="171450" lvl="0" indent="-171450" algn="l">
                        <a:buFontTx/>
                        <a:buChar char="※"/>
                      </a:pPr>
                      <a:r>
                        <a:rPr kumimoji="1" lang="ja-JP" altLang="en-US" sz="1050" dirty="0"/>
                        <a:t>単一コード＋増コード</a:t>
                      </a: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lvl="0" algn="l"/>
                      <a:r>
                        <a:rPr kumimoji="1" lang="ja-JP" altLang="en-US" dirty="0">
                          <a:solidFill>
                            <a:schemeClr val="tx1"/>
                          </a:solidFill>
                        </a:rPr>
                        <a:t>　・日中８．０</a:t>
                      </a:r>
                      <a:br>
                        <a:rPr kumimoji="1" lang="en-US" altLang="ja-JP" dirty="0">
                          <a:solidFill>
                            <a:schemeClr val="tx1"/>
                          </a:solidFill>
                        </a:rPr>
                      </a:br>
                      <a:r>
                        <a:rPr kumimoji="1" lang="ja-JP" altLang="en-US" dirty="0">
                          <a:solidFill>
                            <a:schemeClr val="tx1"/>
                          </a:solidFill>
                        </a:rPr>
                        <a:t>　・夜間増１．０</a:t>
                      </a: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529304326"/>
                  </a:ext>
                </a:extLst>
              </a:tr>
              <a:tr h="1106732">
                <a:tc>
                  <a:txBody>
                    <a:bodyPr/>
                    <a:lstStyle/>
                    <a:p>
                      <a:pPr algn="ctr"/>
                      <a:r>
                        <a:rPr kumimoji="1" lang="en-US" altLang="ja-JP" sz="1800" dirty="0"/>
                        <a:t> 17</a:t>
                      </a:r>
                      <a:r>
                        <a:rPr kumimoji="1" lang="ja-JP" altLang="en-US" sz="1800" dirty="0"/>
                        <a:t>：</a:t>
                      </a:r>
                      <a:r>
                        <a:rPr kumimoji="1" lang="en-US" altLang="ja-JP" sz="1800" dirty="0"/>
                        <a:t>30</a:t>
                      </a:r>
                      <a:r>
                        <a:rPr kumimoji="1" lang="ja-JP" altLang="en-US" sz="1800" dirty="0"/>
                        <a:t>～</a:t>
                      </a:r>
                      <a:r>
                        <a:rPr kumimoji="1" lang="en-US" altLang="ja-JP" sz="1800" dirty="0"/>
                        <a:t>22</a:t>
                      </a:r>
                      <a:r>
                        <a:rPr kumimoji="1" lang="ja-JP" altLang="en-US" sz="1800" dirty="0"/>
                        <a:t>：</a:t>
                      </a:r>
                      <a:r>
                        <a:rPr kumimoji="1" lang="en-US" altLang="ja-JP" sz="1800" dirty="0"/>
                        <a:t>00</a:t>
                      </a:r>
                    </a:p>
                    <a:p>
                      <a:pPr algn="ctr"/>
                      <a:endParaRPr kumimoji="1" lang="en-US" altLang="ja-JP" sz="800" dirty="0"/>
                    </a:p>
                    <a:p>
                      <a:pPr marL="171450" marR="0" indent="-171450" algn="l" defTabSz="914400" rtl="0" eaLnBrk="1" fontAlgn="auto" latinLnBrk="0" hangingPunct="1">
                        <a:lnSpc>
                          <a:spcPct val="100000"/>
                        </a:lnSpc>
                        <a:spcBef>
                          <a:spcPts val="0"/>
                        </a:spcBef>
                        <a:spcAft>
                          <a:spcPts val="0"/>
                        </a:spcAft>
                        <a:buClrTx/>
                        <a:buSzTx/>
                        <a:buFontTx/>
                        <a:buChar char="※"/>
                        <a:tabLst/>
                        <a:defRPr/>
                      </a:pPr>
                      <a:r>
                        <a:rPr kumimoji="1" lang="ja-JP" altLang="en-US" sz="1100" dirty="0"/>
                        <a:t>基準時間内に時間帯をまたぎ、複合コードでは収まらない</a:t>
                      </a:r>
                      <a:endParaRPr kumimoji="1" lang="en-US" altLang="ja-JP" sz="1100" dirty="0"/>
                    </a:p>
                    <a:p>
                      <a:pPr marL="171450" indent="-171450" algn="l">
                        <a:buFontTx/>
                        <a:buChar char="※"/>
                      </a:pPr>
                      <a:r>
                        <a:rPr kumimoji="1" lang="ja-JP" altLang="en-US" sz="1100" dirty="0"/>
                        <a:t>複合コード＋増コード</a:t>
                      </a:r>
                      <a:endParaRPr kumimoji="1" lang="en-US" altLang="ja-JP" sz="1100" dirty="0"/>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lvl="0" algn="l"/>
                      <a:r>
                        <a:rPr kumimoji="1" lang="ja-JP" altLang="en-US" dirty="0">
                          <a:solidFill>
                            <a:schemeClr val="tx1"/>
                          </a:solidFill>
                        </a:rPr>
                        <a:t>　・日中０．５＋夜間２．５</a:t>
                      </a:r>
                      <a:endParaRPr kumimoji="1" lang="en-US" altLang="ja-JP" dirty="0">
                        <a:solidFill>
                          <a:schemeClr val="tx1"/>
                        </a:solidFill>
                      </a:endParaRPr>
                    </a:p>
                    <a:p>
                      <a:pPr lvl="0" algn="l"/>
                      <a:r>
                        <a:rPr kumimoji="1" lang="ja-JP" altLang="en-US" dirty="0">
                          <a:solidFill>
                            <a:schemeClr val="tx1"/>
                          </a:solidFill>
                        </a:rPr>
                        <a:t>　・夜間増１．５</a:t>
                      </a: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2873096871"/>
                  </a:ext>
                </a:extLst>
              </a:tr>
            </a:tbl>
          </a:graphicData>
        </a:graphic>
      </p:graphicFrame>
      <p:sp>
        <p:nvSpPr>
          <p:cNvPr id="15" name="テキスト ボックス 14">
            <a:extLst>
              <a:ext uri="{FF2B5EF4-FFF2-40B4-BE49-F238E27FC236}">
                <a16:creationId xmlns:a16="http://schemas.microsoft.com/office/drawing/2014/main" id="{53C177AB-E3E8-463A-A4F2-03181C7FCE96}"/>
              </a:ext>
            </a:extLst>
          </p:cNvPr>
          <p:cNvSpPr txBox="1"/>
          <p:nvPr/>
        </p:nvSpPr>
        <p:spPr>
          <a:xfrm>
            <a:off x="425709" y="2868634"/>
            <a:ext cx="589103" cy="369332"/>
          </a:xfrm>
          <a:prstGeom prst="rect">
            <a:avLst/>
          </a:prstGeom>
          <a:noFill/>
        </p:spPr>
        <p:txBody>
          <a:bodyPr wrap="square" rtlCol="0">
            <a:spAutoFit/>
          </a:bodyPr>
          <a:lstStyle/>
          <a:p>
            <a:r>
              <a:rPr kumimoji="1" lang="ja-JP" altLang="en-US" dirty="0"/>
              <a:t>例</a:t>
            </a:r>
            <a:r>
              <a:rPr kumimoji="1" lang="en-US" altLang="ja-JP" dirty="0"/>
              <a:t>1</a:t>
            </a:r>
          </a:p>
        </p:txBody>
      </p:sp>
      <p:sp>
        <p:nvSpPr>
          <p:cNvPr id="18" name="テキスト ボックス 17">
            <a:extLst>
              <a:ext uri="{FF2B5EF4-FFF2-40B4-BE49-F238E27FC236}">
                <a16:creationId xmlns:a16="http://schemas.microsoft.com/office/drawing/2014/main" id="{167C3310-9BB3-4557-AF6B-759CDC0C905C}"/>
              </a:ext>
            </a:extLst>
          </p:cNvPr>
          <p:cNvSpPr txBox="1"/>
          <p:nvPr/>
        </p:nvSpPr>
        <p:spPr>
          <a:xfrm>
            <a:off x="425709" y="3504406"/>
            <a:ext cx="589103" cy="369332"/>
          </a:xfrm>
          <a:prstGeom prst="rect">
            <a:avLst/>
          </a:prstGeom>
          <a:noFill/>
        </p:spPr>
        <p:txBody>
          <a:bodyPr wrap="square" rtlCol="0">
            <a:spAutoFit/>
          </a:bodyPr>
          <a:lstStyle/>
          <a:p>
            <a:r>
              <a:rPr kumimoji="1" lang="ja-JP" altLang="en-US" dirty="0"/>
              <a:t>例</a:t>
            </a:r>
            <a:r>
              <a:rPr kumimoji="1" lang="en-US" altLang="ja-JP" dirty="0"/>
              <a:t>2</a:t>
            </a:r>
          </a:p>
        </p:txBody>
      </p:sp>
      <p:sp>
        <p:nvSpPr>
          <p:cNvPr id="20" name="テキスト ボックス 19">
            <a:extLst>
              <a:ext uri="{FF2B5EF4-FFF2-40B4-BE49-F238E27FC236}">
                <a16:creationId xmlns:a16="http://schemas.microsoft.com/office/drawing/2014/main" id="{EE0D894F-3C30-4CDB-A0D4-D3AE17815438}"/>
              </a:ext>
            </a:extLst>
          </p:cNvPr>
          <p:cNvSpPr txBox="1"/>
          <p:nvPr/>
        </p:nvSpPr>
        <p:spPr>
          <a:xfrm>
            <a:off x="425709" y="4153021"/>
            <a:ext cx="589103" cy="369332"/>
          </a:xfrm>
          <a:prstGeom prst="rect">
            <a:avLst/>
          </a:prstGeom>
          <a:noFill/>
        </p:spPr>
        <p:txBody>
          <a:bodyPr wrap="square" rtlCol="0">
            <a:spAutoFit/>
          </a:bodyPr>
          <a:lstStyle/>
          <a:p>
            <a:r>
              <a:rPr kumimoji="1" lang="ja-JP" altLang="en-US" dirty="0"/>
              <a:t>例</a:t>
            </a:r>
            <a:r>
              <a:rPr kumimoji="1" lang="en-US" altLang="ja-JP" dirty="0"/>
              <a:t>3</a:t>
            </a:r>
          </a:p>
        </p:txBody>
      </p:sp>
      <p:sp>
        <p:nvSpPr>
          <p:cNvPr id="21" name="テキスト ボックス 20">
            <a:extLst>
              <a:ext uri="{FF2B5EF4-FFF2-40B4-BE49-F238E27FC236}">
                <a16:creationId xmlns:a16="http://schemas.microsoft.com/office/drawing/2014/main" id="{CA4B20B9-2A44-4B1E-A622-2C4C46A97AC2}"/>
              </a:ext>
            </a:extLst>
          </p:cNvPr>
          <p:cNvSpPr txBox="1"/>
          <p:nvPr/>
        </p:nvSpPr>
        <p:spPr>
          <a:xfrm>
            <a:off x="425709" y="7551919"/>
            <a:ext cx="589103" cy="369332"/>
          </a:xfrm>
          <a:prstGeom prst="rect">
            <a:avLst/>
          </a:prstGeom>
          <a:noFill/>
        </p:spPr>
        <p:txBody>
          <a:bodyPr wrap="square" rtlCol="0">
            <a:spAutoFit/>
          </a:bodyPr>
          <a:lstStyle/>
          <a:p>
            <a:r>
              <a:rPr kumimoji="1" lang="ja-JP" altLang="en-US" dirty="0"/>
              <a:t>例</a:t>
            </a:r>
            <a:r>
              <a:rPr kumimoji="1" lang="en-US" altLang="ja-JP" dirty="0"/>
              <a:t>1</a:t>
            </a:r>
          </a:p>
        </p:txBody>
      </p:sp>
      <p:sp>
        <p:nvSpPr>
          <p:cNvPr id="22" name="テキスト ボックス 21">
            <a:extLst>
              <a:ext uri="{FF2B5EF4-FFF2-40B4-BE49-F238E27FC236}">
                <a16:creationId xmlns:a16="http://schemas.microsoft.com/office/drawing/2014/main" id="{DA496B03-1C76-49EF-8200-484FC6BC1DE6}"/>
              </a:ext>
            </a:extLst>
          </p:cNvPr>
          <p:cNvSpPr txBox="1"/>
          <p:nvPr/>
        </p:nvSpPr>
        <p:spPr>
          <a:xfrm>
            <a:off x="425709" y="8557499"/>
            <a:ext cx="589103" cy="369332"/>
          </a:xfrm>
          <a:prstGeom prst="rect">
            <a:avLst/>
          </a:prstGeom>
          <a:noFill/>
        </p:spPr>
        <p:txBody>
          <a:bodyPr wrap="square" rtlCol="0">
            <a:spAutoFit/>
          </a:bodyPr>
          <a:lstStyle/>
          <a:p>
            <a:r>
              <a:rPr kumimoji="1" lang="ja-JP" altLang="en-US" dirty="0"/>
              <a:t>例</a:t>
            </a:r>
            <a:r>
              <a:rPr kumimoji="1" lang="en-US" altLang="ja-JP" dirty="0"/>
              <a:t>2</a:t>
            </a:r>
          </a:p>
        </p:txBody>
      </p:sp>
    </p:spTree>
    <p:extLst>
      <p:ext uri="{BB962C8B-B14F-4D97-AF65-F5344CB8AC3E}">
        <p14:creationId xmlns:p14="http://schemas.microsoft.com/office/powerpoint/2010/main" val="369577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473873-B489-4AD5-A8A1-B1054D1B31C0}"/>
              </a:ext>
            </a:extLst>
          </p:cNvPr>
          <p:cNvSpPr>
            <a:spLocks noGrp="1"/>
          </p:cNvSpPr>
          <p:nvPr>
            <p:ph type="title"/>
          </p:nvPr>
        </p:nvSpPr>
        <p:spPr>
          <a:xfrm>
            <a:off x="576072" y="1102314"/>
            <a:ext cx="5467541" cy="1316182"/>
          </a:xfrm>
        </p:spPr>
        <p:txBody>
          <a:bodyPr>
            <a:normAutofit fontScale="90000"/>
          </a:bodyPr>
          <a:lstStyle/>
          <a:p>
            <a:pPr>
              <a:lnSpc>
                <a:spcPts val="5000"/>
              </a:lnSpc>
            </a:pPr>
            <a:r>
              <a:rPr lang="ja-JP" altLang="en-US" sz="2000" dirty="0"/>
              <a:t>どのコードを使ったらいいの？</a:t>
            </a:r>
            <a:br>
              <a:rPr lang="en-US" altLang="ja-JP" dirty="0"/>
            </a:br>
            <a:r>
              <a:rPr lang="ja-JP" altLang="en-US" dirty="0"/>
              <a:t>判断チャート</a:t>
            </a:r>
            <a:endParaRPr kumimoji="1" lang="ja-JP" altLang="en-US" dirty="0"/>
          </a:p>
        </p:txBody>
      </p:sp>
      <p:sp>
        <p:nvSpPr>
          <p:cNvPr id="3" name="スライド番号プレースホルダー 2">
            <a:extLst>
              <a:ext uri="{FF2B5EF4-FFF2-40B4-BE49-F238E27FC236}">
                <a16:creationId xmlns:a16="http://schemas.microsoft.com/office/drawing/2014/main" id="{05315A26-E964-4560-BCBB-1ECE16471803}"/>
              </a:ext>
            </a:extLst>
          </p:cNvPr>
          <p:cNvSpPr>
            <a:spLocks noGrp="1"/>
          </p:cNvSpPr>
          <p:nvPr>
            <p:ph type="sldNum" sz="quarter" idx="12"/>
          </p:nvPr>
        </p:nvSpPr>
        <p:spPr/>
        <p:txBody>
          <a:bodyPr/>
          <a:lstStyle/>
          <a:p>
            <a:fld id="{34F31C61-1C33-4740-97F9-1279A604D2A8}" type="slidenum">
              <a:rPr kumimoji="1" lang="ja-JP" altLang="en-US" smtClean="0"/>
              <a:t>11</a:t>
            </a:fld>
            <a:endParaRPr kumimoji="1" lang="ja-JP" altLang="en-US"/>
          </a:p>
        </p:txBody>
      </p:sp>
      <p:sp>
        <p:nvSpPr>
          <p:cNvPr id="4" name="テキスト ボックス 3">
            <a:extLst>
              <a:ext uri="{FF2B5EF4-FFF2-40B4-BE49-F238E27FC236}">
                <a16:creationId xmlns:a16="http://schemas.microsoft.com/office/drawing/2014/main" id="{5EACDEBE-13F6-4B8D-8022-8CB9C3761491}"/>
              </a:ext>
            </a:extLst>
          </p:cNvPr>
          <p:cNvSpPr txBox="1"/>
          <p:nvPr/>
        </p:nvSpPr>
        <p:spPr>
          <a:xfrm>
            <a:off x="576071" y="2941870"/>
            <a:ext cx="3011635" cy="646331"/>
          </a:xfrm>
          <a:prstGeom prst="rect">
            <a:avLst/>
          </a:prstGeom>
          <a:noFill/>
          <a:ln w="19050">
            <a:solidFill>
              <a:schemeClr val="accent2"/>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kumimoji="1" lang="ja-JP" altLang="en-US" dirty="0"/>
              <a:t>サービス提供時間は</a:t>
            </a:r>
            <a:endParaRPr kumimoji="1" lang="en-US" altLang="ja-JP" dirty="0"/>
          </a:p>
          <a:p>
            <a:pPr algn="ctr"/>
            <a:r>
              <a:rPr kumimoji="1" lang="ja-JP" altLang="en-US" dirty="0"/>
              <a:t>時間帯をまたぐか？</a:t>
            </a:r>
          </a:p>
        </p:txBody>
      </p:sp>
      <p:sp>
        <p:nvSpPr>
          <p:cNvPr id="5" name="テキスト ボックス 4">
            <a:extLst>
              <a:ext uri="{FF2B5EF4-FFF2-40B4-BE49-F238E27FC236}">
                <a16:creationId xmlns:a16="http://schemas.microsoft.com/office/drawing/2014/main" id="{F587B670-51D2-4A6E-826D-64FB105467DB}"/>
              </a:ext>
            </a:extLst>
          </p:cNvPr>
          <p:cNvSpPr txBox="1"/>
          <p:nvPr/>
        </p:nvSpPr>
        <p:spPr>
          <a:xfrm>
            <a:off x="4658801" y="3104081"/>
            <a:ext cx="1809910"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kumimoji="1" lang="ja-JP" altLang="en-US" b="1" dirty="0"/>
              <a:t>単一コード</a:t>
            </a:r>
          </a:p>
        </p:txBody>
      </p:sp>
      <p:sp>
        <p:nvSpPr>
          <p:cNvPr id="18" name="矢印: 右 17">
            <a:extLst>
              <a:ext uri="{FF2B5EF4-FFF2-40B4-BE49-F238E27FC236}">
                <a16:creationId xmlns:a16="http://schemas.microsoft.com/office/drawing/2014/main" id="{DBF6EBA9-AFC8-48FF-9C15-5C0E70658EFF}"/>
              </a:ext>
            </a:extLst>
          </p:cNvPr>
          <p:cNvSpPr/>
          <p:nvPr/>
        </p:nvSpPr>
        <p:spPr>
          <a:xfrm>
            <a:off x="5689856" y="1565129"/>
            <a:ext cx="592071" cy="199623"/>
          </a:xfrm>
          <a:prstGeom prst="rightArrow">
            <a:avLst/>
          </a:prstGeom>
          <a:solidFill>
            <a:srgbClr val="FF3399"/>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矢印: 右 18">
            <a:extLst>
              <a:ext uri="{FF2B5EF4-FFF2-40B4-BE49-F238E27FC236}">
                <a16:creationId xmlns:a16="http://schemas.microsoft.com/office/drawing/2014/main" id="{1B16CAFB-AB33-47D2-9022-8D275B43C42C}"/>
              </a:ext>
            </a:extLst>
          </p:cNvPr>
          <p:cNvSpPr/>
          <p:nvPr/>
        </p:nvSpPr>
        <p:spPr>
          <a:xfrm>
            <a:off x="5689857" y="1994444"/>
            <a:ext cx="592071" cy="199623"/>
          </a:xfrm>
          <a:prstGeom prst="rightArrow">
            <a:avLst/>
          </a:prstGeom>
          <a:pattFill prst="lgGrid">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コンテンツ プレースホルダー 2">
            <a:extLst>
              <a:ext uri="{FF2B5EF4-FFF2-40B4-BE49-F238E27FC236}">
                <a16:creationId xmlns:a16="http://schemas.microsoft.com/office/drawing/2014/main" id="{223BEADA-8F4E-4D3E-B07B-C7D6BCA912F5}"/>
              </a:ext>
            </a:extLst>
          </p:cNvPr>
          <p:cNvSpPr txBox="1">
            <a:spLocks/>
          </p:cNvSpPr>
          <p:nvPr/>
        </p:nvSpPr>
        <p:spPr>
          <a:xfrm>
            <a:off x="4785372" y="1473989"/>
            <a:ext cx="698936" cy="369332"/>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buNone/>
            </a:pPr>
            <a:r>
              <a:rPr lang="ja-JP" altLang="en-US" sz="1800" dirty="0"/>
              <a:t>はい</a:t>
            </a:r>
            <a:endParaRPr lang="en-US" altLang="ja-JP" sz="1800" dirty="0"/>
          </a:p>
        </p:txBody>
      </p:sp>
      <p:sp>
        <p:nvSpPr>
          <p:cNvPr id="21" name="コンテンツ プレースホルダー 2">
            <a:extLst>
              <a:ext uri="{FF2B5EF4-FFF2-40B4-BE49-F238E27FC236}">
                <a16:creationId xmlns:a16="http://schemas.microsoft.com/office/drawing/2014/main" id="{E77D0F69-25C1-48A1-A038-B24315E06C8A}"/>
              </a:ext>
            </a:extLst>
          </p:cNvPr>
          <p:cNvSpPr txBox="1">
            <a:spLocks/>
          </p:cNvSpPr>
          <p:nvPr/>
        </p:nvSpPr>
        <p:spPr>
          <a:xfrm>
            <a:off x="4785372" y="1912354"/>
            <a:ext cx="879240" cy="369332"/>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buNone/>
            </a:pPr>
            <a:r>
              <a:rPr lang="ja-JP" altLang="en-US" sz="1800" dirty="0"/>
              <a:t>いいえ</a:t>
            </a:r>
            <a:endParaRPr lang="en-US" altLang="ja-JP" sz="1800" dirty="0"/>
          </a:p>
        </p:txBody>
      </p:sp>
      <p:sp>
        <p:nvSpPr>
          <p:cNvPr id="22" name="矢印: 右 21">
            <a:extLst>
              <a:ext uri="{FF2B5EF4-FFF2-40B4-BE49-F238E27FC236}">
                <a16:creationId xmlns:a16="http://schemas.microsoft.com/office/drawing/2014/main" id="{ECC1F40E-34E9-4746-83C4-8EB7BEB9E394}"/>
              </a:ext>
            </a:extLst>
          </p:cNvPr>
          <p:cNvSpPr/>
          <p:nvPr/>
        </p:nvSpPr>
        <p:spPr>
          <a:xfrm>
            <a:off x="3882972" y="3035181"/>
            <a:ext cx="532818" cy="504641"/>
          </a:xfrm>
          <a:prstGeom prst="rightArrow">
            <a:avLst/>
          </a:prstGeom>
          <a:pattFill prst="lgGrid">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矢印: 右 22">
            <a:extLst>
              <a:ext uri="{FF2B5EF4-FFF2-40B4-BE49-F238E27FC236}">
                <a16:creationId xmlns:a16="http://schemas.microsoft.com/office/drawing/2014/main" id="{1ACE9B82-5C52-46E1-BA3F-933071468C69}"/>
              </a:ext>
            </a:extLst>
          </p:cNvPr>
          <p:cNvSpPr/>
          <p:nvPr/>
        </p:nvSpPr>
        <p:spPr>
          <a:xfrm rot="5400000">
            <a:off x="1791679" y="3763587"/>
            <a:ext cx="580414" cy="483325"/>
          </a:xfrm>
          <a:prstGeom prst="rightArrow">
            <a:avLst/>
          </a:prstGeom>
          <a:solidFill>
            <a:srgbClr val="FF3399"/>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テキスト ボックス 23">
            <a:extLst>
              <a:ext uri="{FF2B5EF4-FFF2-40B4-BE49-F238E27FC236}">
                <a16:creationId xmlns:a16="http://schemas.microsoft.com/office/drawing/2014/main" id="{F7B966C7-6807-4054-9D19-3216BEF56756}"/>
              </a:ext>
            </a:extLst>
          </p:cNvPr>
          <p:cNvSpPr txBox="1"/>
          <p:nvPr/>
        </p:nvSpPr>
        <p:spPr>
          <a:xfrm>
            <a:off x="576069" y="4417757"/>
            <a:ext cx="3011635" cy="2146742"/>
          </a:xfrm>
          <a:prstGeom prst="rect">
            <a:avLst/>
          </a:prstGeom>
          <a:noFill/>
          <a:ln w="19050">
            <a:solidFill>
              <a:schemeClr val="accent2"/>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ja-JP" altLang="en-US" sz="1600" dirty="0"/>
              <a:t>時間帯をまたぐのは、サービス提供開始から、それぞれの基準時間以内か？</a:t>
            </a:r>
            <a:endParaRPr lang="en-US" altLang="ja-JP" sz="1600" dirty="0"/>
          </a:p>
          <a:p>
            <a:pPr algn="ctr"/>
            <a:endParaRPr lang="en-US" altLang="ja-JP" sz="1600" dirty="0"/>
          </a:p>
          <a:p>
            <a:pPr algn="ctr"/>
            <a:endParaRPr lang="en-US" altLang="ja-JP" sz="1600" dirty="0"/>
          </a:p>
          <a:p>
            <a:pPr algn="ctr"/>
            <a:endParaRPr lang="en-US" altLang="ja-JP" sz="1600" dirty="0"/>
          </a:p>
          <a:p>
            <a:pPr algn="ctr"/>
            <a:endParaRPr kumimoji="1" lang="en-US" altLang="ja-JP" sz="1600" dirty="0"/>
          </a:p>
          <a:p>
            <a:pPr algn="ctr"/>
            <a:r>
              <a:rPr kumimoji="1" lang="ja-JP" altLang="en-US" sz="1100" dirty="0"/>
              <a:t>（参考：基準時間）</a:t>
            </a:r>
            <a:endParaRPr kumimoji="1" lang="en-US" altLang="ja-JP" sz="1100" dirty="0"/>
          </a:p>
          <a:p>
            <a:pPr algn="ctr"/>
            <a:r>
              <a:rPr kumimoji="1" lang="ja-JP" altLang="en-US" sz="1050" dirty="0"/>
              <a:t>身体介護有り</a:t>
            </a:r>
            <a:r>
              <a:rPr kumimoji="1" lang="en-US" altLang="ja-JP" sz="1050" dirty="0"/>
              <a:t>…</a:t>
            </a:r>
            <a:r>
              <a:rPr kumimoji="1" lang="ja-JP" altLang="en-US" sz="1050" dirty="0"/>
              <a:t>３時間、身体介護無し</a:t>
            </a:r>
            <a:r>
              <a:rPr kumimoji="1" lang="en-US" altLang="ja-JP" sz="1050" dirty="0"/>
              <a:t>…1.5</a:t>
            </a:r>
            <a:r>
              <a:rPr kumimoji="1" lang="ja-JP" altLang="en-US" sz="1050" dirty="0"/>
              <a:t>時間</a:t>
            </a:r>
          </a:p>
        </p:txBody>
      </p:sp>
      <p:sp>
        <p:nvSpPr>
          <p:cNvPr id="25" name="矢印: 右 24">
            <a:extLst>
              <a:ext uri="{FF2B5EF4-FFF2-40B4-BE49-F238E27FC236}">
                <a16:creationId xmlns:a16="http://schemas.microsoft.com/office/drawing/2014/main" id="{AC7161E9-69DC-4A68-BA2F-9358708925F8}"/>
              </a:ext>
            </a:extLst>
          </p:cNvPr>
          <p:cNvSpPr/>
          <p:nvPr/>
        </p:nvSpPr>
        <p:spPr>
          <a:xfrm>
            <a:off x="3901487" y="5200742"/>
            <a:ext cx="532818" cy="504641"/>
          </a:xfrm>
          <a:prstGeom prst="rightArrow">
            <a:avLst/>
          </a:prstGeom>
          <a:pattFill prst="lgGrid">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EA7C4BB1-8200-49E9-8C73-3FF24311CF13}"/>
              </a:ext>
            </a:extLst>
          </p:cNvPr>
          <p:cNvSpPr txBox="1"/>
          <p:nvPr/>
        </p:nvSpPr>
        <p:spPr>
          <a:xfrm>
            <a:off x="4677316" y="4991397"/>
            <a:ext cx="1809910" cy="92333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kumimoji="1" lang="ja-JP" altLang="en-US" b="1" dirty="0"/>
              <a:t>単一コード</a:t>
            </a:r>
            <a:endParaRPr kumimoji="1" lang="en-US" altLang="ja-JP" b="1" dirty="0"/>
          </a:p>
          <a:p>
            <a:pPr algn="ctr"/>
            <a:r>
              <a:rPr kumimoji="1" lang="ja-JP" altLang="en-US" b="1" dirty="0"/>
              <a:t>＋</a:t>
            </a:r>
            <a:endParaRPr kumimoji="1" lang="en-US" altLang="ja-JP" b="1" dirty="0"/>
          </a:p>
          <a:p>
            <a:pPr algn="ctr"/>
            <a:r>
              <a:rPr kumimoji="1" lang="ja-JP" altLang="en-US" b="1" dirty="0"/>
              <a:t>増コード</a:t>
            </a:r>
          </a:p>
        </p:txBody>
      </p:sp>
      <p:sp>
        <p:nvSpPr>
          <p:cNvPr id="27" name="矢印: 右 26">
            <a:extLst>
              <a:ext uri="{FF2B5EF4-FFF2-40B4-BE49-F238E27FC236}">
                <a16:creationId xmlns:a16="http://schemas.microsoft.com/office/drawing/2014/main" id="{33D09AC5-662F-4C13-99C0-D434F6F45F56}"/>
              </a:ext>
            </a:extLst>
          </p:cNvPr>
          <p:cNvSpPr/>
          <p:nvPr/>
        </p:nvSpPr>
        <p:spPr>
          <a:xfrm rot="5400000">
            <a:off x="1791680" y="6775811"/>
            <a:ext cx="580414" cy="483325"/>
          </a:xfrm>
          <a:prstGeom prst="rightArrow">
            <a:avLst/>
          </a:prstGeom>
          <a:solidFill>
            <a:srgbClr val="FF3399"/>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テキスト ボックス 27">
            <a:extLst>
              <a:ext uri="{FF2B5EF4-FFF2-40B4-BE49-F238E27FC236}">
                <a16:creationId xmlns:a16="http://schemas.microsoft.com/office/drawing/2014/main" id="{2C7B4352-B1E2-4D67-9D96-B4F097847CA9}"/>
              </a:ext>
            </a:extLst>
          </p:cNvPr>
          <p:cNvSpPr txBox="1"/>
          <p:nvPr/>
        </p:nvSpPr>
        <p:spPr>
          <a:xfrm>
            <a:off x="576069" y="7431976"/>
            <a:ext cx="3011635" cy="1815882"/>
          </a:xfrm>
          <a:prstGeom prst="rect">
            <a:avLst/>
          </a:prstGeom>
          <a:noFill/>
          <a:ln w="19050">
            <a:solidFill>
              <a:schemeClr val="accent2"/>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ja-JP" altLang="en-US" sz="1600" dirty="0"/>
              <a:t>サービス提供時間は、それぞれの基準時間以内に収まるか？</a:t>
            </a:r>
            <a:endParaRPr lang="en-US" altLang="ja-JP" sz="1600" dirty="0"/>
          </a:p>
          <a:p>
            <a:pPr algn="ctr"/>
            <a:endParaRPr lang="en-US" altLang="ja-JP" sz="1600" dirty="0"/>
          </a:p>
          <a:p>
            <a:pPr algn="ctr"/>
            <a:endParaRPr lang="en-US" altLang="ja-JP" sz="1600" dirty="0"/>
          </a:p>
          <a:p>
            <a:pPr algn="ctr"/>
            <a:endParaRPr lang="en-US" altLang="ja-JP" sz="1600" dirty="0"/>
          </a:p>
          <a:p>
            <a:endParaRPr kumimoji="1" lang="ja-JP" altLang="en-US" sz="1600" dirty="0"/>
          </a:p>
        </p:txBody>
      </p:sp>
      <p:sp>
        <p:nvSpPr>
          <p:cNvPr id="29" name="矢印: 右 28">
            <a:extLst>
              <a:ext uri="{FF2B5EF4-FFF2-40B4-BE49-F238E27FC236}">
                <a16:creationId xmlns:a16="http://schemas.microsoft.com/office/drawing/2014/main" id="{01E953D1-0B65-4215-9F86-462F0B4C9274}"/>
              </a:ext>
            </a:extLst>
          </p:cNvPr>
          <p:cNvSpPr/>
          <p:nvPr/>
        </p:nvSpPr>
        <p:spPr>
          <a:xfrm>
            <a:off x="3840977" y="7483899"/>
            <a:ext cx="580414" cy="483325"/>
          </a:xfrm>
          <a:prstGeom prst="rightArrow">
            <a:avLst/>
          </a:prstGeom>
          <a:solidFill>
            <a:srgbClr val="FF3399"/>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テキスト ボックス 29">
            <a:extLst>
              <a:ext uri="{FF2B5EF4-FFF2-40B4-BE49-F238E27FC236}">
                <a16:creationId xmlns:a16="http://schemas.microsoft.com/office/drawing/2014/main" id="{EC64DDA7-A0FE-4C67-B5F6-99A306D8B959}"/>
              </a:ext>
            </a:extLst>
          </p:cNvPr>
          <p:cNvSpPr txBox="1"/>
          <p:nvPr/>
        </p:nvSpPr>
        <p:spPr>
          <a:xfrm>
            <a:off x="4658690" y="7540896"/>
            <a:ext cx="1809910"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kumimoji="1" lang="ja-JP" altLang="en-US" b="1" dirty="0"/>
              <a:t>複合コード</a:t>
            </a:r>
          </a:p>
        </p:txBody>
      </p:sp>
      <p:sp>
        <p:nvSpPr>
          <p:cNvPr id="31" name="矢印: 右 30">
            <a:extLst>
              <a:ext uri="{FF2B5EF4-FFF2-40B4-BE49-F238E27FC236}">
                <a16:creationId xmlns:a16="http://schemas.microsoft.com/office/drawing/2014/main" id="{3C875A84-B0CD-44FD-B362-F06D53B495EB}"/>
              </a:ext>
            </a:extLst>
          </p:cNvPr>
          <p:cNvSpPr/>
          <p:nvPr/>
        </p:nvSpPr>
        <p:spPr>
          <a:xfrm>
            <a:off x="3840977" y="8423243"/>
            <a:ext cx="574702" cy="504641"/>
          </a:xfrm>
          <a:prstGeom prst="rightArrow">
            <a:avLst/>
          </a:prstGeom>
          <a:pattFill prst="lgGrid">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11688281-866B-4C43-9569-13FD129AA484}"/>
              </a:ext>
            </a:extLst>
          </p:cNvPr>
          <p:cNvSpPr txBox="1"/>
          <p:nvPr/>
        </p:nvSpPr>
        <p:spPr>
          <a:xfrm>
            <a:off x="4658690" y="8213898"/>
            <a:ext cx="1809910" cy="92333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kumimoji="1" lang="ja-JP" altLang="en-US" b="1" dirty="0"/>
              <a:t>複合コード</a:t>
            </a:r>
            <a:endParaRPr kumimoji="1" lang="en-US" altLang="ja-JP" b="1" dirty="0"/>
          </a:p>
          <a:p>
            <a:pPr algn="ctr"/>
            <a:r>
              <a:rPr kumimoji="1" lang="ja-JP" altLang="en-US" b="1" dirty="0"/>
              <a:t>＋</a:t>
            </a:r>
            <a:endParaRPr kumimoji="1" lang="en-US" altLang="ja-JP" b="1" dirty="0"/>
          </a:p>
          <a:p>
            <a:pPr algn="ctr"/>
            <a:r>
              <a:rPr kumimoji="1" lang="ja-JP" altLang="en-US" b="1" dirty="0"/>
              <a:t>増コード</a:t>
            </a:r>
          </a:p>
        </p:txBody>
      </p:sp>
      <p:grpSp>
        <p:nvGrpSpPr>
          <p:cNvPr id="66" name="グループ化 65">
            <a:extLst>
              <a:ext uri="{FF2B5EF4-FFF2-40B4-BE49-F238E27FC236}">
                <a16:creationId xmlns:a16="http://schemas.microsoft.com/office/drawing/2014/main" id="{0175FED8-22D7-4E7A-BE7F-08F18CD83BB0}"/>
              </a:ext>
            </a:extLst>
          </p:cNvPr>
          <p:cNvGrpSpPr/>
          <p:nvPr/>
        </p:nvGrpSpPr>
        <p:grpSpPr>
          <a:xfrm>
            <a:off x="663979" y="5287542"/>
            <a:ext cx="2582209" cy="790203"/>
            <a:chOff x="663981" y="5485783"/>
            <a:chExt cx="2582209" cy="790203"/>
          </a:xfrm>
        </p:grpSpPr>
        <p:grpSp>
          <p:nvGrpSpPr>
            <p:cNvPr id="49" name="グループ化 48">
              <a:extLst>
                <a:ext uri="{FF2B5EF4-FFF2-40B4-BE49-F238E27FC236}">
                  <a16:creationId xmlns:a16="http://schemas.microsoft.com/office/drawing/2014/main" id="{0D4D8355-1B01-4E8E-BB46-E14FEC492DD7}"/>
                </a:ext>
              </a:extLst>
            </p:cNvPr>
            <p:cNvGrpSpPr/>
            <p:nvPr/>
          </p:nvGrpSpPr>
          <p:grpSpPr>
            <a:xfrm>
              <a:off x="663981" y="5485783"/>
              <a:ext cx="2582209" cy="758854"/>
              <a:chOff x="665409" y="5495673"/>
              <a:chExt cx="2582209" cy="758854"/>
            </a:xfrm>
          </p:grpSpPr>
          <p:sp>
            <p:nvSpPr>
              <p:cNvPr id="41" name="テキスト ボックス 40">
                <a:extLst>
                  <a:ext uri="{FF2B5EF4-FFF2-40B4-BE49-F238E27FC236}">
                    <a16:creationId xmlns:a16="http://schemas.microsoft.com/office/drawing/2014/main" id="{80D2BC68-D6E0-4FAD-8CCE-5DB6CC775EF1}"/>
                  </a:ext>
                </a:extLst>
              </p:cNvPr>
              <p:cNvSpPr txBox="1"/>
              <p:nvPr/>
            </p:nvSpPr>
            <p:spPr>
              <a:xfrm>
                <a:off x="2649899" y="5915973"/>
                <a:ext cx="591971" cy="338554"/>
              </a:xfrm>
              <a:prstGeom prst="rect">
                <a:avLst/>
              </a:prstGeom>
              <a:noFill/>
            </p:spPr>
            <p:txBody>
              <a:bodyPr wrap="square" rtlCol="0">
                <a:spAutoFit/>
              </a:bodyPr>
              <a:lstStyle/>
              <a:p>
                <a:r>
                  <a:rPr kumimoji="1" lang="ja-JP" altLang="en-US" sz="800" dirty="0"/>
                  <a:t>時間帯の</a:t>
                </a:r>
                <a:endParaRPr kumimoji="1" lang="en-US" altLang="ja-JP" sz="800" dirty="0"/>
              </a:p>
              <a:p>
                <a:r>
                  <a:rPr kumimoji="1" lang="ja-JP" altLang="en-US" sz="800" dirty="0"/>
                  <a:t>切替わり</a:t>
                </a:r>
              </a:p>
            </p:txBody>
          </p:sp>
          <p:grpSp>
            <p:nvGrpSpPr>
              <p:cNvPr id="48" name="グループ化 47">
                <a:extLst>
                  <a:ext uri="{FF2B5EF4-FFF2-40B4-BE49-F238E27FC236}">
                    <a16:creationId xmlns:a16="http://schemas.microsoft.com/office/drawing/2014/main" id="{6C07B1EE-2B1C-454E-804B-89DA675AED76}"/>
                  </a:ext>
                </a:extLst>
              </p:cNvPr>
              <p:cNvGrpSpPr/>
              <p:nvPr/>
            </p:nvGrpSpPr>
            <p:grpSpPr>
              <a:xfrm>
                <a:off x="665409" y="5495673"/>
                <a:ext cx="2582209" cy="415588"/>
                <a:chOff x="665409" y="5495673"/>
                <a:chExt cx="2582209" cy="415588"/>
              </a:xfrm>
            </p:grpSpPr>
            <p:sp>
              <p:nvSpPr>
                <p:cNvPr id="43" name="テキスト ボックス 42">
                  <a:extLst>
                    <a:ext uri="{FF2B5EF4-FFF2-40B4-BE49-F238E27FC236}">
                      <a16:creationId xmlns:a16="http://schemas.microsoft.com/office/drawing/2014/main" id="{2ACB3615-51AC-454F-945D-C1A304CF54B3}"/>
                    </a:ext>
                  </a:extLst>
                </p:cNvPr>
                <p:cNvSpPr txBox="1"/>
                <p:nvPr/>
              </p:nvSpPr>
              <p:spPr>
                <a:xfrm>
                  <a:off x="665409" y="5536246"/>
                  <a:ext cx="611746" cy="338554"/>
                </a:xfrm>
                <a:prstGeom prst="rect">
                  <a:avLst/>
                </a:prstGeom>
                <a:noFill/>
              </p:spPr>
              <p:txBody>
                <a:bodyPr wrap="square" rtlCol="0">
                  <a:spAutoFit/>
                </a:bodyPr>
                <a:lstStyle/>
                <a:p>
                  <a:r>
                    <a:rPr kumimoji="1" lang="ja-JP" altLang="en-US" sz="800" dirty="0"/>
                    <a:t>サービス</a:t>
                  </a:r>
                  <a:endParaRPr kumimoji="1" lang="en-US" altLang="ja-JP" sz="800" dirty="0"/>
                </a:p>
                <a:p>
                  <a:r>
                    <a:rPr kumimoji="1" lang="ja-JP" altLang="en-US" sz="800" dirty="0"/>
                    <a:t>提供時間</a:t>
                  </a:r>
                </a:p>
              </p:txBody>
            </p:sp>
            <p:sp>
              <p:nvSpPr>
                <p:cNvPr id="44" name="正方形/長方形 43">
                  <a:extLst>
                    <a:ext uri="{FF2B5EF4-FFF2-40B4-BE49-F238E27FC236}">
                      <a16:creationId xmlns:a16="http://schemas.microsoft.com/office/drawing/2014/main" id="{CA53AAAC-BE3F-48AE-9ACA-0FCCF53A34E2}"/>
                    </a:ext>
                  </a:extLst>
                </p:cNvPr>
                <p:cNvSpPr/>
                <p:nvPr/>
              </p:nvSpPr>
              <p:spPr>
                <a:xfrm>
                  <a:off x="2894983" y="5625030"/>
                  <a:ext cx="352635" cy="1609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5" name="正方形/長方形 44">
                  <a:extLst>
                    <a:ext uri="{FF2B5EF4-FFF2-40B4-BE49-F238E27FC236}">
                      <a16:creationId xmlns:a16="http://schemas.microsoft.com/office/drawing/2014/main" id="{E7CFAABA-87A3-4771-8DDA-4742C31156DD}"/>
                    </a:ext>
                  </a:extLst>
                </p:cNvPr>
                <p:cNvSpPr/>
                <p:nvPr/>
              </p:nvSpPr>
              <p:spPr>
                <a:xfrm>
                  <a:off x="1277154" y="5625030"/>
                  <a:ext cx="1617813" cy="16098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8" name="直線コネクタ 37">
                  <a:extLst>
                    <a:ext uri="{FF2B5EF4-FFF2-40B4-BE49-F238E27FC236}">
                      <a16:creationId xmlns:a16="http://schemas.microsoft.com/office/drawing/2014/main" id="{4EC17145-56EB-49F0-852F-8447ED20A0DE}"/>
                    </a:ext>
                  </a:extLst>
                </p:cNvPr>
                <p:cNvCxnSpPr>
                  <a:cxnSpLocks/>
                </p:cNvCxnSpPr>
                <p:nvPr/>
              </p:nvCxnSpPr>
              <p:spPr>
                <a:xfrm>
                  <a:off x="2894984" y="5495673"/>
                  <a:ext cx="0" cy="415588"/>
                </a:xfrm>
                <a:prstGeom prst="line">
                  <a:avLst/>
                </a:prstGeom>
                <a:ln w="19050"/>
              </p:spPr>
              <p:style>
                <a:lnRef idx="1">
                  <a:schemeClr val="dk1"/>
                </a:lnRef>
                <a:fillRef idx="0">
                  <a:schemeClr val="dk1"/>
                </a:fillRef>
                <a:effectRef idx="0">
                  <a:schemeClr val="dk1"/>
                </a:effectRef>
                <a:fontRef idx="minor">
                  <a:schemeClr val="tx1"/>
                </a:fontRef>
              </p:style>
            </p:cxnSp>
            <p:cxnSp>
              <p:nvCxnSpPr>
                <p:cNvPr id="47" name="直線矢印コネクタ 46">
                  <a:extLst>
                    <a:ext uri="{FF2B5EF4-FFF2-40B4-BE49-F238E27FC236}">
                      <a16:creationId xmlns:a16="http://schemas.microsoft.com/office/drawing/2014/main" id="{E9F6508B-8FFD-45F1-820C-BF05BE5398B5}"/>
                    </a:ext>
                  </a:extLst>
                </p:cNvPr>
                <p:cNvCxnSpPr>
                  <a:cxnSpLocks/>
                  <a:stCxn id="45" idx="1"/>
                  <a:endCxn id="45" idx="3"/>
                </p:cNvCxnSpPr>
                <p:nvPr/>
              </p:nvCxnSpPr>
              <p:spPr>
                <a:xfrm>
                  <a:off x="1277154" y="5705523"/>
                  <a:ext cx="1617813" cy="0"/>
                </a:xfrm>
                <a:prstGeom prst="straightConnector1">
                  <a:avLst/>
                </a:prstGeom>
                <a:ln w="19050">
                  <a:headEnd type="triangle"/>
                  <a:tailEnd type="triangle"/>
                </a:ln>
              </p:spPr>
              <p:style>
                <a:lnRef idx="1">
                  <a:schemeClr val="dk1"/>
                </a:lnRef>
                <a:fillRef idx="0">
                  <a:schemeClr val="dk1"/>
                </a:fillRef>
                <a:effectRef idx="0">
                  <a:schemeClr val="dk1"/>
                </a:effectRef>
                <a:fontRef idx="minor">
                  <a:schemeClr val="tx1"/>
                </a:fontRef>
              </p:style>
            </p:cxnSp>
          </p:grpSp>
        </p:grpSp>
        <p:grpSp>
          <p:nvGrpSpPr>
            <p:cNvPr id="62" name="グループ化 61">
              <a:extLst>
                <a:ext uri="{FF2B5EF4-FFF2-40B4-BE49-F238E27FC236}">
                  <a16:creationId xmlns:a16="http://schemas.microsoft.com/office/drawing/2014/main" id="{6FCD3043-4D2D-4440-A0E7-A37098951684}"/>
                </a:ext>
              </a:extLst>
            </p:cNvPr>
            <p:cNvGrpSpPr/>
            <p:nvPr/>
          </p:nvGrpSpPr>
          <p:grpSpPr>
            <a:xfrm>
              <a:off x="1284170" y="5836796"/>
              <a:ext cx="1555620" cy="439190"/>
              <a:chOff x="1284170" y="5836796"/>
              <a:chExt cx="1555620" cy="439190"/>
            </a:xfrm>
          </p:grpSpPr>
          <p:sp>
            <p:nvSpPr>
              <p:cNvPr id="59" name="左中かっこ 58">
                <a:extLst>
                  <a:ext uri="{FF2B5EF4-FFF2-40B4-BE49-F238E27FC236}">
                    <a16:creationId xmlns:a16="http://schemas.microsoft.com/office/drawing/2014/main" id="{504CA00D-AED6-40D5-82B6-9C98792CC0BF}"/>
                  </a:ext>
                </a:extLst>
              </p:cNvPr>
              <p:cNvSpPr/>
              <p:nvPr/>
            </p:nvSpPr>
            <p:spPr>
              <a:xfrm rot="16200000">
                <a:off x="2011662" y="5109304"/>
                <a:ext cx="100635" cy="155562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1EBB68A2-BAEC-467C-8036-950A1377C442}"/>
                  </a:ext>
                </a:extLst>
              </p:cNvPr>
              <p:cNvSpPr txBox="1"/>
              <p:nvPr/>
            </p:nvSpPr>
            <p:spPr>
              <a:xfrm>
                <a:off x="1612439" y="5937432"/>
                <a:ext cx="899079" cy="338554"/>
              </a:xfrm>
              <a:prstGeom prst="rect">
                <a:avLst/>
              </a:prstGeom>
              <a:noFill/>
            </p:spPr>
            <p:txBody>
              <a:bodyPr wrap="square" rtlCol="0">
                <a:spAutoFit/>
              </a:bodyPr>
              <a:lstStyle/>
              <a:p>
                <a:pPr algn="ctr"/>
                <a:r>
                  <a:rPr kumimoji="1" lang="ja-JP" altLang="en-US" sz="800" dirty="0"/>
                  <a:t>ここが基準時間内かどうか</a:t>
                </a:r>
              </a:p>
            </p:txBody>
          </p:sp>
        </p:grpSp>
      </p:grpSp>
      <p:grpSp>
        <p:nvGrpSpPr>
          <p:cNvPr id="82" name="グループ化 81">
            <a:extLst>
              <a:ext uri="{FF2B5EF4-FFF2-40B4-BE49-F238E27FC236}">
                <a16:creationId xmlns:a16="http://schemas.microsoft.com/office/drawing/2014/main" id="{75EAD46D-3742-4DCF-8332-9580DE52DCFC}"/>
              </a:ext>
            </a:extLst>
          </p:cNvPr>
          <p:cNvGrpSpPr/>
          <p:nvPr/>
        </p:nvGrpSpPr>
        <p:grpSpPr>
          <a:xfrm>
            <a:off x="663981" y="8247031"/>
            <a:ext cx="2582210" cy="895827"/>
            <a:chOff x="663981" y="8543865"/>
            <a:chExt cx="2582210" cy="895827"/>
          </a:xfrm>
        </p:grpSpPr>
        <p:sp>
          <p:nvSpPr>
            <p:cNvPr id="53" name="テキスト ボックス 52">
              <a:extLst>
                <a:ext uri="{FF2B5EF4-FFF2-40B4-BE49-F238E27FC236}">
                  <a16:creationId xmlns:a16="http://schemas.microsoft.com/office/drawing/2014/main" id="{45694603-80CA-4C31-A5D4-86C2B620AE56}"/>
                </a:ext>
              </a:extLst>
            </p:cNvPr>
            <p:cNvSpPr txBox="1"/>
            <p:nvPr/>
          </p:nvSpPr>
          <p:spPr>
            <a:xfrm>
              <a:off x="663981" y="8588211"/>
              <a:ext cx="611746" cy="338554"/>
            </a:xfrm>
            <a:prstGeom prst="rect">
              <a:avLst/>
            </a:prstGeom>
            <a:noFill/>
          </p:spPr>
          <p:txBody>
            <a:bodyPr wrap="square" rtlCol="0">
              <a:spAutoFit/>
            </a:bodyPr>
            <a:lstStyle/>
            <a:p>
              <a:r>
                <a:rPr kumimoji="1" lang="ja-JP" altLang="en-US" sz="800" dirty="0"/>
                <a:t>サービス</a:t>
              </a:r>
              <a:endParaRPr kumimoji="1" lang="en-US" altLang="ja-JP" sz="800" dirty="0"/>
            </a:p>
            <a:p>
              <a:r>
                <a:rPr kumimoji="1" lang="ja-JP" altLang="en-US" sz="800" dirty="0"/>
                <a:t>提供時間</a:t>
              </a:r>
            </a:p>
          </p:txBody>
        </p:sp>
        <p:sp>
          <p:nvSpPr>
            <p:cNvPr id="55" name="正方形/長方形 54">
              <a:extLst>
                <a:ext uri="{FF2B5EF4-FFF2-40B4-BE49-F238E27FC236}">
                  <a16:creationId xmlns:a16="http://schemas.microsoft.com/office/drawing/2014/main" id="{9F359241-C6F0-4633-8107-50BDCF20EB0B}"/>
                </a:ext>
              </a:extLst>
            </p:cNvPr>
            <p:cNvSpPr/>
            <p:nvPr/>
          </p:nvSpPr>
          <p:spPr>
            <a:xfrm>
              <a:off x="1275727" y="8676995"/>
              <a:ext cx="1970464" cy="16098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正方形/長方形 79">
              <a:extLst>
                <a:ext uri="{FF2B5EF4-FFF2-40B4-BE49-F238E27FC236}">
                  <a16:creationId xmlns:a16="http://schemas.microsoft.com/office/drawing/2014/main" id="{DF46CD71-3685-44F2-A8C7-918A99A949D1}"/>
                </a:ext>
              </a:extLst>
            </p:cNvPr>
            <p:cNvSpPr/>
            <p:nvPr/>
          </p:nvSpPr>
          <p:spPr>
            <a:xfrm>
              <a:off x="2893539" y="8673222"/>
              <a:ext cx="352635" cy="1609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57" name="直線矢印コネクタ 56">
              <a:extLst>
                <a:ext uri="{FF2B5EF4-FFF2-40B4-BE49-F238E27FC236}">
                  <a16:creationId xmlns:a16="http://schemas.microsoft.com/office/drawing/2014/main" id="{03F0F028-5384-4693-A1E8-A3C58B9CC7E1}"/>
                </a:ext>
              </a:extLst>
            </p:cNvPr>
            <p:cNvCxnSpPr>
              <a:cxnSpLocks/>
              <a:stCxn id="55" idx="1"/>
              <a:endCxn id="55" idx="3"/>
            </p:cNvCxnSpPr>
            <p:nvPr/>
          </p:nvCxnSpPr>
          <p:spPr>
            <a:xfrm>
              <a:off x="1275727" y="8757488"/>
              <a:ext cx="1970464" cy="0"/>
            </a:xfrm>
            <a:prstGeom prst="straightConnector1">
              <a:avLst/>
            </a:prstGeom>
            <a:ln w="19050">
              <a:headEnd type="triangle"/>
              <a:tailEnd type="triangle"/>
            </a:ln>
          </p:spPr>
          <p:style>
            <a:lnRef idx="1">
              <a:schemeClr val="dk1"/>
            </a:lnRef>
            <a:fillRef idx="0">
              <a:schemeClr val="dk1"/>
            </a:fillRef>
            <a:effectRef idx="0">
              <a:schemeClr val="dk1"/>
            </a:effectRef>
            <a:fontRef idx="minor">
              <a:schemeClr val="tx1"/>
            </a:fontRef>
          </p:style>
        </p:cxnSp>
        <p:sp>
          <p:nvSpPr>
            <p:cNvPr id="64" name="左中かっこ 63">
              <a:extLst>
                <a:ext uri="{FF2B5EF4-FFF2-40B4-BE49-F238E27FC236}">
                  <a16:creationId xmlns:a16="http://schemas.microsoft.com/office/drawing/2014/main" id="{BB2AACD1-02AA-429B-A577-1745B64A6C0D}"/>
                </a:ext>
              </a:extLst>
            </p:cNvPr>
            <p:cNvSpPr/>
            <p:nvPr/>
          </p:nvSpPr>
          <p:spPr>
            <a:xfrm rot="16200000">
              <a:off x="2180465" y="8025267"/>
              <a:ext cx="160985" cy="1970465"/>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65" name="テキスト ボックス 64">
              <a:extLst>
                <a:ext uri="{FF2B5EF4-FFF2-40B4-BE49-F238E27FC236}">
                  <a16:creationId xmlns:a16="http://schemas.microsoft.com/office/drawing/2014/main" id="{DBDC5007-F765-426D-BB95-A974A08A9214}"/>
                </a:ext>
              </a:extLst>
            </p:cNvPr>
            <p:cNvSpPr txBox="1"/>
            <p:nvPr/>
          </p:nvSpPr>
          <p:spPr>
            <a:xfrm>
              <a:off x="1480348" y="9101138"/>
              <a:ext cx="1585529" cy="338554"/>
            </a:xfrm>
            <a:prstGeom prst="rect">
              <a:avLst/>
            </a:prstGeom>
            <a:noFill/>
          </p:spPr>
          <p:txBody>
            <a:bodyPr wrap="square" rtlCol="0">
              <a:spAutoFit/>
            </a:bodyPr>
            <a:lstStyle/>
            <a:p>
              <a:pPr algn="ctr"/>
              <a:r>
                <a:rPr kumimoji="1" lang="ja-JP" altLang="en-US" sz="800" dirty="0"/>
                <a:t>サービス提供時間全体で、</a:t>
              </a:r>
              <a:endParaRPr kumimoji="1" lang="en-US" altLang="ja-JP" sz="800" dirty="0"/>
            </a:p>
            <a:p>
              <a:pPr algn="ctr"/>
              <a:r>
                <a:rPr kumimoji="1" lang="ja-JP" altLang="en-US" sz="800" dirty="0"/>
                <a:t>基準時間内かどうか</a:t>
              </a:r>
            </a:p>
          </p:txBody>
        </p:sp>
        <p:cxnSp>
          <p:nvCxnSpPr>
            <p:cNvPr id="81" name="直線コネクタ 80">
              <a:extLst>
                <a:ext uri="{FF2B5EF4-FFF2-40B4-BE49-F238E27FC236}">
                  <a16:creationId xmlns:a16="http://schemas.microsoft.com/office/drawing/2014/main" id="{19F16139-E584-4814-8E13-85C3A5C0DEA6}"/>
                </a:ext>
              </a:extLst>
            </p:cNvPr>
            <p:cNvCxnSpPr>
              <a:cxnSpLocks/>
            </p:cNvCxnSpPr>
            <p:nvPr/>
          </p:nvCxnSpPr>
          <p:spPr>
            <a:xfrm>
              <a:off x="2893540" y="8543865"/>
              <a:ext cx="0" cy="415588"/>
            </a:xfrm>
            <a:prstGeom prst="line">
              <a:avLst/>
            </a:prstGeom>
            <a:ln w="19050"/>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959681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73DEB1-C893-4BE6-9BCB-5927147571EF}"/>
              </a:ext>
            </a:extLst>
          </p:cNvPr>
          <p:cNvSpPr>
            <a:spLocks noGrp="1"/>
          </p:cNvSpPr>
          <p:nvPr>
            <p:ph type="title"/>
          </p:nvPr>
        </p:nvSpPr>
        <p:spPr/>
        <p:txBody>
          <a:bodyPr/>
          <a:lstStyle/>
          <a:p>
            <a:r>
              <a:rPr kumimoji="1" lang="ja-JP" altLang="en-US" dirty="0"/>
              <a:t>２時間ルール</a:t>
            </a:r>
          </a:p>
        </p:txBody>
      </p:sp>
      <p:sp>
        <p:nvSpPr>
          <p:cNvPr id="3" name="スライド番号プレースホルダー 2">
            <a:extLst>
              <a:ext uri="{FF2B5EF4-FFF2-40B4-BE49-F238E27FC236}">
                <a16:creationId xmlns:a16="http://schemas.microsoft.com/office/drawing/2014/main" id="{A56213E4-C67E-4D8E-988C-258D7F6D9A48}"/>
              </a:ext>
            </a:extLst>
          </p:cNvPr>
          <p:cNvSpPr>
            <a:spLocks noGrp="1"/>
          </p:cNvSpPr>
          <p:nvPr>
            <p:ph type="sldNum" sz="quarter" idx="12"/>
          </p:nvPr>
        </p:nvSpPr>
        <p:spPr/>
        <p:txBody>
          <a:bodyPr/>
          <a:lstStyle/>
          <a:p>
            <a:fld id="{34F31C61-1C33-4740-97F9-1279A604D2A8}" type="slidenum">
              <a:rPr kumimoji="1" lang="ja-JP" altLang="en-US" smtClean="0"/>
              <a:t>12</a:t>
            </a:fld>
            <a:endParaRPr kumimoji="1" lang="ja-JP" altLang="en-US"/>
          </a:p>
        </p:txBody>
      </p:sp>
      <p:sp>
        <p:nvSpPr>
          <p:cNvPr id="4" name="コンテンツ プレースホルダー 2">
            <a:extLst>
              <a:ext uri="{FF2B5EF4-FFF2-40B4-BE49-F238E27FC236}">
                <a16:creationId xmlns:a16="http://schemas.microsoft.com/office/drawing/2014/main" id="{148B958C-D831-41A7-A561-0119604DBEDB}"/>
              </a:ext>
            </a:extLst>
          </p:cNvPr>
          <p:cNvSpPr txBox="1">
            <a:spLocks/>
          </p:cNvSpPr>
          <p:nvPr/>
        </p:nvSpPr>
        <p:spPr>
          <a:xfrm>
            <a:off x="847629" y="2547101"/>
            <a:ext cx="5345909" cy="1343388"/>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buNone/>
            </a:pPr>
            <a:r>
              <a:rPr lang="ja-JP" altLang="en-US" sz="1200" dirty="0"/>
              <a:t>港区障害者移動支援事業においても、居宅介護サービス費の留意事項通知第二の２（１）③のとおり、１日に移動支援を複数回算定する場合にあっては、概ね２時間以上の間隔を空けなければならないとしています。</a:t>
            </a:r>
            <a:endParaRPr lang="en-US" altLang="ja-JP" sz="1200" dirty="0"/>
          </a:p>
          <a:p>
            <a:pPr marL="0" indent="0">
              <a:lnSpc>
                <a:spcPct val="100000"/>
              </a:lnSpc>
              <a:spcBef>
                <a:spcPts val="338"/>
              </a:spcBef>
              <a:buNone/>
            </a:pPr>
            <a:r>
              <a:rPr lang="ja-JP" altLang="en-US" sz="1200" dirty="0"/>
              <a:t>２時間以上の間隔がない場合は、例のように合算して算定します。</a:t>
            </a:r>
            <a:endParaRPr lang="en-US" altLang="ja-JP" sz="1200" dirty="0"/>
          </a:p>
          <a:p>
            <a:pPr marL="0" indent="0">
              <a:lnSpc>
                <a:spcPct val="100000"/>
              </a:lnSpc>
              <a:spcBef>
                <a:spcPts val="338"/>
              </a:spcBef>
              <a:buNone/>
            </a:pPr>
            <a:endParaRPr lang="en-US" altLang="ja-JP" sz="1200" dirty="0"/>
          </a:p>
          <a:p>
            <a:pPr marL="0" indent="0">
              <a:lnSpc>
                <a:spcPct val="100000"/>
              </a:lnSpc>
              <a:spcBef>
                <a:spcPts val="338"/>
              </a:spcBef>
              <a:buNone/>
            </a:pPr>
            <a:r>
              <a:rPr lang="en-US" altLang="ja-JP" sz="1600" dirty="0"/>
              <a:t>【</a:t>
            </a:r>
            <a:r>
              <a:rPr lang="ja-JP" altLang="en-US" sz="1600" dirty="0"/>
              <a:t>例</a:t>
            </a:r>
            <a:r>
              <a:rPr lang="en-US" altLang="ja-JP" sz="1600" dirty="0"/>
              <a:t>】</a:t>
            </a:r>
            <a:r>
              <a:rPr lang="ja-JP" altLang="en-US" sz="1600" dirty="0"/>
              <a:t>（身体介護有りの利用者の場合）</a:t>
            </a:r>
          </a:p>
        </p:txBody>
      </p:sp>
      <p:graphicFrame>
        <p:nvGraphicFramePr>
          <p:cNvPr id="5" name="表 4">
            <a:extLst>
              <a:ext uri="{FF2B5EF4-FFF2-40B4-BE49-F238E27FC236}">
                <a16:creationId xmlns:a16="http://schemas.microsoft.com/office/drawing/2014/main" id="{AE1DCD64-BC7C-422B-BAC9-98F3B28F678F}"/>
              </a:ext>
            </a:extLst>
          </p:cNvPr>
          <p:cNvGraphicFramePr>
            <a:graphicFrameLocks noGrp="1"/>
          </p:cNvGraphicFramePr>
          <p:nvPr>
            <p:extLst>
              <p:ext uri="{D42A27DB-BD31-4B8C-83A1-F6EECF244321}">
                <p14:modId xmlns:p14="http://schemas.microsoft.com/office/powerpoint/2010/main" val="1677741665"/>
              </p:ext>
            </p:extLst>
          </p:nvPr>
        </p:nvGraphicFramePr>
        <p:xfrm>
          <a:off x="847629" y="3916063"/>
          <a:ext cx="5345909" cy="5356108"/>
        </p:xfrm>
        <a:graphic>
          <a:graphicData uri="http://schemas.openxmlformats.org/drawingml/2006/table">
            <a:tbl>
              <a:tblPr firstRow="1" bandRow="1">
                <a:tableStyleId>{69012ECD-51FC-41F1-AA8D-1B2483CD663E}</a:tableStyleId>
              </a:tblPr>
              <a:tblGrid>
                <a:gridCol w="2069700">
                  <a:extLst>
                    <a:ext uri="{9D8B030D-6E8A-4147-A177-3AD203B41FA5}">
                      <a16:colId xmlns:a16="http://schemas.microsoft.com/office/drawing/2014/main" val="1387497227"/>
                    </a:ext>
                  </a:extLst>
                </a:gridCol>
                <a:gridCol w="3276209">
                  <a:extLst>
                    <a:ext uri="{9D8B030D-6E8A-4147-A177-3AD203B41FA5}">
                      <a16:colId xmlns:a16="http://schemas.microsoft.com/office/drawing/2014/main" val="2058213937"/>
                    </a:ext>
                  </a:extLst>
                </a:gridCol>
              </a:tblGrid>
              <a:tr h="341548">
                <a:tc>
                  <a:txBody>
                    <a:bodyPr/>
                    <a:lstStyle/>
                    <a:p>
                      <a:pPr algn="ctr"/>
                      <a:r>
                        <a:rPr kumimoji="1" lang="ja-JP" altLang="en-US" dirty="0">
                          <a:solidFill>
                            <a:schemeClr val="tx1"/>
                          </a:solidFill>
                        </a:rPr>
                        <a:t>サービス提供時間</a:t>
                      </a: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D2E0E8"/>
                    </a:solidFill>
                  </a:tcPr>
                </a:tc>
                <a:tc>
                  <a:txBody>
                    <a:bodyPr/>
                    <a:lstStyle/>
                    <a:p>
                      <a:pPr algn="ctr"/>
                      <a:r>
                        <a:rPr kumimoji="1" lang="ja-JP" altLang="en-US" dirty="0">
                          <a:solidFill>
                            <a:schemeClr val="tx1"/>
                          </a:solidFill>
                        </a:rPr>
                        <a:t>使用するコード</a:t>
                      </a: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D2E0E8"/>
                    </a:solidFill>
                  </a:tcPr>
                </a:tc>
                <a:extLst>
                  <a:ext uri="{0D108BD9-81ED-4DB2-BD59-A6C34878D82A}">
                    <a16:rowId xmlns:a16="http://schemas.microsoft.com/office/drawing/2014/main" val="3293350065"/>
                  </a:ext>
                </a:extLst>
              </a:tr>
              <a:tr h="648000">
                <a:tc>
                  <a:txBody>
                    <a:bodyPr/>
                    <a:lstStyle/>
                    <a:p>
                      <a:pPr algn="ctr"/>
                      <a:r>
                        <a:rPr kumimoji="1" lang="en-US" altLang="ja-JP" sz="1800" dirty="0">
                          <a:solidFill>
                            <a:schemeClr val="tx1"/>
                          </a:solidFill>
                        </a:rPr>
                        <a:t>9</a:t>
                      </a:r>
                      <a:r>
                        <a:rPr kumimoji="1" lang="ja-JP" altLang="en-US" sz="1800" dirty="0">
                          <a:solidFill>
                            <a:schemeClr val="tx1"/>
                          </a:solidFill>
                        </a:rPr>
                        <a:t>：</a:t>
                      </a:r>
                      <a:r>
                        <a:rPr kumimoji="1" lang="en-US" altLang="ja-JP" sz="1800" dirty="0">
                          <a:solidFill>
                            <a:schemeClr val="tx1"/>
                          </a:solidFill>
                        </a:rPr>
                        <a:t>00</a:t>
                      </a:r>
                      <a:r>
                        <a:rPr kumimoji="1" lang="ja-JP" altLang="en-US" sz="1800" dirty="0">
                          <a:solidFill>
                            <a:schemeClr val="tx1"/>
                          </a:solidFill>
                        </a:rPr>
                        <a:t>～</a:t>
                      </a:r>
                      <a:r>
                        <a:rPr kumimoji="1" lang="en-US" altLang="ja-JP" sz="1800" dirty="0">
                          <a:solidFill>
                            <a:schemeClr val="tx1"/>
                          </a:solidFill>
                        </a:rPr>
                        <a:t>10</a:t>
                      </a:r>
                      <a:r>
                        <a:rPr kumimoji="1" lang="ja-JP" altLang="en-US" sz="1800" dirty="0">
                          <a:solidFill>
                            <a:schemeClr val="tx1"/>
                          </a:solidFill>
                        </a:rPr>
                        <a:t>：</a:t>
                      </a:r>
                      <a:r>
                        <a:rPr kumimoji="1" lang="en-US" altLang="ja-JP" sz="1800" dirty="0">
                          <a:solidFill>
                            <a:schemeClr val="tx1"/>
                          </a:solidFill>
                        </a:rPr>
                        <a:t>00</a:t>
                      </a:r>
                    </a:p>
                    <a:p>
                      <a:pPr algn="ctr"/>
                      <a:r>
                        <a:rPr kumimoji="1" lang="ja-JP" altLang="en-US" sz="1200" dirty="0">
                          <a:solidFill>
                            <a:schemeClr val="tx1"/>
                          </a:solidFill>
                        </a:rPr>
                        <a:t>（→日中で１時間）</a:t>
                      </a: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rowSpan="2">
                  <a:txBody>
                    <a:bodyPr/>
                    <a:lstStyle/>
                    <a:p>
                      <a:pPr lvl="0" algn="l"/>
                      <a:r>
                        <a:rPr kumimoji="1" lang="ja-JP" altLang="en-US" u="sng" dirty="0">
                          <a:solidFill>
                            <a:schemeClr val="tx1"/>
                          </a:solidFill>
                        </a:rPr>
                        <a:t>日中２．０</a:t>
                      </a:r>
                      <a:endParaRPr kumimoji="1" lang="en-US" altLang="ja-JP" u="sng" dirty="0">
                        <a:solidFill>
                          <a:schemeClr val="tx1"/>
                        </a:solidFill>
                      </a:endParaRPr>
                    </a:p>
                    <a:p>
                      <a:pPr lvl="0" algn="l"/>
                      <a:endParaRPr kumimoji="1" lang="en-US" altLang="ja-JP"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rPr>
                        <a:t>※</a:t>
                      </a:r>
                      <a:r>
                        <a:rPr kumimoji="1" lang="ja-JP" altLang="en-US" sz="1100" dirty="0">
                          <a:solidFill>
                            <a:schemeClr val="tx1"/>
                          </a:solidFill>
                        </a:rPr>
                        <a:t>同じ提供日で、どちらも時間帯をまたがない場合は、合算した時間数で算定してください。</a:t>
                      </a: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529304326"/>
                  </a:ext>
                </a:extLst>
              </a:tr>
              <a:tr h="648000">
                <a:tc>
                  <a:txBody>
                    <a:bodyPr/>
                    <a:lstStyle/>
                    <a:p>
                      <a:pPr algn="ctr"/>
                      <a:r>
                        <a:rPr kumimoji="1" lang="en-US" altLang="ja-JP" sz="1800" dirty="0">
                          <a:solidFill>
                            <a:schemeClr val="tx1"/>
                          </a:solidFill>
                        </a:rPr>
                        <a:t>11</a:t>
                      </a:r>
                      <a:r>
                        <a:rPr kumimoji="1" lang="ja-JP" altLang="en-US" sz="1800" dirty="0">
                          <a:solidFill>
                            <a:schemeClr val="tx1"/>
                          </a:solidFill>
                        </a:rPr>
                        <a:t>：</a:t>
                      </a:r>
                      <a:r>
                        <a:rPr kumimoji="1" lang="en-US" altLang="ja-JP" sz="1800" dirty="0">
                          <a:solidFill>
                            <a:schemeClr val="tx1"/>
                          </a:solidFill>
                        </a:rPr>
                        <a:t>00</a:t>
                      </a:r>
                      <a:r>
                        <a:rPr kumimoji="1" lang="ja-JP" altLang="en-US" sz="1800" dirty="0">
                          <a:solidFill>
                            <a:schemeClr val="tx1"/>
                          </a:solidFill>
                        </a:rPr>
                        <a:t>～</a:t>
                      </a:r>
                      <a:r>
                        <a:rPr kumimoji="1" lang="en-US" altLang="ja-JP" sz="1800" dirty="0">
                          <a:solidFill>
                            <a:schemeClr val="tx1"/>
                          </a:solidFill>
                        </a:rPr>
                        <a:t>12</a:t>
                      </a:r>
                      <a:r>
                        <a:rPr kumimoji="1" lang="ja-JP" altLang="en-US" sz="1800" dirty="0">
                          <a:solidFill>
                            <a:schemeClr val="tx1"/>
                          </a:solidFill>
                        </a:rPr>
                        <a:t>：</a:t>
                      </a:r>
                      <a:r>
                        <a:rPr kumimoji="1" lang="en-US" altLang="ja-JP" sz="1800" dirty="0">
                          <a:solidFill>
                            <a:schemeClr val="tx1"/>
                          </a:solidFill>
                        </a:rPr>
                        <a:t>00</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rPr>
                        <a:t>（→日中で１時間）</a:t>
                      </a: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vMerge="1">
                  <a:txBody>
                    <a:bodyPr/>
                    <a:lstStyle/>
                    <a:p>
                      <a:pPr lvl="0" algn="l"/>
                      <a:endParaRPr kumimoji="1" lang="ja-JP" altLang="en-US" dirty="0">
                        <a:solidFill>
                          <a:schemeClr val="tx1"/>
                        </a:solidFill>
                      </a:endParaRP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632078728"/>
                  </a:ext>
                </a:extLst>
              </a:tr>
              <a:tr h="822669">
                <a:tc>
                  <a:txBody>
                    <a:bodyPr/>
                    <a:lstStyle/>
                    <a:p>
                      <a:pPr algn="ctr"/>
                      <a:r>
                        <a:rPr kumimoji="1" lang="en-US" altLang="ja-JP" sz="1800" dirty="0"/>
                        <a:t>15</a:t>
                      </a:r>
                      <a:r>
                        <a:rPr kumimoji="1" lang="ja-JP" altLang="en-US" sz="1800" dirty="0"/>
                        <a:t>：</a:t>
                      </a:r>
                      <a:r>
                        <a:rPr kumimoji="1" lang="en-US" altLang="ja-JP" sz="1800" dirty="0"/>
                        <a:t>00</a:t>
                      </a:r>
                      <a:r>
                        <a:rPr kumimoji="1" lang="ja-JP" altLang="en-US" sz="1800" dirty="0"/>
                        <a:t>～</a:t>
                      </a:r>
                      <a:r>
                        <a:rPr kumimoji="1" lang="en-US" altLang="ja-JP" sz="1800" dirty="0"/>
                        <a:t>16</a:t>
                      </a:r>
                      <a:r>
                        <a:rPr kumimoji="1" lang="ja-JP" altLang="en-US" sz="1800" dirty="0"/>
                        <a:t>：</a:t>
                      </a:r>
                      <a:r>
                        <a:rPr kumimoji="1" lang="en-US" altLang="ja-JP" sz="1800" dirty="0"/>
                        <a:t>00</a:t>
                      </a:r>
                    </a:p>
                    <a:p>
                      <a:pPr algn="ctr"/>
                      <a:r>
                        <a:rPr kumimoji="1" lang="ja-JP" altLang="en-US" sz="1200" dirty="0">
                          <a:solidFill>
                            <a:schemeClr val="tx1"/>
                          </a:solidFill>
                        </a:rPr>
                        <a:t>（→日中で１時間）</a:t>
                      </a:r>
                      <a:endParaRPr kumimoji="1" lang="en-US" altLang="ja-JP" sz="1200" dirty="0">
                        <a:solidFill>
                          <a:schemeClr val="tx1"/>
                        </a:solidFill>
                      </a:endParaRP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rowSpan="2">
                  <a:txBody>
                    <a:bodyPr/>
                    <a:lstStyle/>
                    <a:p>
                      <a:pPr algn="l"/>
                      <a:r>
                        <a:rPr kumimoji="1" lang="ja-JP" altLang="en-US" u="sng" dirty="0">
                          <a:solidFill>
                            <a:schemeClr val="tx1"/>
                          </a:solidFill>
                        </a:rPr>
                        <a:t>日中２．０・夜間０．５</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rPr>
                        <a:t>※</a:t>
                      </a:r>
                      <a:r>
                        <a:rPr kumimoji="1" lang="ja-JP" altLang="en-US" sz="1000" dirty="0">
                          <a:solidFill>
                            <a:schemeClr val="tx1"/>
                          </a:solidFill>
                        </a:rPr>
                        <a:t>時間帯をまたぐ場合は、またいだ時間帯を生かすように合算し、暫定的なサービス提供時間を求めます。この場合は、夜間の</a:t>
                      </a:r>
                      <a:r>
                        <a:rPr kumimoji="1" lang="en-US" altLang="ja-JP" sz="1000" dirty="0">
                          <a:solidFill>
                            <a:schemeClr val="tx1"/>
                          </a:solidFill>
                        </a:rPr>
                        <a:t>30</a:t>
                      </a:r>
                      <a:r>
                        <a:rPr kumimoji="1" lang="ja-JP" altLang="en-US" sz="1000" dirty="0">
                          <a:solidFill>
                            <a:schemeClr val="tx1"/>
                          </a:solidFill>
                        </a:rPr>
                        <a:t>分を算定できるよう、</a:t>
                      </a:r>
                      <a:r>
                        <a:rPr kumimoji="1" lang="en-US" altLang="ja-JP" sz="1000" dirty="0">
                          <a:solidFill>
                            <a:schemeClr val="tx1"/>
                          </a:solidFill>
                        </a:rPr>
                        <a:t>16</a:t>
                      </a:r>
                      <a:r>
                        <a:rPr kumimoji="1" lang="ja-JP" altLang="en-US" sz="1000" dirty="0">
                          <a:solidFill>
                            <a:schemeClr val="tx1"/>
                          </a:solidFill>
                        </a:rPr>
                        <a:t>：</a:t>
                      </a:r>
                      <a:r>
                        <a:rPr kumimoji="1" lang="en-US" altLang="ja-JP" sz="1000" dirty="0">
                          <a:solidFill>
                            <a:schemeClr val="tx1"/>
                          </a:solidFill>
                        </a:rPr>
                        <a:t>00</a:t>
                      </a:r>
                      <a:r>
                        <a:rPr kumimoji="1" lang="ja-JP" altLang="en-US" sz="1000" dirty="0">
                          <a:solidFill>
                            <a:schemeClr val="tx1"/>
                          </a:solidFill>
                        </a:rPr>
                        <a:t>～</a:t>
                      </a:r>
                      <a:r>
                        <a:rPr kumimoji="1" lang="en-US" altLang="ja-JP" sz="1000" dirty="0">
                          <a:solidFill>
                            <a:schemeClr val="tx1"/>
                          </a:solidFill>
                        </a:rPr>
                        <a:t>18</a:t>
                      </a:r>
                      <a:r>
                        <a:rPr kumimoji="1" lang="ja-JP" altLang="en-US" sz="1000" dirty="0">
                          <a:solidFill>
                            <a:schemeClr val="tx1"/>
                          </a:solidFill>
                        </a:rPr>
                        <a:t>：</a:t>
                      </a:r>
                      <a:r>
                        <a:rPr kumimoji="1" lang="en-US" altLang="ja-JP" sz="1000" dirty="0">
                          <a:solidFill>
                            <a:schemeClr val="tx1"/>
                          </a:solidFill>
                        </a:rPr>
                        <a:t>30</a:t>
                      </a:r>
                      <a:r>
                        <a:rPr kumimoji="1" lang="ja-JP" altLang="en-US" sz="1000" dirty="0">
                          <a:solidFill>
                            <a:schemeClr val="tx1"/>
                          </a:solidFill>
                        </a:rPr>
                        <a:t>のサービス提供と考えます。</a:t>
                      </a:r>
                      <a:endParaRPr kumimoji="1" lang="en-US" altLang="ja-JP" sz="1000"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rPr>
                        <a:t>次にどのコードで算定するかを考えます。身体介護有りの場合、基準時間は３時間ですが、この場合は全体のサービス提供時間が３時間以内のため、複合コードで算定します。</a:t>
                      </a:r>
                      <a:endParaRPr kumimoji="1" lang="en-US" altLang="ja-JP" sz="1000"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1014136112"/>
                  </a:ext>
                </a:extLst>
              </a:tr>
              <a:tr h="822669">
                <a:tc>
                  <a:txBody>
                    <a:bodyPr/>
                    <a:lstStyle/>
                    <a:p>
                      <a:pPr algn="ctr"/>
                      <a:r>
                        <a:rPr kumimoji="1" lang="en-US" altLang="ja-JP" sz="1800" dirty="0"/>
                        <a:t>17</a:t>
                      </a:r>
                      <a:r>
                        <a:rPr kumimoji="1" lang="ja-JP" altLang="en-US" sz="1800" dirty="0"/>
                        <a:t>：</a:t>
                      </a:r>
                      <a:r>
                        <a:rPr kumimoji="1" lang="en-US" altLang="ja-JP" sz="1800" dirty="0"/>
                        <a:t>00</a:t>
                      </a:r>
                      <a:r>
                        <a:rPr kumimoji="1" lang="ja-JP" altLang="en-US" sz="1800" dirty="0"/>
                        <a:t>～ </a:t>
                      </a:r>
                      <a:r>
                        <a:rPr kumimoji="1" lang="en-US" altLang="ja-JP" sz="1800" b="1" u="none" dirty="0">
                          <a:solidFill>
                            <a:schemeClr val="tx1"/>
                          </a:solidFill>
                        </a:rPr>
                        <a:t>18</a:t>
                      </a:r>
                      <a:r>
                        <a:rPr kumimoji="1" lang="ja-JP" altLang="en-US" sz="1800" b="1" u="none" dirty="0">
                          <a:solidFill>
                            <a:schemeClr val="tx1"/>
                          </a:solidFill>
                        </a:rPr>
                        <a:t>：</a:t>
                      </a:r>
                      <a:r>
                        <a:rPr kumimoji="1" lang="en-US" altLang="ja-JP" sz="1800" b="1" u="none" dirty="0">
                          <a:solidFill>
                            <a:schemeClr val="tx1"/>
                          </a:solidFill>
                        </a:rPr>
                        <a:t>30</a:t>
                      </a:r>
                      <a:r>
                        <a:rPr kumimoji="1" lang="en-US" altLang="ja-JP" sz="1400" b="1" u="none" dirty="0">
                          <a:solidFill>
                            <a:schemeClr val="bg1"/>
                          </a:solidFill>
                        </a:rPr>
                        <a:t>.</a:t>
                      </a:r>
                    </a:p>
                    <a:p>
                      <a:pPr algn="ctr"/>
                      <a:r>
                        <a:rPr kumimoji="1" lang="ja-JP" altLang="en-US" sz="900" u="none" dirty="0">
                          <a:solidFill>
                            <a:schemeClr val="tx1"/>
                          </a:solidFill>
                        </a:rPr>
                        <a:t>（→日中で１時間・</a:t>
                      </a:r>
                      <a:r>
                        <a:rPr kumimoji="1" lang="ja-JP" altLang="en-US" sz="900" b="1" u="sng" dirty="0">
                          <a:solidFill>
                            <a:schemeClr val="tx1"/>
                          </a:solidFill>
                        </a:rPr>
                        <a:t>夜間で</a:t>
                      </a:r>
                      <a:r>
                        <a:rPr kumimoji="1" lang="en-US" altLang="ja-JP" sz="900" b="1" u="sng" dirty="0">
                          <a:solidFill>
                            <a:schemeClr val="tx1"/>
                          </a:solidFill>
                        </a:rPr>
                        <a:t>30</a:t>
                      </a:r>
                      <a:r>
                        <a:rPr kumimoji="1" lang="ja-JP" altLang="en-US" sz="900" b="1" u="sng" dirty="0">
                          <a:solidFill>
                            <a:schemeClr val="tx1"/>
                          </a:solidFill>
                        </a:rPr>
                        <a:t>分</a:t>
                      </a:r>
                      <a:r>
                        <a:rPr kumimoji="1" lang="ja-JP" altLang="en-US" sz="900" u="none" dirty="0">
                          <a:solidFill>
                            <a:schemeClr val="tx1"/>
                          </a:solidFill>
                        </a:rPr>
                        <a:t>）</a:t>
                      </a:r>
                      <a:endParaRPr kumimoji="1" lang="en-US" altLang="ja-JP" sz="900" u="none" dirty="0">
                        <a:solidFill>
                          <a:schemeClr val="tx1"/>
                        </a:solidFill>
                      </a:endParaRP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vMerge="1">
                  <a:txBody>
                    <a:bodyPr/>
                    <a:lstStyle/>
                    <a:p>
                      <a:pPr algn="ctr"/>
                      <a:endParaRPr kumimoji="1" lang="ja-JP" altLang="en-US" dirty="0">
                        <a:solidFill>
                          <a:schemeClr val="tx1"/>
                        </a:solidFill>
                      </a:endParaRP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2873096871"/>
                  </a:ext>
                </a:extLst>
              </a:tr>
              <a:tr h="822669">
                <a:tc>
                  <a:txBody>
                    <a:bodyPr/>
                    <a:lstStyle/>
                    <a:p>
                      <a:pPr algn="ctr"/>
                      <a:r>
                        <a:rPr kumimoji="1" lang="en-US" altLang="ja-JP" sz="1800" dirty="0">
                          <a:latin typeface="+mn-lt"/>
                          <a:ea typeface="+mn-ea"/>
                        </a:rPr>
                        <a:t>14</a:t>
                      </a:r>
                      <a:r>
                        <a:rPr kumimoji="1" lang="ja-JP" altLang="en-US" sz="1800" dirty="0">
                          <a:latin typeface="+mn-lt"/>
                          <a:ea typeface="+mn-ea"/>
                        </a:rPr>
                        <a:t>：</a:t>
                      </a:r>
                      <a:r>
                        <a:rPr kumimoji="1" lang="en-US" altLang="ja-JP" sz="1800" dirty="0">
                          <a:latin typeface="+mn-lt"/>
                          <a:ea typeface="+mn-ea"/>
                        </a:rPr>
                        <a:t>45</a:t>
                      </a:r>
                      <a:r>
                        <a:rPr kumimoji="1" lang="ja-JP" altLang="en-US" sz="1800" dirty="0">
                          <a:latin typeface="+mn-lt"/>
                          <a:ea typeface="+mn-ea"/>
                        </a:rPr>
                        <a:t>～</a:t>
                      </a:r>
                      <a:r>
                        <a:rPr kumimoji="1" lang="en-US" altLang="ja-JP" sz="1800" dirty="0">
                          <a:latin typeface="+mn-lt"/>
                          <a:ea typeface="+mn-ea"/>
                        </a:rPr>
                        <a:t>15</a:t>
                      </a:r>
                      <a:r>
                        <a:rPr kumimoji="1" lang="ja-JP" altLang="en-US" sz="1800" dirty="0">
                          <a:latin typeface="+mn-lt"/>
                          <a:ea typeface="+mn-ea"/>
                        </a:rPr>
                        <a:t>：</a:t>
                      </a:r>
                      <a:r>
                        <a:rPr kumimoji="1" lang="en-US" altLang="ja-JP" sz="1800" dirty="0">
                          <a:latin typeface="+mn-lt"/>
                          <a:ea typeface="+mn-ea"/>
                        </a:rPr>
                        <a:t>25</a:t>
                      </a:r>
                    </a:p>
                    <a:p>
                      <a:pPr algn="ctr"/>
                      <a:r>
                        <a:rPr kumimoji="1" lang="ja-JP" altLang="en-US" sz="1200" dirty="0">
                          <a:solidFill>
                            <a:schemeClr val="tx1"/>
                          </a:solidFill>
                        </a:rPr>
                        <a:t>（→日中で</a:t>
                      </a:r>
                      <a:r>
                        <a:rPr kumimoji="1" lang="en-US" altLang="ja-JP" sz="1200" u="sng" dirty="0">
                          <a:solidFill>
                            <a:schemeClr val="tx1"/>
                          </a:solidFill>
                        </a:rPr>
                        <a:t>40</a:t>
                      </a:r>
                      <a:r>
                        <a:rPr kumimoji="1" lang="ja-JP" altLang="en-US" sz="1200" u="sng" dirty="0">
                          <a:solidFill>
                            <a:schemeClr val="tx1"/>
                          </a:solidFill>
                        </a:rPr>
                        <a:t>分</a:t>
                      </a:r>
                      <a:r>
                        <a:rPr kumimoji="1" lang="ja-JP" altLang="en-US" sz="1200" dirty="0">
                          <a:solidFill>
                            <a:schemeClr val="tx1"/>
                          </a:solidFill>
                        </a:rPr>
                        <a:t>）</a:t>
                      </a:r>
                      <a:endParaRPr kumimoji="1" lang="en-US" altLang="ja-JP" sz="1200" dirty="0">
                        <a:solidFill>
                          <a:schemeClr val="tx1"/>
                        </a:solidFill>
                      </a:endParaRP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rowSpan="2">
                  <a:txBody>
                    <a:bodyPr/>
                    <a:lstStyle/>
                    <a:p>
                      <a:pPr algn="l"/>
                      <a:r>
                        <a:rPr kumimoji="1" lang="ja-JP" altLang="en-US" sz="1350" u="sng" dirty="0">
                          <a:solidFill>
                            <a:schemeClr val="tx1"/>
                          </a:solidFill>
                        </a:rPr>
                        <a:t>日中２．５・夜間０．５</a:t>
                      </a:r>
                      <a:r>
                        <a:rPr kumimoji="1" lang="ja-JP" altLang="en-US" sz="1350" u="none" dirty="0">
                          <a:solidFill>
                            <a:schemeClr val="tx1"/>
                          </a:solidFill>
                        </a:rPr>
                        <a:t>と</a:t>
                      </a:r>
                      <a:r>
                        <a:rPr kumimoji="1" lang="ja-JP" altLang="en-US" sz="1350" u="sng" dirty="0">
                          <a:solidFill>
                            <a:schemeClr val="tx1"/>
                          </a:solidFill>
                        </a:rPr>
                        <a:t>夜間増２．０</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rPr>
                        <a:t>※</a:t>
                      </a:r>
                      <a:r>
                        <a:rPr kumimoji="1" lang="ja-JP" altLang="en-US" sz="1000" dirty="0">
                          <a:solidFill>
                            <a:schemeClr val="tx1"/>
                          </a:solidFill>
                        </a:rPr>
                        <a:t>２時間ルールによってサービス提供時間を合算するときは、</a:t>
                      </a:r>
                      <a:r>
                        <a:rPr kumimoji="1" lang="ja-JP" altLang="en-US" sz="1000" u="sng" dirty="0">
                          <a:solidFill>
                            <a:schemeClr val="tx1"/>
                          </a:solidFill>
                        </a:rPr>
                        <a:t>かかった時間をそのまま合算</a:t>
                      </a:r>
                      <a:r>
                        <a:rPr kumimoji="1" lang="ja-JP" altLang="en-US" sz="1000" dirty="0">
                          <a:solidFill>
                            <a:schemeClr val="tx1"/>
                          </a:solidFill>
                        </a:rPr>
                        <a:t>します。この場合は例２と同様、夜間を算定できるよう合算するため、暫定的に</a:t>
                      </a:r>
                      <a:r>
                        <a:rPr kumimoji="1" lang="en-US" altLang="ja-JP" sz="1000" dirty="0">
                          <a:solidFill>
                            <a:schemeClr val="tx1"/>
                          </a:solidFill>
                        </a:rPr>
                        <a:t>16</a:t>
                      </a:r>
                      <a:r>
                        <a:rPr kumimoji="1" lang="ja-JP" altLang="en-US" sz="1000" dirty="0">
                          <a:solidFill>
                            <a:schemeClr val="tx1"/>
                          </a:solidFill>
                        </a:rPr>
                        <a:t>：</a:t>
                      </a:r>
                      <a:r>
                        <a:rPr kumimoji="1" lang="en-US" altLang="ja-JP" sz="1000" dirty="0">
                          <a:solidFill>
                            <a:schemeClr val="tx1"/>
                          </a:solidFill>
                        </a:rPr>
                        <a:t>30</a:t>
                      </a:r>
                      <a:r>
                        <a:rPr kumimoji="1" lang="ja-JP" altLang="en-US" sz="1000" dirty="0">
                          <a:solidFill>
                            <a:schemeClr val="tx1"/>
                          </a:solidFill>
                        </a:rPr>
                        <a:t>～</a:t>
                      </a:r>
                      <a:r>
                        <a:rPr kumimoji="1" lang="en-US" altLang="ja-JP" sz="1000" dirty="0">
                          <a:solidFill>
                            <a:schemeClr val="tx1"/>
                          </a:solidFill>
                        </a:rPr>
                        <a:t>20</a:t>
                      </a:r>
                      <a:r>
                        <a:rPr kumimoji="1" lang="ja-JP" altLang="en-US" sz="1000" dirty="0">
                          <a:solidFill>
                            <a:schemeClr val="tx1"/>
                          </a:solidFill>
                        </a:rPr>
                        <a:t>：</a:t>
                      </a:r>
                      <a:r>
                        <a:rPr kumimoji="1" lang="en-US" altLang="ja-JP" sz="1000" dirty="0">
                          <a:solidFill>
                            <a:schemeClr val="tx1"/>
                          </a:solidFill>
                        </a:rPr>
                        <a:t>30</a:t>
                      </a:r>
                      <a:r>
                        <a:rPr kumimoji="1" lang="ja-JP" altLang="en-US" sz="1000" dirty="0">
                          <a:solidFill>
                            <a:schemeClr val="tx1"/>
                          </a:solidFill>
                        </a:rPr>
                        <a:t>のサービス提供と考えます。</a:t>
                      </a:r>
                      <a:endParaRPr kumimoji="1" lang="en-US" altLang="ja-JP" sz="1000"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rPr>
                        <a:t>算定する請求コードは、時間帯の切替わり前の提供時間は</a:t>
                      </a:r>
                      <a:r>
                        <a:rPr kumimoji="1" lang="en-US" altLang="ja-JP" sz="1000" dirty="0">
                          <a:solidFill>
                            <a:schemeClr val="tx1"/>
                          </a:solidFill>
                        </a:rPr>
                        <a:t>1.5</a:t>
                      </a:r>
                      <a:r>
                        <a:rPr kumimoji="1" lang="ja-JP" altLang="en-US" sz="1000" dirty="0">
                          <a:solidFill>
                            <a:schemeClr val="tx1"/>
                          </a:solidFill>
                        </a:rPr>
                        <a:t>時間で基準時間内かつ、全体のサービス提供時間が３時間を超えるため、複合コードと増コードを組み合わせて算定します。</a:t>
                      </a:r>
                      <a:endParaRPr kumimoji="1" lang="en-US" altLang="ja-JP" sz="1000"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000" dirty="0">
                        <a:solidFill>
                          <a:schemeClr val="tx1"/>
                        </a:solidFill>
                      </a:endParaRP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3263613436"/>
                  </a:ext>
                </a:extLst>
              </a:tr>
              <a:tr h="822669">
                <a:tc>
                  <a:txBody>
                    <a:bodyPr/>
                    <a:lstStyle/>
                    <a:p>
                      <a:pPr algn="ctr"/>
                      <a:r>
                        <a:rPr kumimoji="1" lang="en-US" altLang="ja-JP" sz="1800" dirty="0">
                          <a:latin typeface="+mn-lt"/>
                        </a:rPr>
                        <a:t>17</a:t>
                      </a:r>
                      <a:r>
                        <a:rPr kumimoji="1" lang="ja-JP" altLang="en-US" sz="1800" dirty="0">
                          <a:latin typeface="+mn-lt"/>
                        </a:rPr>
                        <a:t>：</a:t>
                      </a:r>
                      <a:r>
                        <a:rPr kumimoji="1" lang="en-US" altLang="ja-JP" sz="1800" dirty="0">
                          <a:latin typeface="+mn-lt"/>
                        </a:rPr>
                        <a:t>10</a:t>
                      </a:r>
                      <a:r>
                        <a:rPr kumimoji="1" lang="ja-JP" altLang="en-US" sz="1800" dirty="0">
                          <a:latin typeface="+mn-lt"/>
                        </a:rPr>
                        <a:t>～ </a:t>
                      </a:r>
                      <a:r>
                        <a:rPr kumimoji="1" lang="en-US" altLang="ja-JP" sz="1800" b="1" u="none" dirty="0">
                          <a:solidFill>
                            <a:schemeClr val="tx1"/>
                          </a:solidFill>
                          <a:latin typeface="+mn-lt"/>
                        </a:rPr>
                        <a:t>20</a:t>
                      </a:r>
                      <a:r>
                        <a:rPr kumimoji="1" lang="ja-JP" altLang="en-US" sz="1800" b="1" u="none" dirty="0">
                          <a:solidFill>
                            <a:schemeClr val="tx1"/>
                          </a:solidFill>
                          <a:latin typeface="+mn-lt"/>
                        </a:rPr>
                        <a:t>：</a:t>
                      </a:r>
                      <a:r>
                        <a:rPr kumimoji="1" lang="en-US" altLang="ja-JP" sz="1800" b="1" u="none" dirty="0">
                          <a:solidFill>
                            <a:schemeClr val="tx1"/>
                          </a:solidFill>
                          <a:latin typeface="+mn-lt"/>
                        </a:rPr>
                        <a:t>30</a:t>
                      </a:r>
                      <a:r>
                        <a:rPr kumimoji="1" lang="en-US" altLang="ja-JP" sz="1800" b="1" u="none" dirty="0">
                          <a:solidFill>
                            <a:schemeClr val="bg1"/>
                          </a:solidFill>
                          <a:latin typeface="+mn-lt"/>
                        </a:rPr>
                        <a:t>.</a:t>
                      </a:r>
                    </a:p>
                    <a:p>
                      <a:pPr algn="ctr"/>
                      <a:r>
                        <a:rPr kumimoji="1" lang="ja-JP" altLang="en-US" sz="900" u="none" dirty="0">
                          <a:solidFill>
                            <a:schemeClr val="tx1"/>
                          </a:solidFill>
                        </a:rPr>
                        <a:t>（→日中で</a:t>
                      </a:r>
                      <a:r>
                        <a:rPr kumimoji="1" lang="en-US" altLang="ja-JP" sz="900" u="sng" dirty="0">
                          <a:solidFill>
                            <a:schemeClr val="tx1"/>
                          </a:solidFill>
                        </a:rPr>
                        <a:t>50</a:t>
                      </a:r>
                      <a:r>
                        <a:rPr kumimoji="1" lang="ja-JP" altLang="en-US" sz="900" u="sng" dirty="0">
                          <a:solidFill>
                            <a:schemeClr val="tx1"/>
                          </a:solidFill>
                        </a:rPr>
                        <a:t>分</a:t>
                      </a:r>
                      <a:r>
                        <a:rPr kumimoji="1" lang="ja-JP" altLang="en-US" sz="900" u="none" dirty="0">
                          <a:solidFill>
                            <a:schemeClr val="tx1"/>
                          </a:solidFill>
                        </a:rPr>
                        <a:t>・</a:t>
                      </a:r>
                      <a:r>
                        <a:rPr kumimoji="1" lang="ja-JP" altLang="en-US" sz="900" b="1" u="sng" dirty="0">
                          <a:solidFill>
                            <a:schemeClr val="tx1"/>
                          </a:solidFill>
                        </a:rPr>
                        <a:t>夜間で</a:t>
                      </a:r>
                      <a:r>
                        <a:rPr kumimoji="1" lang="en-US" altLang="ja-JP" sz="900" b="1" u="sng" dirty="0">
                          <a:solidFill>
                            <a:schemeClr val="tx1"/>
                          </a:solidFill>
                        </a:rPr>
                        <a:t>2</a:t>
                      </a:r>
                      <a:r>
                        <a:rPr kumimoji="1" lang="ja-JP" altLang="en-US" sz="900" b="1" u="sng" dirty="0">
                          <a:solidFill>
                            <a:schemeClr val="tx1"/>
                          </a:solidFill>
                        </a:rPr>
                        <a:t>時間</a:t>
                      </a:r>
                      <a:r>
                        <a:rPr kumimoji="1" lang="en-US" altLang="ja-JP" sz="900" b="1" u="sng" dirty="0">
                          <a:solidFill>
                            <a:schemeClr val="tx1"/>
                          </a:solidFill>
                        </a:rPr>
                        <a:t>30</a:t>
                      </a:r>
                      <a:r>
                        <a:rPr kumimoji="1" lang="ja-JP" altLang="en-US" sz="900" b="1" u="sng" dirty="0">
                          <a:solidFill>
                            <a:schemeClr val="tx1"/>
                          </a:solidFill>
                        </a:rPr>
                        <a:t>分</a:t>
                      </a:r>
                      <a:r>
                        <a:rPr kumimoji="1" lang="ja-JP" altLang="en-US" sz="900" u="none" dirty="0">
                          <a:solidFill>
                            <a:schemeClr val="tx1"/>
                          </a:solidFill>
                        </a:rPr>
                        <a:t>）</a:t>
                      </a:r>
                      <a:endParaRPr kumimoji="1" lang="en-US" altLang="ja-JP" sz="900" u="none" dirty="0">
                        <a:solidFill>
                          <a:schemeClr val="tx1"/>
                        </a:solidFill>
                      </a:endParaRP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191034067"/>
                  </a:ext>
                </a:extLst>
              </a:tr>
            </a:tbl>
          </a:graphicData>
        </a:graphic>
      </p:graphicFrame>
      <p:sp>
        <p:nvSpPr>
          <p:cNvPr id="6" name="テキスト ボックス 5">
            <a:extLst>
              <a:ext uri="{FF2B5EF4-FFF2-40B4-BE49-F238E27FC236}">
                <a16:creationId xmlns:a16="http://schemas.microsoft.com/office/drawing/2014/main" id="{0363621A-DF1D-44A1-AE1C-A3150F97131B}"/>
              </a:ext>
            </a:extLst>
          </p:cNvPr>
          <p:cNvSpPr txBox="1"/>
          <p:nvPr/>
        </p:nvSpPr>
        <p:spPr>
          <a:xfrm>
            <a:off x="332945" y="4723941"/>
            <a:ext cx="589103" cy="369332"/>
          </a:xfrm>
          <a:prstGeom prst="rect">
            <a:avLst/>
          </a:prstGeom>
          <a:noFill/>
        </p:spPr>
        <p:txBody>
          <a:bodyPr wrap="square" rtlCol="0">
            <a:spAutoFit/>
          </a:bodyPr>
          <a:lstStyle/>
          <a:p>
            <a:r>
              <a:rPr kumimoji="1" lang="ja-JP" altLang="en-US" dirty="0"/>
              <a:t>例</a:t>
            </a:r>
            <a:r>
              <a:rPr kumimoji="1" lang="en-US" altLang="ja-JP" dirty="0"/>
              <a:t>1</a:t>
            </a:r>
          </a:p>
        </p:txBody>
      </p:sp>
      <p:sp>
        <p:nvSpPr>
          <p:cNvPr id="7" name="テキスト ボックス 6">
            <a:extLst>
              <a:ext uri="{FF2B5EF4-FFF2-40B4-BE49-F238E27FC236}">
                <a16:creationId xmlns:a16="http://schemas.microsoft.com/office/drawing/2014/main" id="{18E25FF6-09DC-43CF-A8A1-9639D2CA3028}"/>
              </a:ext>
            </a:extLst>
          </p:cNvPr>
          <p:cNvSpPr txBox="1"/>
          <p:nvPr/>
        </p:nvSpPr>
        <p:spPr>
          <a:xfrm>
            <a:off x="332945" y="6247610"/>
            <a:ext cx="589103" cy="369332"/>
          </a:xfrm>
          <a:prstGeom prst="rect">
            <a:avLst/>
          </a:prstGeom>
          <a:noFill/>
        </p:spPr>
        <p:txBody>
          <a:bodyPr wrap="square" rtlCol="0">
            <a:spAutoFit/>
          </a:bodyPr>
          <a:lstStyle/>
          <a:p>
            <a:r>
              <a:rPr kumimoji="1" lang="ja-JP" altLang="en-US" dirty="0"/>
              <a:t>例</a:t>
            </a:r>
            <a:r>
              <a:rPr kumimoji="1" lang="en-US" altLang="ja-JP" dirty="0"/>
              <a:t>2</a:t>
            </a:r>
          </a:p>
        </p:txBody>
      </p:sp>
      <p:sp>
        <p:nvSpPr>
          <p:cNvPr id="8" name="テキスト ボックス 7">
            <a:extLst>
              <a:ext uri="{FF2B5EF4-FFF2-40B4-BE49-F238E27FC236}">
                <a16:creationId xmlns:a16="http://schemas.microsoft.com/office/drawing/2014/main" id="{C5A774A4-C985-4D56-9188-1C447F63661C}"/>
              </a:ext>
            </a:extLst>
          </p:cNvPr>
          <p:cNvSpPr txBox="1"/>
          <p:nvPr/>
        </p:nvSpPr>
        <p:spPr>
          <a:xfrm>
            <a:off x="332945" y="8064540"/>
            <a:ext cx="589103" cy="369332"/>
          </a:xfrm>
          <a:prstGeom prst="rect">
            <a:avLst/>
          </a:prstGeom>
          <a:noFill/>
        </p:spPr>
        <p:txBody>
          <a:bodyPr wrap="square" rtlCol="0">
            <a:spAutoFit/>
          </a:bodyPr>
          <a:lstStyle/>
          <a:p>
            <a:r>
              <a:rPr kumimoji="1" lang="ja-JP" altLang="en-US" dirty="0"/>
              <a:t>例</a:t>
            </a:r>
            <a:r>
              <a:rPr kumimoji="1" lang="en-US" altLang="ja-JP" dirty="0"/>
              <a:t>3</a:t>
            </a:r>
          </a:p>
        </p:txBody>
      </p:sp>
    </p:spTree>
    <p:extLst>
      <p:ext uri="{BB962C8B-B14F-4D97-AF65-F5344CB8AC3E}">
        <p14:creationId xmlns:p14="http://schemas.microsoft.com/office/powerpoint/2010/main" val="2358861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F741A8-86E3-4C71-9FED-9577AECE7664}"/>
              </a:ext>
            </a:extLst>
          </p:cNvPr>
          <p:cNvSpPr>
            <a:spLocks noGrp="1"/>
          </p:cNvSpPr>
          <p:nvPr>
            <p:ph type="title"/>
          </p:nvPr>
        </p:nvSpPr>
        <p:spPr>
          <a:xfrm>
            <a:off x="422787" y="3551249"/>
            <a:ext cx="6577781" cy="2113280"/>
          </a:xfrm>
        </p:spPr>
        <p:txBody>
          <a:bodyPr/>
          <a:lstStyle/>
          <a:p>
            <a:r>
              <a:rPr lang="ja-JP" altLang="en-US" dirty="0"/>
              <a:t>３　請求書類の作成・支払い</a:t>
            </a:r>
            <a:endParaRPr kumimoji="1" lang="ja-JP" altLang="en-US" dirty="0"/>
          </a:p>
        </p:txBody>
      </p:sp>
      <p:sp>
        <p:nvSpPr>
          <p:cNvPr id="3" name="スライド番号プレースホルダー 2">
            <a:extLst>
              <a:ext uri="{FF2B5EF4-FFF2-40B4-BE49-F238E27FC236}">
                <a16:creationId xmlns:a16="http://schemas.microsoft.com/office/drawing/2014/main" id="{6190F80D-8A1F-488B-80C6-0F3F294502A6}"/>
              </a:ext>
            </a:extLst>
          </p:cNvPr>
          <p:cNvSpPr>
            <a:spLocks noGrp="1"/>
          </p:cNvSpPr>
          <p:nvPr>
            <p:ph type="sldNum" sz="quarter" idx="12"/>
          </p:nvPr>
        </p:nvSpPr>
        <p:spPr/>
        <p:txBody>
          <a:bodyPr/>
          <a:lstStyle/>
          <a:p>
            <a:fld id="{34F31C61-1C33-4740-97F9-1279A604D2A8}" type="slidenum">
              <a:rPr kumimoji="1" lang="ja-JP" altLang="en-US" smtClean="0"/>
              <a:t>13</a:t>
            </a:fld>
            <a:endParaRPr kumimoji="1" lang="ja-JP" altLang="en-US"/>
          </a:p>
        </p:txBody>
      </p:sp>
      <p:sp>
        <p:nvSpPr>
          <p:cNvPr id="4" name="コンテンツ プレースホルダー 2">
            <a:extLst>
              <a:ext uri="{FF2B5EF4-FFF2-40B4-BE49-F238E27FC236}">
                <a16:creationId xmlns:a16="http://schemas.microsoft.com/office/drawing/2014/main" id="{1A2E10A3-4758-412E-BDB4-9E8132C3B08D}"/>
              </a:ext>
            </a:extLst>
          </p:cNvPr>
          <p:cNvSpPr txBox="1">
            <a:spLocks/>
          </p:cNvSpPr>
          <p:nvPr/>
        </p:nvSpPr>
        <p:spPr>
          <a:xfrm>
            <a:off x="941439" y="5664529"/>
            <a:ext cx="5540476" cy="2811960"/>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a:buFont typeface="Wingdings" panose="05000000000000000000" pitchFamily="2" charset="2"/>
              <a:buChar char="n"/>
            </a:pPr>
            <a:r>
              <a:rPr lang="ja-JP" altLang="en-US" sz="1200" dirty="0"/>
              <a:t>請求書類記入の注意点</a:t>
            </a:r>
            <a:endParaRPr lang="en-US" altLang="ja-JP" sz="1200" dirty="0"/>
          </a:p>
          <a:p>
            <a:pPr marL="0" indent="0">
              <a:buNone/>
            </a:pPr>
            <a:r>
              <a:rPr lang="ja-JP" altLang="en-US" sz="1200" dirty="0"/>
              <a:t>　　移動支援事業請求書</a:t>
            </a:r>
            <a:endParaRPr lang="en-US" altLang="ja-JP" sz="1200" dirty="0"/>
          </a:p>
          <a:p>
            <a:pPr marL="0" indent="0">
              <a:buNone/>
            </a:pPr>
            <a:r>
              <a:rPr lang="ja-JP" altLang="en-US" sz="1200" dirty="0"/>
              <a:t>　　移動支援事業明細書</a:t>
            </a:r>
            <a:endParaRPr lang="en-US" altLang="ja-JP" sz="1200" dirty="0"/>
          </a:p>
          <a:p>
            <a:pPr marL="0" indent="0">
              <a:buNone/>
            </a:pPr>
            <a:r>
              <a:rPr lang="ja-JP" altLang="en-US" sz="1200" dirty="0"/>
              <a:t>　　移動支援事業サービス提供実績記録票</a:t>
            </a:r>
            <a:endParaRPr lang="en-US" altLang="ja-JP" sz="1200" dirty="0"/>
          </a:p>
          <a:p>
            <a:pPr marL="0" indent="0">
              <a:buNone/>
            </a:pPr>
            <a:r>
              <a:rPr lang="ja-JP" altLang="en-US" sz="1200" dirty="0"/>
              <a:t>　　移動支援事業実施記録</a:t>
            </a:r>
            <a:endParaRPr lang="en-US" altLang="ja-JP" sz="1200" dirty="0"/>
          </a:p>
          <a:p>
            <a:pPr>
              <a:buFont typeface="Wingdings" panose="05000000000000000000" pitchFamily="2" charset="2"/>
              <a:buChar char="n"/>
            </a:pPr>
            <a:r>
              <a:rPr lang="ja-JP" altLang="en-US" sz="1200" dirty="0"/>
              <a:t>請求書類の提出方法</a:t>
            </a:r>
            <a:endParaRPr lang="en-US" altLang="ja-JP" sz="1200" dirty="0"/>
          </a:p>
          <a:p>
            <a:pPr>
              <a:buFont typeface="Wingdings" panose="05000000000000000000" pitchFamily="2" charset="2"/>
              <a:buChar char="n"/>
            </a:pPr>
            <a:r>
              <a:rPr lang="ja-JP" altLang="en-US" sz="1200" dirty="0"/>
              <a:t>審査・差替え・支払</a:t>
            </a:r>
            <a:endParaRPr lang="en-US" altLang="ja-JP" sz="1200" dirty="0"/>
          </a:p>
        </p:txBody>
      </p:sp>
      <p:sp>
        <p:nvSpPr>
          <p:cNvPr id="5" name="コンテンツ プレースホルダー 2">
            <a:extLst>
              <a:ext uri="{FF2B5EF4-FFF2-40B4-BE49-F238E27FC236}">
                <a16:creationId xmlns:a16="http://schemas.microsoft.com/office/drawing/2014/main" id="{B5B49C55-FA81-4F9D-AFCF-5741BA8BCBB2}"/>
              </a:ext>
            </a:extLst>
          </p:cNvPr>
          <p:cNvSpPr txBox="1">
            <a:spLocks/>
          </p:cNvSpPr>
          <p:nvPr/>
        </p:nvSpPr>
        <p:spPr>
          <a:xfrm>
            <a:off x="4353142" y="5664529"/>
            <a:ext cx="1873753" cy="2811960"/>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buNone/>
            </a:pPr>
            <a:r>
              <a:rPr lang="ja-JP" altLang="en-US" sz="1200" dirty="0"/>
              <a:t>・・・１４～１６</a:t>
            </a:r>
            <a:endParaRPr lang="en-US" altLang="ja-JP" sz="1200" dirty="0"/>
          </a:p>
          <a:p>
            <a:pPr marL="0" indent="0">
              <a:buNone/>
            </a:pPr>
            <a:endParaRPr lang="en-US" altLang="ja-JP" sz="1200" dirty="0"/>
          </a:p>
          <a:p>
            <a:pPr marL="0" indent="0">
              <a:buNone/>
            </a:pPr>
            <a:endParaRPr lang="en-US" altLang="ja-JP" sz="1200" dirty="0"/>
          </a:p>
          <a:p>
            <a:pPr marL="0" indent="0">
              <a:buNone/>
            </a:pPr>
            <a:endParaRPr lang="en-US" altLang="ja-JP" sz="1200" dirty="0"/>
          </a:p>
          <a:p>
            <a:pPr marL="0" indent="0">
              <a:buNone/>
            </a:pPr>
            <a:endParaRPr lang="en-US" altLang="ja-JP" sz="1200" dirty="0"/>
          </a:p>
          <a:p>
            <a:pPr marL="0" indent="0">
              <a:buNone/>
            </a:pPr>
            <a:r>
              <a:rPr lang="ja-JP" altLang="en-US" sz="1200" dirty="0"/>
              <a:t>・・・１９・２０</a:t>
            </a:r>
            <a:endParaRPr lang="en-US" altLang="ja-JP" sz="1200" dirty="0"/>
          </a:p>
          <a:p>
            <a:pPr marL="0" indent="0">
              <a:buNone/>
            </a:pPr>
            <a:r>
              <a:rPr lang="ja-JP" altLang="en-US" sz="1200" dirty="0"/>
              <a:t>・・・２１</a:t>
            </a:r>
            <a:endParaRPr lang="en-US" altLang="ja-JP" sz="1200" dirty="0"/>
          </a:p>
        </p:txBody>
      </p:sp>
    </p:spTree>
    <p:extLst>
      <p:ext uri="{BB962C8B-B14F-4D97-AF65-F5344CB8AC3E}">
        <p14:creationId xmlns:p14="http://schemas.microsoft.com/office/powerpoint/2010/main" val="3567333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04C56F-C0C8-4335-AFDD-BD6E5FB7F9A8}"/>
              </a:ext>
            </a:extLst>
          </p:cNvPr>
          <p:cNvSpPr>
            <a:spLocks noGrp="1"/>
          </p:cNvSpPr>
          <p:nvPr>
            <p:ph type="title"/>
          </p:nvPr>
        </p:nvSpPr>
        <p:spPr>
          <a:xfrm>
            <a:off x="576072" y="1205345"/>
            <a:ext cx="5467541" cy="1371600"/>
          </a:xfrm>
        </p:spPr>
        <p:txBody>
          <a:bodyPr/>
          <a:lstStyle/>
          <a:p>
            <a:r>
              <a:rPr kumimoji="1" lang="ja-JP" altLang="en-US" dirty="0"/>
              <a:t>請求書類</a:t>
            </a:r>
            <a:r>
              <a:rPr lang="ja-JP" altLang="en-US" dirty="0"/>
              <a:t>記入の注意点</a:t>
            </a:r>
            <a:endParaRPr kumimoji="1" lang="ja-JP" altLang="en-US" dirty="0"/>
          </a:p>
        </p:txBody>
      </p:sp>
      <p:sp>
        <p:nvSpPr>
          <p:cNvPr id="3" name="コンテンツ プレースホルダー 2">
            <a:extLst>
              <a:ext uri="{FF2B5EF4-FFF2-40B4-BE49-F238E27FC236}">
                <a16:creationId xmlns:a16="http://schemas.microsoft.com/office/drawing/2014/main" id="{569522DE-2EFF-4E09-86B2-A294FB5A48C8}"/>
              </a:ext>
            </a:extLst>
          </p:cNvPr>
          <p:cNvSpPr>
            <a:spLocks noGrp="1"/>
          </p:cNvSpPr>
          <p:nvPr>
            <p:ph idx="1"/>
          </p:nvPr>
        </p:nvSpPr>
        <p:spPr>
          <a:xfrm>
            <a:off x="576073" y="2805545"/>
            <a:ext cx="6067615" cy="6784769"/>
          </a:xfrm>
        </p:spPr>
        <p:txBody>
          <a:bodyPr>
            <a:normAutofit/>
          </a:bodyPr>
          <a:lstStyle/>
          <a:p>
            <a:pPr marL="0" indent="0">
              <a:buNone/>
            </a:pPr>
            <a:r>
              <a:rPr lang="ja-JP" altLang="en-US" sz="1300" dirty="0"/>
              <a:t>提出物は、以下のとおりです。</a:t>
            </a:r>
            <a:endParaRPr lang="en-US" altLang="ja-JP" sz="1300" dirty="0"/>
          </a:p>
          <a:p>
            <a:pPr marL="0" indent="0">
              <a:buNone/>
            </a:pPr>
            <a:endParaRPr lang="en-US" altLang="ja-JP" sz="591" dirty="0"/>
          </a:p>
          <a:p>
            <a:pPr marL="450056" lvl="1" indent="-192881">
              <a:buSzPct val="130000"/>
              <a:buFont typeface="+mj-ea"/>
              <a:buAutoNum type="circleNumDbPlain"/>
            </a:pPr>
            <a:r>
              <a:rPr lang="ja-JP" altLang="en-US" sz="1575" dirty="0"/>
              <a:t> 移動支援事業請求書</a:t>
            </a:r>
            <a:endParaRPr lang="en-US" altLang="ja-JP" sz="1575" dirty="0"/>
          </a:p>
          <a:p>
            <a:pPr marL="450056" lvl="1" indent="-192881">
              <a:buFont typeface="+mj-ea"/>
              <a:buAutoNum type="circleNumDbPlain"/>
            </a:pPr>
            <a:endParaRPr lang="en-US" altLang="ja-JP" sz="1575" dirty="0"/>
          </a:p>
          <a:p>
            <a:pPr marL="450056" lvl="1" indent="-192881">
              <a:buFont typeface="+mj-ea"/>
              <a:buAutoNum type="circleNumDbPlain"/>
            </a:pPr>
            <a:endParaRPr lang="en-US" altLang="ja-JP" sz="1575" dirty="0"/>
          </a:p>
          <a:p>
            <a:pPr marL="450056" lvl="1" indent="-192881">
              <a:buFont typeface="+mj-ea"/>
              <a:buAutoNum type="circleNumDbPlain"/>
            </a:pPr>
            <a:endParaRPr lang="en-US" altLang="ja-JP" sz="1575" dirty="0"/>
          </a:p>
          <a:p>
            <a:pPr marL="450056" lvl="1" indent="-192881">
              <a:buSzPct val="130000"/>
              <a:buFont typeface="+mj-ea"/>
              <a:buAutoNum type="circleNumDbPlain"/>
            </a:pPr>
            <a:r>
              <a:rPr lang="ja-JP" altLang="en-US" sz="1575" dirty="0"/>
              <a:t> 移動支援事業明細書</a:t>
            </a:r>
            <a:endParaRPr lang="en-US" altLang="ja-JP" sz="1575" dirty="0"/>
          </a:p>
          <a:p>
            <a:pPr marL="450056" lvl="1" indent="-192881">
              <a:buFont typeface="+mj-ea"/>
              <a:buAutoNum type="circleNumDbPlain"/>
            </a:pPr>
            <a:endParaRPr lang="en-US" altLang="ja-JP" sz="1575" dirty="0"/>
          </a:p>
          <a:p>
            <a:pPr marL="450056" lvl="1" indent="-192881">
              <a:buFont typeface="+mj-ea"/>
              <a:buAutoNum type="circleNumDbPlain"/>
            </a:pPr>
            <a:endParaRPr lang="en-US" altLang="ja-JP" sz="1575" dirty="0"/>
          </a:p>
          <a:p>
            <a:pPr marL="450056" lvl="1" indent="-192881">
              <a:buFont typeface="+mj-ea"/>
              <a:buAutoNum type="circleNumDbPlain"/>
            </a:pPr>
            <a:endParaRPr lang="en-US" altLang="ja-JP" sz="1575" dirty="0"/>
          </a:p>
          <a:p>
            <a:pPr marL="450056" lvl="1" indent="-192881">
              <a:buSzPct val="130000"/>
              <a:buFont typeface="+mj-ea"/>
              <a:buAutoNum type="circleNumDbPlain"/>
            </a:pPr>
            <a:r>
              <a:rPr lang="ja-JP" altLang="en-US" sz="1575" dirty="0"/>
              <a:t> 移動支援事業サービス提供実績記録票</a:t>
            </a:r>
            <a:endParaRPr lang="en-US" altLang="ja-JP" sz="1575" dirty="0"/>
          </a:p>
          <a:p>
            <a:pPr marL="257175" lvl="1" indent="0">
              <a:buNone/>
            </a:pPr>
            <a:r>
              <a:rPr lang="ja-JP" altLang="en-US" sz="1575" dirty="0"/>
              <a:t>　（写し）</a:t>
            </a:r>
            <a:endParaRPr lang="en-US" altLang="ja-JP" sz="1575" dirty="0"/>
          </a:p>
          <a:p>
            <a:pPr marL="257175" lvl="1" indent="0">
              <a:buNone/>
            </a:pPr>
            <a:endParaRPr lang="en-US" altLang="ja-JP" sz="1575" dirty="0"/>
          </a:p>
          <a:p>
            <a:pPr marL="450056" lvl="1" indent="-192881">
              <a:buFont typeface="+mj-ea"/>
              <a:buAutoNum type="circleNumDbPlain"/>
            </a:pPr>
            <a:endParaRPr lang="en-US" altLang="ja-JP" sz="1575" dirty="0"/>
          </a:p>
          <a:p>
            <a:pPr marL="450056" lvl="1" indent="-192881">
              <a:buFont typeface="+mj-ea"/>
              <a:buAutoNum type="circleNumDbPlain"/>
            </a:pPr>
            <a:endParaRPr lang="en-US" altLang="ja-JP" sz="1575" dirty="0"/>
          </a:p>
          <a:p>
            <a:pPr marL="600075" lvl="1" indent="-342900">
              <a:buSzPct val="130000"/>
              <a:buFont typeface="+mj-ea"/>
              <a:buAutoNum type="circleNumDbPlain" startAt="4"/>
            </a:pPr>
            <a:r>
              <a:rPr lang="ja-JP" altLang="en-US" sz="1575" dirty="0"/>
              <a:t> 移動支援事業サービス実施記録</a:t>
            </a:r>
            <a:endParaRPr lang="en-US" altLang="ja-JP" sz="1575" dirty="0"/>
          </a:p>
          <a:p>
            <a:pPr marL="257175" lvl="1" indent="0">
              <a:buNone/>
            </a:pPr>
            <a:r>
              <a:rPr lang="ja-JP" altLang="en-US" sz="1575" dirty="0"/>
              <a:t>　（写し）</a:t>
            </a:r>
            <a:endParaRPr lang="en-US" altLang="ja-JP" sz="1575" dirty="0"/>
          </a:p>
          <a:p>
            <a:pPr marL="257175" lvl="1" indent="0">
              <a:buNone/>
            </a:pPr>
            <a:endParaRPr lang="en-US" altLang="ja-JP" sz="1575" dirty="0"/>
          </a:p>
          <a:p>
            <a:pPr marL="450056" lvl="1" indent="-192881">
              <a:buFont typeface="+mj-ea"/>
              <a:buAutoNum type="circleNumDbPlain"/>
            </a:pPr>
            <a:endParaRPr lang="en-US" altLang="ja-JP" sz="1575" dirty="0"/>
          </a:p>
          <a:p>
            <a:pPr marL="257175" lvl="1" indent="0">
              <a:buNone/>
            </a:pPr>
            <a:endParaRPr lang="en-US" altLang="ja-JP" sz="591" dirty="0"/>
          </a:p>
          <a:p>
            <a:pPr marL="257175" lvl="1" indent="0">
              <a:buNone/>
            </a:pPr>
            <a:endParaRPr lang="en-US" altLang="ja-JP" sz="591" dirty="0"/>
          </a:p>
          <a:p>
            <a:pPr marL="0" indent="0">
              <a:buNone/>
            </a:pPr>
            <a:r>
              <a:rPr lang="ja-JP" altLang="en-US" sz="1300" dirty="0"/>
              <a:t>請求に必要な様式は、港区ホームページに掲載しています。</a:t>
            </a:r>
            <a:endParaRPr lang="en-US" altLang="ja-JP" sz="1300" dirty="0"/>
          </a:p>
          <a:p>
            <a:pPr marL="0" indent="0">
              <a:buNone/>
            </a:pPr>
            <a:r>
              <a:rPr lang="ja-JP" altLang="en-US" sz="1300" dirty="0"/>
              <a:t>掲載場所は２２ページを参照してください。</a:t>
            </a:r>
            <a:endParaRPr lang="en-US" altLang="ja-JP" sz="1300" dirty="0"/>
          </a:p>
        </p:txBody>
      </p:sp>
      <p:sp>
        <p:nvSpPr>
          <p:cNvPr id="4" name="スライド番号プレースホルダー 3">
            <a:extLst>
              <a:ext uri="{FF2B5EF4-FFF2-40B4-BE49-F238E27FC236}">
                <a16:creationId xmlns:a16="http://schemas.microsoft.com/office/drawing/2014/main" id="{A0D6FEA7-756A-47FC-82B5-A20DC8ECEEF2}"/>
              </a:ext>
            </a:extLst>
          </p:cNvPr>
          <p:cNvSpPr>
            <a:spLocks noGrp="1"/>
          </p:cNvSpPr>
          <p:nvPr>
            <p:ph type="sldNum" sz="quarter" idx="12"/>
          </p:nvPr>
        </p:nvSpPr>
        <p:spPr/>
        <p:txBody>
          <a:bodyPr/>
          <a:lstStyle/>
          <a:p>
            <a:fld id="{34F31C61-1C33-4740-97F9-1279A604D2A8}" type="slidenum">
              <a:rPr kumimoji="1" lang="ja-JP" altLang="en-US" smtClean="0"/>
              <a:t>14</a:t>
            </a:fld>
            <a:endParaRPr kumimoji="1" lang="ja-JP" altLang="en-US"/>
          </a:p>
        </p:txBody>
      </p:sp>
      <p:grpSp>
        <p:nvGrpSpPr>
          <p:cNvPr id="16" name="グループ化 15">
            <a:extLst>
              <a:ext uri="{FF2B5EF4-FFF2-40B4-BE49-F238E27FC236}">
                <a16:creationId xmlns:a16="http://schemas.microsoft.com/office/drawing/2014/main" id="{65357C4E-0F72-4A12-8CC8-C69A52963C23}"/>
              </a:ext>
            </a:extLst>
          </p:cNvPr>
          <p:cNvGrpSpPr/>
          <p:nvPr/>
        </p:nvGrpSpPr>
        <p:grpSpPr>
          <a:xfrm>
            <a:off x="4680545" y="3000670"/>
            <a:ext cx="1601382" cy="4029919"/>
            <a:chOff x="4442230" y="3108969"/>
            <a:chExt cx="1601382" cy="4029919"/>
          </a:xfrm>
        </p:grpSpPr>
        <p:pic>
          <p:nvPicPr>
            <p:cNvPr id="6" name="図 5">
              <a:extLst>
                <a:ext uri="{FF2B5EF4-FFF2-40B4-BE49-F238E27FC236}">
                  <a16:creationId xmlns:a16="http://schemas.microsoft.com/office/drawing/2014/main" id="{1616EDF4-C060-41E5-BBF6-8691EA0CAA75}"/>
                </a:ext>
              </a:extLst>
            </p:cNvPr>
            <p:cNvPicPr>
              <a:picLocks noChangeAspect="1"/>
            </p:cNvPicPr>
            <p:nvPr/>
          </p:nvPicPr>
          <p:blipFill rotWithShape="1">
            <a:blip r:embed="rId2"/>
            <a:srcRect l="2381" t="5415" r="3333" b="64566"/>
            <a:stretch/>
          </p:blipFill>
          <p:spPr>
            <a:xfrm>
              <a:off x="4449442" y="3108969"/>
              <a:ext cx="1594170" cy="789426"/>
            </a:xfrm>
            <a:prstGeom prst="rect">
              <a:avLst/>
            </a:prstGeom>
            <a:ln>
              <a:solidFill>
                <a:schemeClr val="tx1">
                  <a:lumMod val="50000"/>
                  <a:lumOff val="50000"/>
                </a:schemeClr>
              </a:solidFill>
            </a:ln>
          </p:spPr>
        </p:pic>
        <p:pic>
          <p:nvPicPr>
            <p:cNvPr id="8" name="図 7">
              <a:extLst>
                <a:ext uri="{FF2B5EF4-FFF2-40B4-BE49-F238E27FC236}">
                  <a16:creationId xmlns:a16="http://schemas.microsoft.com/office/drawing/2014/main" id="{569A6953-2059-4E1E-BC97-A2663E81061C}"/>
                </a:ext>
              </a:extLst>
            </p:cNvPr>
            <p:cNvPicPr>
              <a:picLocks noChangeAspect="1"/>
            </p:cNvPicPr>
            <p:nvPr/>
          </p:nvPicPr>
          <p:blipFill rotWithShape="1">
            <a:blip r:embed="rId3"/>
            <a:srcRect t="1" b="64873"/>
            <a:stretch/>
          </p:blipFill>
          <p:spPr>
            <a:xfrm>
              <a:off x="4449442" y="4201819"/>
              <a:ext cx="1594170" cy="789426"/>
            </a:xfrm>
            <a:prstGeom prst="rect">
              <a:avLst/>
            </a:prstGeom>
            <a:ln>
              <a:solidFill>
                <a:schemeClr val="tx1">
                  <a:lumMod val="50000"/>
                  <a:lumOff val="50000"/>
                </a:schemeClr>
              </a:solidFill>
            </a:ln>
          </p:spPr>
        </p:pic>
        <p:pic>
          <p:nvPicPr>
            <p:cNvPr id="13" name="図 12">
              <a:extLst>
                <a:ext uri="{FF2B5EF4-FFF2-40B4-BE49-F238E27FC236}">
                  <a16:creationId xmlns:a16="http://schemas.microsoft.com/office/drawing/2014/main" id="{24ED91B1-D256-4FF3-B6AF-1DD5A7350C72}"/>
                </a:ext>
              </a:extLst>
            </p:cNvPr>
            <p:cNvPicPr>
              <a:picLocks noChangeAspect="1"/>
            </p:cNvPicPr>
            <p:nvPr/>
          </p:nvPicPr>
          <p:blipFill rotWithShape="1">
            <a:blip r:embed="rId4"/>
            <a:srcRect b="31696"/>
            <a:stretch/>
          </p:blipFill>
          <p:spPr>
            <a:xfrm>
              <a:off x="4449442" y="6363130"/>
              <a:ext cx="1594170" cy="775758"/>
            </a:xfrm>
            <a:prstGeom prst="rect">
              <a:avLst/>
            </a:prstGeom>
            <a:ln>
              <a:solidFill>
                <a:schemeClr val="tx1">
                  <a:lumMod val="50000"/>
                  <a:lumOff val="50000"/>
                </a:schemeClr>
              </a:solidFill>
            </a:ln>
          </p:spPr>
        </p:pic>
        <p:pic>
          <p:nvPicPr>
            <p:cNvPr id="15" name="図 14">
              <a:extLst>
                <a:ext uri="{FF2B5EF4-FFF2-40B4-BE49-F238E27FC236}">
                  <a16:creationId xmlns:a16="http://schemas.microsoft.com/office/drawing/2014/main" id="{9FB226CD-64C6-4D4E-9C16-EA850FFC13E4}"/>
                </a:ext>
              </a:extLst>
            </p:cNvPr>
            <p:cNvPicPr>
              <a:picLocks noChangeAspect="1"/>
            </p:cNvPicPr>
            <p:nvPr/>
          </p:nvPicPr>
          <p:blipFill rotWithShape="1">
            <a:blip r:embed="rId5"/>
            <a:srcRect b="31020"/>
            <a:stretch/>
          </p:blipFill>
          <p:spPr>
            <a:xfrm>
              <a:off x="4442230" y="5282474"/>
              <a:ext cx="1601382" cy="789426"/>
            </a:xfrm>
            <a:prstGeom prst="rect">
              <a:avLst/>
            </a:prstGeom>
            <a:ln>
              <a:solidFill>
                <a:schemeClr val="tx1">
                  <a:lumMod val="50000"/>
                  <a:lumOff val="50000"/>
                </a:schemeClr>
              </a:solidFill>
            </a:ln>
          </p:spPr>
        </p:pic>
      </p:grpSp>
    </p:spTree>
    <p:extLst>
      <p:ext uri="{BB962C8B-B14F-4D97-AF65-F5344CB8AC3E}">
        <p14:creationId xmlns:p14="http://schemas.microsoft.com/office/powerpoint/2010/main" val="2238344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17FAAAD7-9DA6-46EC-96B1-CFB749266AD1}"/>
              </a:ext>
            </a:extLst>
          </p:cNvPr>
          <p:cNvSpPr>
            <a:spLocks noGrp="1"/>
          </p:cNvSpPr>
          <p:nvPr>
            <p:ph type="sldNum" sz="quarter" idx="12"/>
          </p:nvPr>
        </p:nvSpPr>
        <p:spPr/>
        <p:txBody>
          <a:bodyPr/>
          <a:lstStyle/>
          <a:p>
            <a:fld id="{34F31C61-1C33-4740-97F9-1279A604D2A8}" type="slidenum">
              <a:rPr kumimoji="1" lang="ja-JP" altLang="en-US" smtClean="0"/>
              <a:t>15</a:t>
            </a:fld>
            <a:endParaRPr kumimoji="1" lang="ja-JP" altLang="en-US"/>
          </a:p>
        </p:txBody>
      </p:sp>
      <p:sp>
        <p:nvSpPr>
          <p:cNvPr id="3" name="タイトル 1">
            <a:extLst>
              <a:ext uri="{FF2B5EF4-FFF2-40B4-BE49-F238E27FC236}">
                <a16:creationId xmlns:a16="http://schemas.microsoft.com/office/drawing/2014/main" id="{71080887-ACA1-46DA-B418-9398564EABE5}"/>
              </a:ext>
            </a:extLst>
          </p:cNvPr>
          <p:cNvSpPr txBox="1">
            <a:spLocks/>
          </p:cNvSpPr>
          <p:nvPr/>
        </p:nvSpPr>
        <p:spPr>
          <a:xfrm>
            <a:off x="432904" y="1285754"/>
            <a:ext cx="5467541" cy="543942"/>
          </a:xfrm>
          <a:prstGeom prst="rect">
            <a:avLst/>
          </a:prstGeom>
        </p:spPr>
        <p:txBody>
          <a:bodyPr>
            <a:normAutofit/>
          </a:bodyPr>
          <a:lstStyle>
            <a:lvl1pPr algn="l" defTabSz="685800" rtl="0" eaLnBrk="1" latinLnBrk="0" hangingPunct="1">
              <a:lnSpc>
                <a:spcPct val="80000"/>
              </a:lnSpc>
              <a:spcBef>
                <a:spcPct val="0"/>
              </a:spcBef>
              <a:buNone/>
              <a:defRPr kumimoji="1" sz="3300" kern="1200" cap="all" spc="75" baseline="0">
                <a:solidFill>
                  <a:schemeClr val="tx1">
                    <a:lumMod val="95000"/>
                    <a:lumOff val="5000"/>
                  </a:schemeClr>
                </a:solidFill>
                <a:latin typeface="+mj-lt"/>
                <a:ea typeface="+mj-ea"/>
                <a:cs typeface="+mj-cs"/>
              </a:defRPr>
            </a:lvl1pPr>
          </a:lstStyle>
          <a:p>
            <a:pPr>
              <a:lnSpc>
                <a:spcPct val="150000"/>
              </a:lnSpc>
            </a:pPr>
            <a:r>
              <a:rPr lang="en-US" altLang="ja-JP" sz="1800" dirty="0"/>
              <a:t>《</a:t>
            </a:r>
            <a:r>
              <a:rPr lang="ja-JP" altLang="en-US" sz="1800" dirty="0"/>
              <a:t>①移動支援事業請求書</a:t>
            </a:r>
            <a:r>
              <a:rPr lang="en-US" altLang="ja-JP" sz="1800" dirty="0"/>
              <a:t>》</a:t>
            </a:r>
            <a:r>
              <a:rPr lang="ja-JP" altLang="en-US" sz="1800" dirty="0"/>
              <a:t>記入の注意点</a:t>
            </a:r>
          </a:p>
        </p:txBody>
      </p:sp>
      <p:sp>
        <p:nvSpPr>
          <p:cNvPr id="4" name="コンテンツ プレースホルダー 2">
            <a:extLst>
              <a:ext uri="{FF2B5EF4-FFF2-40B4-BE49-F238E27FC236}">
                <a16:creationId xmlns:a16="http://schemas.microsoft.com/office/drawing/2014/main" id="{1FA9140E-24D4-4C15-BA18-482538AC9C29}"/>
              </a:ext>
            </a:extLst>
          </p:cNvPr>
          <p:cNvSpPr txBox="1">
            <a:spLocks/>
          </p:cNvSpPr>
          <p:nvPr/>
        </p:nvSpPr>
        <p:spPr>
          <a:xfrm>
            <a:off x="2818269" y="1960253"/>
            <a:ext cx="3936318" cy="234704"/>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buNone/>
            </a:pPr>
            <a:r>
              <a:rPr lang="en-US" altLang="ja-JP" sz="1200" dirty="0"/>
              <a:t>※</a:t>
            </a:r>
            <a:r>
              <a:rPr lang="ja-JP" altLang="en-US" sz="1200" dirty="0"/>
              <a:t>黄色いセル以外は入力しないようにしてください。</a:t>
            </a:r>
            <a:endParaRPr lang="en-US" altLang="ja-JP" sz="1200" dirty="0"/>
          </a:p>
        </p:txBody>
      </p:sp>
      <p:grpSp>
        <p:nvGrpSpPr>
          <p:cNvPr id="5" name="グループ化 4">
            <a:extLst>
              <a:ext uri="{FF2B5EF4-FFF2-40B4-BE49-F238E27FC236}">
                <a16:creationId xmlns:a16="http://schemas.microsoft.com/office/drawing/2014/main" id="{DC16B247-18E2-4605-AC34-CE79E2BFCD80}"/>
              </a:ext>
            </a:extLst>
          </p:cNvPr>
          <p:cNvGrpSpPr/>
          <p:nvPr/>
        </p:nvGrpSpPr>
        <p:grpSpPr>
          <a:xfrm>
            <a:off x="364144" y="3489854"/>
            <a:ext cx="2983176" cy="3490629"/>
            <a:chOff x="925668" y="2200047"/>
            <a:chExt cx="4054705" cy="4355443"/>
          </a:xfrm>
          <a:noFill/>
        </p:grpSpPr>
        <p:pic>
          <p:nvPicPr>
            <p:cNvPr id="6" name="図 5">
              <a:extLst>
                <a:ext uri="{FF2B5EF4-FFF2-40B4-BE49-F238E27FC236}">
                  <a16:creationId xmlns:a16="http://schemas.microsoft.com/office/drawing/2014/main" id="{C54491E7-1881-44C8-AB94-E4322BADB6D8}"/>
                </a:ext>
              </a:extLst>
            </p:cNvPr>
            <p:cNvPicPr>
              <a:picLocks noChangeAspect="1"/>
            </p:cNvPicPr>
            <p:nvPr/>
          </p:nvPicPr>
          <p:blipFill rotWithShape="1">
            <a:blip r:embed="rId2"/>
            <a:srcRect l="2381" t="5415" r="3333" b="8664"/>
            <a:stretch/>
          </p:blipFill>
          <p:spPr>
            <a:xfrm>
              <a:off x="925668" y="2200047"/>
              <a:ext cx="3855336" cy="4355443"/>
            </a:xfrm>
            <a:prstGeom prst="rect">
              <a:avLst/>
            </a:prstGeom>
            <a:grpFill/>
            <a:ln>
              <a:solidFill>
                <a:schemeClr val="tx1">
                  <a:lumMod val="50000"/>
                  <a:lumOff val="50000"/>
                </a:schemeClr>
              </a:solidFill>
            </a:ln>
          </p:spPr>
        </p:pic>
        <p:sp>
          <p:nvSpPr>
            <p:cNvPr id="7" name="正方形/長方形 6">
              <a:extLst>
                <a:ext uri="{FF2B5EF4-FFF2-40B4-BE49-F238E27FC236}">
                  <a16:creationId xmlns:a16="http://schemas.microsoft.com/office/drawing/2014/main" id="{869591DD-506A-47BA-BD04-9E8ADD3F0A75}"/>
                </a:ext>
              </a:extLst>
            </p:cNvPr>
            <p:cNvSpPr/>
            <p:nvPr/>
          </p:nvSpPr>
          <p:spPr>
            <a:xfrm>
              <a:off x="4811697" y="4891596"/>
              <a:ext cx="168676" cy="13316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a:p>
          </p:txBody>
        </p:sp>
      </p:grpSp>
      <p:sp>
        <p:nvSpPr>
          <p:cNvPr id="8" name="吹き出し: 角を丸めた四角形 25">
            <a:extLst>
              <a:ext uri="{FF2B5EF4-FFF2-40B4-BE49-F238E27FC236}">
                <a16:creationId xmlns:a16="http://schemas.microsoft.com/office/drawing/2014/main" id="{C4D09DDA-2BE6-4681-9FCD-2FD4D9685CBA}"/>
              </a:ext>
            </a:extLst>
          </p:cNvPr>
          <p:cNvSpPr/>
          <p:nvPr/>
        </p:nvSpPr>
        <p:spPr>
          <a:xfrm>
            <a:off x="238241" y="6834482"/>
            <a:ext cx="4834311" cy="1842329"/>
          </a:xfrm>
          <a:custGeom>
            <a:avLst/>
            <a:gdLst>
              <a:gd name="connsiteX0" fmla="*/ 0 w 4356464"/>
              <a:gd name="connsiteY0" fmla="*/ 151064 h 906365"/>
              <a:gd name="connsiteX1" fmla="*/ 151064 w 4356464"/>
              <a:gd name="connsiteY1" fmla="*/ 0 h 906365"/>
              <a:gd name="connsiteX2" fmla="*/ 726077 w 4356464"/>
              <a:gd name="connsiteY2" fmla="*/ 0 h 906365"/>
              <a:gd name="connsiteX3" fmla="*/ 997805 w 4356464"/>
              <a:gd name="connsiteY3" fmla="*/ -1422186 h 906365"/>
              <a:gd name="connsiteX4" fmla="*/ 1815193 w 4356464"/>
              <a:gd name="connsiteY4" fmla="*/ 0 h 906365"/>
              <a:gd name="connsiteX5" fmla="*/ 4205400 w 4356464"/>
              <a:gd name="connsiteY5" fmla="*/ 0 h 906365"/>
              <a:gd name="connsiteX6" fmla="*/ 4356464 w 4356464"/>
              <a:gd name="connsiteY6" fmla="*/ 151064 h 906365"/>
              <a:gd name="connsiteX7" fmla="*/ 4356464 w 4356464"/>
              <a:gd name="connsiteY7" fmla="*/ 151061 h 906365"/>
              <a:gd name="connsiteX8" fmla="*/ 4356464 w 4356464"/>
              <a:gd name="connsiteY8" fmla="*/ 151061 h 906365"/>
              <a:gd name="connsiteX9" fmla="*/ 4356464 w 4356464"/>
              <a:gd name="connsiteY9" fmla="*/ 377652 h 906365"/>
              <a:gd name="connsiteX10" fmla="*/ 4356464 w 4356464"/>
              <a:gd name="connsiteY10" fmla="*/ 755301 h 906365"/>
              <a:gd name="connsiteX11" fmla="*/ 4205400 w 4356464"/>
              <a:gd name="connsiteY11" fmla="*/ 906365 h 906365"/>
              <a:gd name="connsiteX12" fmla="*/ 1815193 w 4356464"/>
              <a:gd name="connsiteY12" fmla="*/ 906365 h 906365"/>
              <a:gd name="connsiteX13" fmla="*/ 726077 w 4356464"/>
              <a:gd name="connsiteY13" fmla="*/ 906365 h 906365"/>
              <a:gd name="connsiteX14" fmla="*/ 726077 w 4356464"/>
              <a:gd name="connsiteY14" fmla="*/ 906365 h 906365"/>
              <a:gd name="connsiteX15" fmla="*/ 151064 w 4356464"/>
              <a:gd name="connsiteY15" fmla="*/ 906365 h 906365"/>
              <a:gd name="connsiteX16" fmla="*/ 0 w 4356464"/>
              <a:gd name="connsiteY16" fmla="*/ 755301 h 906365"/>
              <a:gd name="connsiteX17" fmla="*/ 0 w 4356464"/>
              <a:gd name="connsiteY17" fmla="*/ 377652 h 906365"/>
              <a:gd name="connsiteX18" fmla="*/ 0 w 4356464"/>
              <a:gd name="connsiteY18" fmla="*/ 151061 h 906365"/>
              <a:gd name="connsiteX19" fmla="*/ 0 w 4356464"/>
              <a:gd name="connsiteY19" fmla="*/ 151061 h 906365"/>
              <a:gd name="connsiteX20" fmla="*/ 0 w 4356464"/>
              <a:gd name="connsiteY20" fmla="*/ 151064 h 906365"/>
              <a:gd name="connsiteX0" fmla="*/ 0 w 4356464"/>
              <a:gd name="connsiteY0" fmla="*/ 1573250 h 2328551"/>
              <a:gd name="connsiteX1" fmla="*/ 151064 w 4356464"/>
              <a:gd name="connsiteY1" fmla="*/ 1422186 h 2328551"/>
              <a:gd name="connsiteX2" fmla="*/ 726077 w 4356464"/>
              <a:gd name="connsiteY2" fmla="*/ 1422186 h 2328551"/>
              <a:gd name="connsiteX3" fmla="*/ 997805 w 4356464"/>
              <a:gd name="connsiteY3" fmla="*/ 0 h 2328551"/>
              <a:gd name="connsiteX4" fmla="*/ 1119998 w 4356464"/>
              <a:gd name="connsiteY4" fmla="*/ 1422186 h 2328551"/>
              <a:gd name="connsiteX5" fmla="*/ 4205400 w 4356464"/>
              <a:gd name="connsiteY5" fmla="*/ 1422186 h 2328551"/>
              <a:gd name="connsiteX6" fmla="*/ 4356464 w 4356464"/>
              <a:gd name="connsiteY6" fmla="*/ 1573250 h 2328551"/>
              <a:gd name="connsiteX7" fmla="*/ 4356464 w 4356464"/>
              <a:gd name="connsiteY7" fmla="*/ 1573247 h 2328551"/>
              <a:gd name="connsiteX8" fmla="*/ 4356464 w 4356464"/>
              <a:gd name="connsiteY8" fmla="*/ 1573247 h 2328551"/>
              <a:gd name="connsiteX9" fmla="*/ 4356464 w 4356464"/>
              <a:gd name="connsiteY9" fmla="*/ 1799838 h 2328551"/>
              <a:gd name="connsiteX10" fmla="*/ 4356464 w 4356464"/>
              <a:gd name="connsiteY10" fmla="*/ 2177487 h 2328551"/>
              <a:gd name="connsiteX11" fmla="*/ 4205400 w 4356464"/>
              <a:gd name="connsiteY11" fmla="*/ 2328551 h 2328551"/>
              <a:gd name="connsiteX12" fmla="*/ 1815193 w 4356464"/>
              <a:gd name="connsiteY12" fmla="*/ 2328551 h 2328551"/>
              <a:gd name="connsiteX13" fmla="*/ 726077 w 4356464"/>
              <a:gd name="connsiteY13" fmla="*/ 2328551 h 2328551"/>
              <a:gd name="connsiteX14" fmla="*/ 726077 w 4356464"/>
              <a:gd name="connsiteY14" fmla="*/ 2328551 h 2328551"/>
              <a:gd name="connsiteX15" fmla="*/ 151064 w 4356464"/>
              <a:gd name="connsiteY15" fmla="*/ 2328551 h 2328551"/>
              <a:gd name="connsiteX16" fmla="*/ 0 w 4356464"/>
              <a:gd name="connsiteY16" fmla="*/ 2177487 h 2328551"/>
              <a:gd name="connsiteX17" fmla="*/ 0 w 4356464"/>
              <a:gd name="connsiteY17" fmla="*/ 1799838 h 2328551"/>
              <a:gd name="connsiteX18" fmla="*/ 0 w 4356464"/>
              <a:gd name="connsiteY18" fmla="*/ 1573247 h 2328551"/>
              <a:gd name="connsiteX19" fmla="*/ 0 w 4356464"/>
              <a:gd name="connsiteY19" fmla="*/ 1573247 h 2328551"/>
              <a:gd name="connsiteX20" fmla="*/ 0 w 4356464"/>
              <a:gd name="connsiteY20" fmla="*/ 1573250 h 2328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356464" h="2328551">
                <a:moveTo>
                  <a:pt x="0" y="1573250"/>
                </a:moveTo>
                <a:cubicBezTo>
                  <a:pt x="0" y="1489820"/>
                  <a:pt x="67634" y="1422186"/>
                  <a:pt x="151064" y="1422186"/>
                </a:cubicBezTo>
                <a:lnTo>
                  <a:pt x="726077" y="1422186"/>
                </a:lnTo>
                <a:lnTo>
                  <a:pt x="997805" y="0"/>
                </a:lnTo>
                <a:lnTo>
                  <a:pt x="1119998" y="1422186"/>
                </a:lnTo>
                <a:lnTo>
                  <a:pt x="4205400" y="1422186"/>
                </a:lnTo>
                <a:cubicBezTo>
                  <a:pt x="4288830" y="1422186"/>
                  <a:pt x="4356464" y="1489820"/>
                  <a:pt x="4356464" y="1573250"/>
                </a:cubicBezTo>
                <a:lnTo>
                  <a:pt x="4356464" y="1573247"/>
                </a:lnTo>
                <a:lnTo>
                  <a:pt x="4356464" y="1573247"/>
                </a:lnTo>
                <a:lnTo>
                  <a:pt x="4356464" y="1799838"/>
                </a:lnTo>
                <a:lnTo>
                  <a:pt x="4356464" y="2177487"/>
                </a:lnTo>
                <a:cubicBezTo>
                  <a:pt x="4356464" y="2260917"/>
                  <a:pt x="4288830" y="2328551"/>
                  <a:pt x="4205400" y="2328551"/>
                </a:cubicBezTo>
                <a:lnTo>
                  <a:pt x="1815193" y="2328551"/>
                </a:lnTo>
                <a:lnTo>
                  <a:pt x="726077" y="2328551"/>
                </a:lnTo>
                <a:lnTo>
                  <a:pt x="726077" y="2328551"/>
                </a:lnTo>
                <a:lnTo>
                  <a:pt x="151064" y="2328551"/>
                </a:lnTo>
                <a:cubicBezTo>
                  <a:pt x="67634" y="2328551"/>
                  <a:pt x="0" y="2260917"/>
                  <a:pt x="0" y="2177487"/>
                </a:cubicBezTo>
                <a:lnTo>
                  <a:pt x="0" y="1799838"/>
                </a:lnTo>
                <a:lnTo>
                  <a:pt x="0" y="1573247"/>
                </a:lnTo>
                <a:lnTo>
                  <a:pt x="0" y="1573247"/>
                </a:lnTo>
                <a:lnTo>
                  <a:pt x="0" y="1573250"/>
                </a:lnTo>
                <a:close/>
              </a:path>
            </a:pathLst>
          </a:custGeom>
          <a:ln/>
        </p:spPr>
        <p:style>
          <a:lnRef idx="2">
            <a:schemeClr val="accent3"/>
          </a:lnRef>
          <a:fillRef idx="1">
            <a:schemeClr val="lt1"/>
          </a:fillRef>
          <a:effectRef idx="0">
            <a:schemeClr val="accent3"/>
          </a:effectRef>
          <a:fontRef idx="minor">
            <a:schemeClr val="dk1"/>
          </a:fontRef>
        </p:style>
        <p:txBody>
          <a:bodyPr rtlCol="0" anchor="ctr"/>
          <a:lstStyle/>
          <a:p>
            <a:pPr>
              <a:spcBef>
                <a:spcPts val="338"/>
              </a:spcBef>
            </a:pPr>
            <a:endParaRPr lang="en-US" altLang="ja-JP" sz="1600" dirty="0"/>
          </a:p>
        </p:txBody>
      </p:sp>
      <p:sp>
        <p:nvSpPr>
          <p:cNvPr id="9" name="吹き出し: 角を丸めた四角形 8">
            <a:extLst>
              <a:ext uri="{FF2B5EF4-FFF2-40B4-BE49-F238E27FC236}">
                <a16:creationId xmlns:a16="http://schemas.microsoft.com/office/drawing/2014/main" id="{8C26F6AF-E425-44B3-841A-523BD381B1C8}"/>
              </a:ext>
            </a:extLst>
          </p:cNvPr>
          <p:cNvSpPr/>
          <p:nvPr/>
        </p:nvSpPr>
        <p:spPr>
          <a:xfrm>
            <a:off x="554079" y="2571867"/>
            <a:ext cx="2723048" cy="705471"/>
          </a:xfrm>
          <a:prstGeom prst="wedgeRoundRectCallout">
            <a:avLst>
              <a:gd name="adj1" fmla="val 26153"/>
              <a:gd name="adj2" fmla="val 87976"/>
              <a:gd name="adj3" fmla="val 16667"/>
            </a:avLst>
          </a:prstGeom>
          <a:ln/>
        </p:spPr>
        <p:style>
          <a:lnRef idx="2">
            <a:schemeClr val="accent3"/>
          </a:lnRef>
          <a:fillRef idx="1">
            <a:schemeClr val="lt1"/>
          </a:fillRef>
          <a:effectRef idx="0">
            <a:schemeClr val="accent3"/>
          </a:effectRef>
          <a:fontRef idx="minor">
            <a:schemeClr val="dk1"/>
          </a:fontRef>
        </p:style>
        <p:txBody>
          <a:bodyPr rtlCol="0" anchor="ctr"/>
          <a:lstStyle/>
          <a:p>
            <a:pPr>
              <a:spcBef>
                <a:spcPts val="338"/>
              </a:spcBef>
            </a:pPr>
            <a:r>
              <a:rPr lang="ja-JP" altLang="en-US" sz="1200" dirty="0"/>
              <a:t>捨印を押印してください。</a:t>
            </a:r>
            <a:endParaRPr lang="en-US" altLang="ja-JP" sz="1200" dirty="0"/>
          </a:p>
          <a:p>
            <a:pPr>
              <a:spcBef>
                <a:spcPts val="338"/>
              </a:spcBef>
            </a:pPr>
            <a:r>
              <a:rPr lang="ja-JP" altLang="en-US" sz="1200" dirty="0"/>
              <a:t>軽微なミスは捨印で修正します。</a:t>
            </a:r>
            <a:endParaRPr lang="en-US" altLang="ja-JP" sz="1600" dirty="0"/>
          </a:p>
        </p:txBody>
      </p:sp>
      <p:sp>
        <p:nvSpPr>
          <p:cNvPr id="10" name="吹き出し: 角を丸めた四角形 9">
            <a:extLst>
              <a:ext uri="{FF2B5EF4-FFF2-40B4-BE49-F238E27FC236}">
                <a16:creationId xmlns:a16="http://schemas.microsoft.com/office/drawing/2014/main" id="{0C7B3969-C056-4C7C-98B7-B6A9AC84619C}"/>
              </a:ext>
            </a:extLst>
          </p:cNvPr>
          <p:cNvSpPr/>
          <p:nvPr/>
        </p:nvSpPr>
        <p:spPr>
          <a:xfrm>
            <a:off x="4030579" y="2608062"/>
            <a:ext cx="2090049" cy="666822"/>
          </a:xfrm>
          <a:prstGeom prst="wedgeRoundRectCallout">
            <a:avLst>
              <a:gd name="adj1" fmla="val -97215"/>
              <a:gd name="adj2" fmla="val 133013"/>
              <a:gd name="adj3" fmla="val 16667"/>
            </a:avLst>
          </a:prstGeom>
        </p:spPr>
        <p:style>
          <a:lnRef idx="2">
            <a:schemeClr val="accent3"/>
          </a:lnRef>
          <a:fillRef idx="1">
            <a:schemeClr val="lt1"/>
          </a:fillRef>
          <a:effectRef idx="0">
            <a:schemeClr val="accent3"/>
          </a:effectRef>
          <a:fontRef idx="minor">
            <a:schemeClr val="dk1"/>
          </a:fontRef>
        </p:style>
        <p:txBody>
          <a:bodyPr rtlCol="0" anchor="ctr"/>
          <a:lstStyle/>
          <a:p>
            <a:pPr>
              <a:spcBef>
                <a:spcPts val="338"/>
              </a:spcBef>
            </a:pPr>
            <a:r>
              <a:rPr lang="ja-JP" altLang="en-US" sz="1200" dirty="0"/>
              <a:t>請求年月は、毎月</a:t>
            </a:r>
            <a:r>
              <a:rPr lang="en-US" altLang="ja-JP" sz="1200" dirty="0"/>
              <a:t>10</a:t>
            </a:r>
            <a:r>
              <a:rPr lang="ja-JP" altLang="en-US" sz="1200" dirty="0"/>
              <a:t>日です。</a:t>
            </a:r>
            <a:endParaRPr lang="en-US" altLang="ja-JP" sz="1200" dirty="0"/>
          </a:p>
        </p:txBody>
      </p:sp>
      <p:sp>
        <p:nvSpPr>
          <p:cNvPr id="11" name="四角形: 角を丸くする 10">
            <a:extLst>
              <a:ext uri="{FF2B5EF4-FFF2-40B4-BE49-F238E27FC236}">
                <a16:creationId xmlns:a16="http://schemas.microsoft.com/office/drawing/2014/main" id="{871E7903-F38C-43F6-BB1A-8BD602AE9AA8}"/>
              </a:ext>
            </a:extLst>
          </p:cNvPr>
          <p:cNvSpPr/>
          <p:nvPr/>
        </p:nvSpPr>
        <p:spPr>
          <a:xfrm>
            <a:off x="1609595" y="4120706"/>
            <a:ext cx="1609594" cy="755945"/>
          </a:xfrm>
          <a:prstGeom prst="roundRect">
            <a:avLst/>
          </a:prstGeom>
          <a:noFill/>
          <a:ln w="28575">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2" name="四角形: 角を丸くする 11">
            <a:extLst>
              <a:ext uri="{FF2B5EF4-FFF2-40B4-BE49-F238E27FC236}">
                <a16:creationId xmlns:a16="http://schemas.microsoft.com/office/drawing/2014/main" id="{118A4D92-20B4-4A0B-923F-D7DB0C74F48B}"/>
              </a:ext>
            </a:extLst>
          </p:cNvPr>
          <p:cNvSpPr/>
          <p:nvPr/>
        </p:nvSpPr>
        <p:spPr>
          <a:xfrm>
            <a:off x="1615858" y="4928635"/>
            <a:ext cx="1609594" cy="613775"/>
          </a:xfrm>
          <a:prstGeom prst="roundRect">
            <a:avLst/>
          </a:prstGeom>
          <a:noFill/>
          <a:ln w="28575"/>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3" name="吹き出し: 角を丸めた四角形 12">
            <a:extLst>
              <a:ext uri="{FF2B5EF4-FFF2-40B4-BE49-F238E27FC236}">
                <a16:creationId xmlns:a16="http://schemas.microsoft.com/office/drawing/2014/main" id="{C3BB11BF-69E7-4BFC-961C-618EC211711C}"/>
              </a:ext>
            </a:extLst>
          </p:cNvPr>
          <p:cNvSpPr/>
          <p:nvPr/>
        </p:nvSpPr>
        <p:spPr>
          <a:xfrm>
            <a:off x="3225343" y="3798063"/>
            <a:ext cx="3302359" cy="2071066"/>
          </a:xfrm>
          <a:prstGeom prst="wedgeRoundRectCallout">
            <a:avLst>
              <a:gd name="adj1" fmla="val -70862"/>
              <a:gd name="adj2" fmla="val -8864"/>
              <a:gd name="adj3" fmla="val 16667"/>
            </a:avLst>
          </a:prstGeom>
          <a:solidFill>
            <a:srgbClr val="FFE7E7"/>
          </a:solidFill>
          <a:ln>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a:spcBef>
                <a:spcPts val="338"/>
              </a:spcBef>
            </a:pPr>
            <a:r>
              <a:rPr lang="ja-JP" altLang="en-US" sz="1600" b="1" dirty="0"/>
              <a:t>特に重要：</a:t>
            </a:r>
            <a:r>
              <a:rPr lang="ja-JP" altLang="en-US" sz="1600" dirty="0"/>
              <a:t>請求</a:t>
            </a:r>
            <a:r>
              <a:rPr lang="ja-JP" altLang="en-US" sz="1600" u="sng" dirty="0"/>
              <a:t>事業者</a:t>
            </a:r>
            <a:r>
              <a:rPr lang="ja-JP" altLang="en-US" sz="1600" dirty="0"/>
              <a:t>（</a:t>
            </a:r>
            <a:r>
              <a:rPr lang="ja-JP" altLang="en-US" sz="1600" u="sng" dirty="0"/>
              <a:t>法人</a:t>
            </a:r>
            <a:r>
              <a:rPr lang="ja-JP" altLang="en-US" sz="1600" dirty="0"/>
              <a:t>）の情報を記入してください。</a:t>
            </a:r>
            <a:endParaRPr lang="en-US" altLang="ja-JP" sz="1600" dirty="0"/>
          </a:p>
          <a:p>
            <a:pPr>
              <a:spcBef>
                <a:spcPts val="1200"/>
              </a:spcBef>
            </a:pPr>
            <a:r>
              <a:rPr lang="ja-JP" altLang="en-US" sz="1600" dirty="0"/>
              <a:t>代表者名の欄には、代表者の職も必ず記入してください。</a:t>
            </a:r>
            <a:endParaRPr lang="en-US" altLang="ja-JP" sz="1600" dirty="0"/>
          </a:p>
          <a:p>
            <a:pPr>
              <a:spcBef>
                <a:spcPts val="338"/>
              </a:spcBef>
            </a:pPr>
            <a:r>
              <a:rPr lang="ja-JP" altLang="en-US" sz="1400" dirty="0"/>
              <a:t>例）代表取締役　港　太郎</a:t>
            </a:r>
            <a:endParaRPr lang="en-US" altLang="ja-JP" sz="1400" dirty="0"/>
          </a:p>
          <a:p>
            <a:pPr>
              <a:spcBef>
                <a:spcPts val="1200"/>
              </a:spcBef>
            </a:pPr>
            <a:r>
              <a:rPr lang="ja-JP" altLang="en-US" sz="1400" dirty="0"/>
              <a:t>代表者印も必ず押印してください。</a:t>
            </a:r>
            <a:endParaRPr lang="en-US" altLang="ja-JP" sz="1400" dirty="0"/>
          </a:p>
        </p:txBody>
      </p:sp>
      <p:sp>
        <p:nvSpPr>
          <p:cNvPr id="14" name="吹き出し: 角を丸めた四角形 31">
            <a:extLst>
              <a:ext uri="{FF2B5EF4-FFF2-40B4-BE49-F238E27FC236}">
                <a16:creationId xmlns:a16="http://schemas.microsoft.com/office/drawing/2014/main" id="{A8686B70-E37C-4960-BF0D-3E21AA6EFE5D}"/>
              </a:ext>
            </a:extLst>
          </p:cNvPr>
          <p:cNvSpPr/>
          <p:nvPr/>
        </p:nvSpPr>
        <p:spPr>
          <a:xfrm>
            <a:off x="3058360" y="5594395"/>
            <a:ext cx="3302360" cy="818274"/>
          </a:xfrm>
          <a:custGeom>
            <a:avLst/>
            <a:gdLst>
              <a:gd name="connsiteX0" fmla="*/ 0 w 3302359"/>
              <a:gd name="connsiteY0" fmla="*/ 121772 h 730619"/>
              <a:gd name="connsiteX1" fmla="*/ 121772 w 3302359"/>
              <a:gd name="connsiteY1" fmla="*/ 0 h 730619"/>
              <a:gd name="connsiteX2" fmla="*/ 550393 w 3302359"/>
              <a:gd name="connsiteY2" fmla="*/ 0 h 730619"/>
              <a:gd name="connsiteX3" fmla="*/ 550393 w 3302359"/>
              <a:gd name="connsiteY3" fmla="*/ 0 h 730619"/>
              <a:gd name="connsiteX4" fmla="*/ 1375983 w 3302359"/>
              <a:gd name="connsiteY4" fmla="*/ 0 h 730619"/>
              <a:gd name="connsiteX5" fmla="*/ 3180587 w 3302359"/>
              <a:gd name="connsiteY5" fmla="*/ 0 h 730619"/>
              <a:gd name="connsiteX6" fmla="*/ 3302359 w 3302359"/>
              <a:gd name="connsiteY6" fmla="*/ 121772 h 730619"/>
              <a:gd name="connsiteX7" fmla="*/ 3302359 w 3302359"/>
              <a:gd name="connsiteY7" fmla="*/ 121770 h 730619"/>
              <a:gd name="connsiteX8" fmla="*/ 3302359 w 3302359"/>
              <a:gd name="connsiteY8" fmla="*/ 121770 h 730619"/>
              <a:gd name="connsiteX9" fmla="*/ 3302359 w 3302359"/>
              <a:gd name="connsiteY9" fmla="*/ 304425 h 730619"/>
              <a:gd name="connsiteX10" fmla="*/ 3302359 w 3302359"/>
              <a:gd name="connsiteY10" fmla="*/ 608847 h 730619"/>
              <a:gd name="connsiteX11" fmla="*/ 3180587 w 3302359"/>
              <a:gd name="connsiteY11" fmla="*/ 730619 h 730619"/>
              <a:gd name="connsiteX12" fmla="*/ 1375983 w 3302359"/>
              <a:gd name="connsiteY12" fmla="*/ 730619 h 730619"/>
              <a:gd name="connsiteX13" fmla="*/ 550393 w 3302359"/>
              <a:gd name="connsiteY13" fmla="*/ 730619 h 730619"/>
              <a:gd name="connsiteX14" fmla="*/ 550393 w 3302359"/>
              <a:gd name="connsiteY14" fmla="*/ 730619 h 730619"/>
              <a:gd name="connsiteX15" fmla="*/ 121772 w 3302359"/>
              <a:gd name="connsiteY15" fmla="*/ 730619 h 730619"/>
              <a:gd name="connsiteX16" fmla="*/ 0 w 3302359"/>
              <a:gd name="connsiteY16" fmla="*/ 608847 h 730619"/>
              <a:gd name="connsiteX17" fmla="*/ 0 w 3302359"/>
              <a:gd name="connsiteY17" fmla="*/ 304425 h 730619"/>
              <a:gd name="connsiteX18" fmla="*/ -789165 w 3302359"/>
              <a:gd name="connsiteY18" fmla="*/ -157602 h 730619"/>
              <a:gd name="connsiteX19" fmla="*/ 0 w 3302359"/>
              <a:gd name="connsiteY19" fmla="*/ 121770 h 730619"/>
              <a:gd name="connsiteX20" fmla="*/ 0 w 3302359"/>
              <a:gd name="connsiteY20" fmla="*/ 121772 h 730619"/>
              <a:gd name="connsiteX0" fmla="*/ 682009 w 3984368"/>
              <a:gd name="connsiteY0" fmla="*/ 800868 h 1409715"/>
              <a:gd name="connsiteX1" fmla="*/ 803781 w 3984368"/>
              <a:gd name="connsiteY1" fmla="*/ 679096 h 1409715"/>
              <a:gd name="connsiteX2" fmla="*/ 1232402 w 3984368"/>
              <a:gd name="connsiteY2" fmla="*/ 679096 h 1409715"/>
              <a:gd name="connsiteX3" fmla="*/ 1232402 w 3984368"/>
              <a:gd name="connsiteY3" fmla="*/ 679096 h 1409715"/>
              <a:gd name="connsiteX4" fmla="*/ 2057992 w 3984368"/>
              <a:gd name="connsiteY4" fmla="*/ 679096 h 1409715"/>
              <a:gd name="connsiteX5" fmla="*/ 3862596 w 3984368"/>
              <a:gd name="connsiteY5" fmla="*/ 679096 h 1409715"/>
              <a:gd name="connsiteX6" fmla="*/ 3984368 w 3984368"/>
              <a:gd name="connsiteY6" fmla="*/ 800868 h 1409715"/>
              <a:gd name="connsiteX7" fmla="*/ 3984368 w 3984368"/>
              <a:gd name="connsiteY7" fmla="*/ 800866 h 1409715"/>
              <a:gd name="connsiteX8" fmla="*/ 3984368 w 3984368"/>
              <a:gd name="connsiteY8" fmla="*/ 800866 h 1409715"/>
              <a:gd name="connsiteX9" fmla="*/ 3984368 w 3984368"/>
              <a:gd name="connsiteY9" fmla="*/ 983521 h 1409715"/>
              <a:gd name="connsiteX10" fmla="*/ 3984368 w 3984368"/>
              <a:gd name="connsiteY10" fmla="*/ 1287943 h 1409715"/>
              <a:gd name="connsiteX11" fmla="*/ 3862596 w 3984368"/>
              <a:gd name="connsiteY11" fmla="*/ 1409715 h 1409715"/>
              <a:gd name="connsiteX12" fmla="*/ 2057992 w 3984368"/>
              <a:gd name="connsiteY12" fmla="*/ 1409715 h 1409715"/>
              <a:gd name="connsiteX13" fmla="*/ 1232402 w 3984368"/>
              <a:gd name="connsiteY13" fmla="*/ 1409715 h 1409715"/>
              <a:gd name="connsiteX14" fmla="*/ 1232402 w 3984368"/>
              <a:gd name="connsiteY14" fmla="*/ 1409715 h 1409715"/>
              <a:gd name="connsiteX15" fmla="*/ 803781 w 3984368"/>
              <a:gd name="connsiteY15" fmla="*/ 1409715 h 1409715"/>
              <a:gd name="connsiteX16" fmla="*/ 682009 w 3984368"/>
              <a:gd name="connsiteY16" fmla="*/ 1287943 h 1409715"/>
              <a:gd name="connsiteX17" fmla="*/ 682009 w 3984368"/>
              <a:gd name="connsiteY17" fmla="*/ 983521 h 1409715"/>
              <a:gd name="connsiteX18" fmla="*/ 0 w 3984368"/>
              <a:gd name="connsiteY18" fmla="*/ 0 h 1409715"/>
              <a:gd name="connsiteX19" fmla="*/ 682009 w 3984368"/>
              <a:gd name="connsiteY19" fmla="*/ 800866 h 1409715"/>
              <a:gd name="connsiteX20" fmla="*/ 682009 w 3984368"/>
              <a:gd name="connsiteY20" fmla="*/ 800868 h 1409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984368" h="1409715">
                <a:moveTo>
                  <a:pt x="682009" y="800868"/>
                </a:moveTo>
                <a:cubicBezTo>
                  <a:pt x="682009" y="733615"/>
                  <a:pt x="736528" y="679096"/>
                  <a:pt x="803781" y="679096"/>
                </a:cubicBezTo>
                <a:lnTo>
                  <a:pt x="1232402" y="679096"/>
                </a:lnTo>
                <a:lnTo>
                  <a:pt x="1232402" y="679096"/>
                </a:lnTo>
                <a:lnTo>
                  <a:pt x="2057992" y="679096"/>
                </a:lnTo>
                <a:lnTo>
                  <a:pt x="3862596" y="679096"/>
                </a:lnTo>
                <a:cubicBezTo>
                  <a:pt x="3929849" y="679096"/>
                  <a:pt x="3984368" y="733615"/>
                  <a:pt x="3984368" y="800868"/>
                </a:cubicBezTo>
                <a:lnTo>
                  <a:pt x="3984368" y="800866"/>
                </a:lnTo>
                <a:lnTo>
                  <a:pt x="3984368" y="800866"/>
                </a:lnTo>
                <a:lnTo>
                  <a:pt x="3984368" y="983521"/>
                </a:lnTo>
                <a:lnTo>
                  <a:pt x="3984368" y="1287943"/>
                </a:lnTo>
                <a:cubicBezTo>
                  <a:pt x="3984368" y="1355196"/>
                  <a:pt x="3929849" y="1409715"/>
                  <a:pt x="3862596" y="1409715"/>
                </a:cubicBezTo>
                <a:lnTo>
                  <a:pt x="2057992" y="1409715"/>
                </a:lnTo>
                <a:lnTo>
                  <a:pt x="1232402" y="1409715"/>
                </a:lnTo>
                <a:lnTo>
                  <a:pt x="1232402" y="1409715"/>
                </a:lnTo>
                <a:lnTo>
                  <a:pt x="803781" y="1409715"/>
                </a:lnTo>
                <a:cubicBezTo>
                  <a:pt x="736528" y="1409715"/>
                  <a:pt x="682009" y="1355196"/>
                  <a:pt x="682009" y="1287943"/>
                </a:cubicBezTo>
                <a:lnTo>
                  <a:pt x="682009" y="983521"/>
                </a:lnTo>
                <a:lnTo>
                  <a:pt x="0" y="0"/>
                </a:lnTo>
                <a:lnTo>
                  <a:pt x="682009" y="800866"/>
                </a:lnTo>
                <a:lnTo>
                  <a:pt x="682009" y="800868"/>
                </a:lnTo>
                <a:close/>
              </a:path>
            </a:pathLst>
          </a:custGeom>
          <a:ln/>
        </p:spPr>
        <p:style>
          <a:lnRef idx="2">
            <a:schemeClr val="accent3"/>
          </a:lnRef>
          <a:fillRef idx="1">
            <a:schemeClr val="lt1"/>
          </a:fillRef>
          <a:effectRef idx="0">
            <a:schemeClr val="accent3"/>
          </a:effectRef>
          <a:fontRef idx="minor">
            <a:schemeClr val="dk1"/>
          </a:fontRef>
        </p:style>
        <p:txBody>
          <a:bodyPr rtlCol="0" anchor="ctr"/>
          <a:lstStyle/>
          <a:p>
            <a:pPr>
              <a:spcBef>
                <a:spcPts val="338"/>
              </a:spcBef>
            </a:pPr>
            <a:endParaRPr lang="en-US" altLang="ja-JP" sz="1600" dirty="0"/>
          </a:p>
        </p:txBody>
      </p:sp>
      <p:sp>
        <p:nvSpPr>
          <p:cNvPr id="15" name="テキスト ボックス 14">
            <a:extLst>
              <a:ext uri="{FF2B5EF4-FFF2-40B4-BE49-F238E27FC236}">
                <a16:creationId xmlns:a16="http://schemas.microsoft.com/office/drawing/2014/main" id="{A6EE1637-AEED-4251-83FA-C92EB2209B51}"/>
              </a:ext>
            </a:extLst>
          </p:cNvPr>
          <p:cNvSpPr txBox="1"/>
          <p:nvPr/>
        </p:nvSpPr>
        <p:spPr>
          <a:xfrm>
            <a:off x="364144" y="8211909"/>
            <a:ext cx="5003423" cy="276999"/>
          </a:xfrm>
          <a:prstGeom prst="rect">
            <a:avLst/>
          </a:prstGeom>
          <a:noFill/>
        </p:spPr>
        <p:txBody>
          <a:bodyPr wrap="square" rtlCol="0">
            <a:spAutoFit/>
          </a:bodyPr>
          <a:lstStyle/>
          <a:p>
            <a:pPr>
              <a:spcBef>
                <a:spcPts val="338"/>
              </a:spcBef>
            </a:pPr>
            <a:r>
              <a:rPr lang="ja-JP" altLang="en-US" sz="1200" dirty="0"/>
              <a:t>件数は請求する利用者の数（明細書の枚数）を記入してください。</a:t>
            </a:r>
            <a:endParaRPr lang="en-US" altLang="ja-JP" sz="1200" dirty="0"/>
          </a:p>
        </p:txBody>
      </p:sp>
      <p:sp>
        <p:nvSpPr>
          <p:cNvPr id="16" name="テキスト ボックス 15">
            <a:extLst>
              <a:ext uri="{FF2B5EF4-FFF2-40B4-BE49-F238E27FC236}">
                <a16:creationId xmlns:a16="http://schemas.microsoft.com/office/drawing/2014/main" id="{6248179A-37A9-4082-B59E-0C2E6A862D4B}"/>
              </a:ext>
            </a:extLst>
          </p:cNvPr>
          <p:cNvSpPr txBox="1"/>
          <p:nvPr/>
        </p:nvSpPr>
        <p:spPr>
          <a:xfrm>
            <a:off x="3657364" y="6080270"/>
            <a:ext cx="2667000" cy="276999"/>
          </a:xfrm>
          <a:prstGeom prst="rect">
            <a:avLst/>
          </a:prstGeom>
          <a:noFill/>
        </p:spPr>
        <p:txBody>
          <a:bodyPr wrap="square" rtlCol="0">
            <a:spAutoFit/>
          </a:bodyPr>
          <a:lstStyle/>
          <a:p>
            <a:pPr>
              <a:spcBef>
                <a:spcPts val="338"/>
              </a:spcBef>
            </a:pPr>
            <a:r>
              <a:rPr lang="ja-JP" altLang="en-US" sz="1200" u="sng" dirty="0"/>
              <a:t>事業所</a:t>
            </a:r>
            <a:r>
              <a:rPr lang="ja-JP" altLang="en-US" sz="1200" dirty="0"/>
              <a:t>の情報を記入してください。</a:t>
            </a:r>
            <a:endParaRPr lang="en-US" altLang="ja-JP" sz="1200" dirty="0"/>
          </a:p>
        </p:txBody>
      </p:sp>
      <p:sp>
        <p:nvSpPr>
          <p:cNvPr id="17" name="正方形/長方形 16">
            <a:extLst>
              <a:ext uri="{FF2B5EF4-FFF2-40B4-BE49-F238E27FC236}">
                <a16:creationId xmlns:a16="http://schemas.microsoft.com/office/drawing/2014/main" id="{15652FDE-5B29-4ED9-AD99-DF9F0226164A}"/>
              </a:ext>
            </a:extLst>
          </p:cNvPr>
          <p:cNvSpPr/>
          <p:nvPr/>
        </p:nvSpPr>
        <p:spPr>
          <a:xfrm>
            <a:off x="2684240" y="5757529"/>
            <a:ext cx="374120" cy="276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35998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図 17">
            <a:extLst>
              <a:ext uri="{FF2B5EF4-FFF2-40B4-BE49-F238E27FC236}">
                <a16:creationId xmlns:a16="http://schemas.microsoft.com/office/drawing/2014/main" id="{D1151570-FFCB-435C-B85C-66C73C20D5FE}"/>
              </a:ext>
            </a:extLst>
          </p:cNvPr>
          <p:cNvPicPr>
            <a:picLocks noChangeAspect="1"/>
          </p:cNvPicPr>
          <p:nvPr/>
        </p:nvPicPr>
        <p:blipFill>
          <a:blip r:embed="rId2"/>
          <a:stretch>
            <a:fillRect/>
          </a:stretch>
        </p:blipFill>
        <p:spPr>
          <a:xfrm>
            <a:off x="330180" y="3458844"/>
            <a:ext cx="2871001" cy="3763703"/>
          </a:xfrm>
          <a:prstGeom prst="rect">
            <a:avLst/>
          </a:prstGeom>
          <a:ln>
            <a:solidFill>
              <a:schemeClr val="tx1"/>
            </a:solidFill>
          </a:ln>
        </p:spPr>
      </p:pic>
      <p:sp>
        <p:nvSpPr>
          <p:cNvPr id="2" name="スライド番号プレースホルダー 1">
            <a:extLst>
              <a:ext uri="{FF2B5EF4-FFF2-40B4-BE49-F238E27FC236}">
                <a16:creationId xmlns:a16="http://schemas.microsoft.com/office/drawing/2014/main" id="{FC6A289C-4C17-4CF9-8D7C-CEDC79D09803}"/>
              </a:ext>
            </a:extLst>
          </p:cNvPr>
          <p:cNvSpPr>
            <a:spLocks noGrp="1"/>
          </p:cNvSpPr>
          <p:nvPr>
            <p:ph type="sldNum" sz="quarter" idx="12"/>
          </p:nvPr>
        </p:nvSpPr>
        <p:spPr/>
        <p:txBody>
          <a:bodyPr/>
          <a:lstStyle/>
          <a:p>
            <a:fld id="{34F31C61-1C33-4740-97F9-1279A604D2A8}" type="slidenum">
              <a:rPr kumimoji="1" lang="ja-JP" altLang="en-US" smtClean="0"/>
              <a:t>16</a:t>
            </a:fld>
            <a:endParaRPr kumimoji="1" lang="ja-JP" altLang="en-US"/>
          </a:p>
        </p:txBody>
      </p:sp>
      <p:sp>
        <p:nvSpPr>
          <p:cNvPr id="3" name="タイトル 1">
            <a:extLst>
              <a:ext uri="{FF2B5EF4-FFF2-40B4-BE49-F238E27FC236}">
                <a16:creationId xmlns:a16="http://schemas.microsoft.com/office/drawing/2014/main" id="{BC379B6F-903D-46AF-B934-E6E5BA205DEF}"/>
              </a:ext>
            </a:extLst>
          </p:cNvPr>
          <p:cNvSpPr txBox="1">
            <a:spLocks/>
          </p:cNvSpPr>
          <p:nvPr/>
        </p:nvSpPr>
        <p:spPr>
          <a:xfrm>
            <a:off x="432904" y="1285754"/>
            <a:ext cx="5467541" cy="543942"/>
          </a:xfrm>
          <a:prstGeom prst="rect">
            <a:avLst/>
          </a:prstGeom>
        </p:spPr>
        <p:txBody>
          <a:bodyPr>
            <a:normAutofit/>
          </a:bodyPr>
          <a:lstStyle>
            <a:lvl1pPr algn="l" defTabSz="685800" rtl="0" eaLnBrk="1" latinLnBrk="0" hangingPunct="1">
              <a:lnSpc>
                <a:spcPct val="80000"/>
              </a:lnSpc>
              <a:spcBef>
                <a:spcPct val="0"/>
              </a:spcBef>
              <a:buNone/>
              <a:defRPr kumimoji="1" sz="3300" kern="1200" cap="all" spc="75" baseline="0">
                <a:solidFill>
                  <a:schemeClr val="tx1">
                    <a:lumMod val="95000"/>
                    <a:lumOff val="5000"/>
                  </a:schemeClr>
                </a:solidFill>
                <a:latin typeface="+mj-lt"/>
                <a:ea typeface="+mj-ea"/>
                <a:cs typeface="+mj-cs"/>
              </a:defRPr>
            </a:lvl1pPr>
          </a:lstStyle>
          <a:p>
            <a:pPr>
              <a:lnSpc>
                <a:spcPct val="150000"/>
              </a:lnSpc>
            </a:pPr>
            <a:r>
              <a:rPr lang="en-US" altLang="ja-JP" sz="1800" dirty="0"/>
              <a:t>《 ②</a:t>
            </a:r>
            <a:r>
              <a:rPr lang="ja-JP" altLang="en-US" sz="1800" dirty="0"/>
              <a:t>移動支援事業明細書</a:t>
            </a:r>
            <a:r>
              <a:rPr lang="en-US" altLang="ja-JP" sz="1800" dirty="0"/>
              <a:t>》</a:t>
            </a:r>
            <a:r>
              <a:rPr lang="ja-JP" altLang="en-US" sz="1800" dirty="0"/>
              <a:t>記入の注意点</a:t>
            </a:r>
          </a:p>
        </p:txBody>
      </p:sp>
      <p:sp>
        <p:nvSpPr>
          <p:cNvPr id="4" name="コンテンツ プレースホルダー 2">
            <a:extLst>
              <a:ext uri="{FF2B5EF4-FFF2-40B4-BE49-F238E27FC236}">
                <a16:creationId xmlns:a16="http://schemas.microsoft.com/office/drawing/2014/main" id="{CBB8EB5F-D8D3-4492-8A03-62CEB8D3A125}"/>
              </a:ext>
            </a:extLst>
          </p:cNvPr>
          <p:cNvSpPr txBox="1">
            <a:spLocks/>
          </p:cNvSpPr>
          <p:nvPr/>
        </p:nvSpPr>
        <p:spPr>
          <a:xfrm>
            <a:off x="2818269" y="1960253"/>
            <a:ext cx="3936318" cy="234704"/>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buNone/>
            </a:pPr>
            <a:r>
              <a:rPr lang="en-US" altLang="ja-JP" sz="1200" dirty="0"/>
              <a:t>※</a:t>
            </a:r>
            <a:r>
              <a:rPr lang="ja-JP" altLang="en-US" sz="1200" dirty="0"/>
              <a:t>黄色いセル以外は入力しないようにしてください。</a:t>
            </a:r>
            <a:endParaRPr lang="en-US" altLang="ja-JP" sz="1200" dirty="0"/>
          </a:p>
        </p:txBody>
      </p:sp>
      <p:sp>
        <p:nvSpPr>
          <p:cNvPr id="6" name="吹き出し: 角を丸めた四角形 27">
            <a:extLst>
              <a:ext uri="{FF2B5EF4-FFF2-40B4-BE49-F238E27FC236}">
                <a16:creationId xmlns:a16="http://schemas.microsoft.com/office/drawing/2014/main" id="{07B0A938-BA9D-4F6C-89BF-38B4DD2F1652}"/>
              </a:ext>
            </a:extLst>
          </p:cNvPr>
          <p:cNvSpPr/>
          <p:nvPr/>
        </p:nvSpPr>
        <p:spPr>
          <a:xfrm>
            <a:off x="576072" y="2786809"/>
            <a:ext cx="4579024" cy="1099300"/>
          </a:xfrm>
          <a:custGeom>
            <a:avLst/>
            <a:gdLst>
              <a:gd name="connsiteX0" fmla="*/ 0 w 3302359"/>
              <a:gd name="connsiteY0" fmla="*/ 108787 h 652710"/>
              <a:gd name="connsiteX1" fmla="*/ 108787 w 3302359"/>
              <a:gd name="connsiteY1" fmla="*/ 0 h 652710"/>
              <a:gd name="connsiteX2" fmla="*/ 550393 w 3302359"/>
              <a:gd name="connsiteY2" fmla="*/ 0 h 652710"/>
              <a:gd name="connsiteX3" fmla="*/ 550393 w 3302359"/>
              <a:gd name="connsiteY3" fmla="*/ 0 h 652710"/>
              <a:gd name="connsiteX4" fmla="*/ 1375983 w 3302359"/>
              <a:gd name="connsiteY4" fmla="*/ 0 h 652710"/>
              <a:gd name="connsiteX5" fmla="*/ 3193572 w 3302359"/>
              <a:gd name="connsiteY5" fmla="*/ 0 h 652710"/>
              <a:gd name="connsiteX6" fmla="*/ 3302359 w 3302359"/>
              <a:gd name="connsiteY6" fmla="*/ 108787 h 652710"/>
              <a:gd name="connsiteX7" fmla="*/ 3302359 w 3302359"/>
              <a:gd name="connsiteY7" fmla="*/ 380748 h 652710"/>
              <a:gd name="connsiteX8" fmla="*/ 3302359 w 3302359"/>
              <a:gd name="connsiteY8" fmla="*/ 380748 h 652710"/>
              <a:gd name="connsiteX9" fmla="*/ 3302359 w 3302359"/>
              <a:gd name="connsiteY9" fmla="*/ 543925 h 652710"/>
              <a:gd name="connsiteX10" fmla="*/ 3302359 w 3302359"/>
              <a:gd name="connsiteY10" fmla="*/ 543923 h 652710"/>
              <a:gd name="connsiteX11" fmla="*/ 3193572 w 3302359"/>
              <a:gd name="connsiteY11" fmla="*/ 652710 h 652710"/>
              <a:gd name="connsiteX12" fmla="*/ 1375983 w 3302359"/>
              <a:gd name="connsiteY12" fmla="*/ 652710 h 652710"/>
              <a:gd name="connsiteX13" fmla="*/ 513550 w 3302359"/>
              <a:gd name="connsiteY13" fmla="*/ 1124672 h 652710"/>
              <a:gd name="connsiteX14" fmla="*/ 550393 w 3302359"/>
              <a:gd name="connsiteY14" fmla="*/ 652710 h 652710"/>
              <a:gd name="connsiteX15" fmla="*/ 108787 w 3302359"/>
              <a:gd name="connsiteY15" fmla="*/ 652710 h 652710"/>
              <a:gd name="connsiteX16" fmla="*/ 0 w 3302359"/>
              <a:gd name="connsiteY16" fmla="*/ 543923 h 652710"/>
              <a:gd name="connsiteX17" fmla="*/ 0 w 3302359"/>
              <a:gd name="connsiteY17" fmla="*/ 543925 h 652710"/>
              <a:gd name="connsiteX18" fmla="*/ 0 w 3302359"/>
              <a:gd name="connsiteY18" fmla="*/ 380748 h 652710"/>
              <a:gd name="connsiteX19" fmla="*/ 0 w 3302359"/>
              <a:gd name="connsiteY19" fmla="*/ 380748 h 652710"/>
              <a:gd name="connsiteX20" fmla="*/ 0 w 3302359"/>
              <a:gd name="connsiteY20" fmla="*/ 108787 h 652710"/>
              <a:gd name="connsiteX0" fmla="*/ 0 w 3302359"/>
              <a:gd name="connsiteY0" fmla="*/ 108787 h 1124672"/>
              <a:gd name="connsiteX1" fmla="*/ 108787 w 3302359"/>
              <a:gd name="connsiteY1" fmla="*/ 0 h 1124672"/>
              <a:gd name="connsiteX2" fmla="*/ 550393 w 3302359"/>
              <a:gd name="connsiteY2" fmla="*/ 0 h 1124672"/>
              <a:gd name="connsiteX3" fmla="*/ 550393 w 3302359"/>
              <a:gd name="connsiteY3" fmla="*/ 0 h 1124672"/>
              <a:gd name="connsiteX4" fmla="*/ 1375983 w 3302359"/>
              <a:gd name="connsiteY4" fmla="*/ 0 h 1124672"/>
              <a:gd name="connsiteX5" fmla="*/ 3193572 w 3302359"/>
              <a:gd name="connsiteY5" fmla="*/ 0 h 1124672"/>
              <a:gd name="connsiteX6" fmla="*/ 3302359 w 3302359"/>
              <a:gd name="connsiteY6" fmla="*/ 108787 h 1124672"/>
              <a:gd name="connsiteX7" fmla="*/ 3302359 w 3302359"/>
              <a:gd name="connsiteY7" fmla="*/ 380748 h 1124672"/>
              <a:gd name="connsiteX8" fmla="*/ 3302359 w 3302359"/>
              <a:gd name="connsiteY8" fmla="*/ 380748 h 1124672"/>
              <a:gd name="connsiteX9" fmla="*/ 3302359 w 3302359"/>
              <a:gd name="connsiteY9" fmla="*/ 543925 h 1124672"/>
              <a:gd name="connsiteX10" fmla="*/ 3302359 w 3302359"/>
              <a:gd name="connsiteY10" fmla="*/ 543923 h 1124672"/>
              <a:gd name="connsiteX11" fmla="*/ 3193572 w 3302359"/>
              <a:gd name="connsiteY11" fmla="*/ 652710 h 1124672"/>
              <a:gd name="connsiteX12" fmla="*/ 824838 w 3302359"/>
              <a:gd name="connsiteY12" fmla="*/ 640184 h 1124672"/>
              <a:gd name="connsiteX13" fmla="*/ 513550 w 3302359"/>
              <a:gd name="connsiteY13" fmla="*/ 1124672 h 1124672"/>
              <a:gd name="connsiteX14" fmla="*/ 550393 w 3302359"/>
              <a:gd name="connsiteY14" fmla="*/ 652710 h 1124672"/>
              <a:gd name="connsiteX15" fmla="*/ 108787 w 3302359"/>
              <a:gd name="connsiteY15" fmla="*/ 652710 h 1124672"/>
              <a:gd name="connsiteX16" fmla="*/ 0 w 3302359"/>
              <a:gd name="connsiteY16" fmla="*/ 543923 h 1124672"/>
              <a:gd name="connsiteX17" fmla="*/ 0 w 3302359"/>
              <a:gd name="connsiteY17" fmla="*/ 543925 h 1124672"/>
              <a:gd name="connsiteX18" fmla="*/ 0 w 3302359"/>
              <a:gd name="connsiteY18" fmla="*/ 380748 h 1124672"/>
              <a:gd name="connsiteX19" fmla="*/ 0 w 3302359"/>
              <a:gd name="connsiteY19" fmla="*/ 380748 h 1124672"/>
              <a:gd name="connsiteX20" fmla="*/ 0 w 3302359"/>
              <a:gd name="connsiteY20" fmla="*/ 108787 h 1124672"/>
              <a:gd name="connsiteX0" fmla="*/ 0 w 3302359"/>
              <a:gd name="connsiteY0" fmla="*/ 108787 h 1124672"/>
              <a:gd name="connsiteX1" fmla="*/ 108787 w 3302359"/>
              <a:gd name="connsiteY1" fmla="*/ 0 h 1124672"/>
              <a:gd name="connsiteX2" fmla="*/ 550393 w 3302359"/>
              <a:gd name="connsiteY2" fmla="*/ 0 h 1124672"/>
              <a:gd name="connsiteX3" fmla="*/ 550393 w 3302359"/>
              <a:gd name="connsiteY3" fmla="*/ 0 h 1124672"/>
              <a:gd name="connsiteX4" fmla="*/ 1375983 w 3302359"/>
              <a:gd name="connsiteY4" fmla="*/ 0 h 1124672"/>
              <a:gd name="connsiteX5" fmla="*/ 3193572 w 3302359"/>
              <a:gd name="connsiteY5" fmla="*/ 0 h 1124672"/>
              <a:gd name="connsiteX6" fmla="*/ 3302359 w 3302359"/>
              <a:gd name="connsiteY6" fmla="*/ 108787 h 1124672"/>
              <a:gd name="connsiteX7" fmla="*/ 3302359 w 3302359"/>
              <a:gd name="connsiteY7" fmla="*/ 380748 h 1124672"/>
              <a:gd name="connsiteX8" fmla="*/ 3302359 w 3302359"/>
              <a:gd name="connsiteY8" fmla="*/ 380748 h 1124672"/>
              <a:gd name="connsiteX9" fmla="*/ 3302359 w 3302359"/>
              <a:gd name="connsiteY9" fmla="*/ 543925 h 1124672"/>
              <a:gd name="connsiteX10" fmla="*/ 3302359 w 3302359"/>
              <a:gd name="connsiteY10" fmla="*/ 543923 h 1124672"/>
              <a:gd name="connsiteX11" fmla="*/ 3193572 w 3302359"/>
              <a:gd name="connsiteY11" fmla="*/ 652710 h 1124672"/>
              <a:gd name="connsiteX12" fmla="*/ 824838 w 3302359"/>
              <a:gd name="connsiteY12" fmla="*/ 640184 h 1124672"/>
              <a:gd name="connsiteX13" fmla="*/ 513550 w 3302359"/>
              <a:gd name="connsiteY13" fmla="*/ 1124672 h 1124672"/>
              <a:gd name="connsiteX14" fmla="*/ 550393 w 3302359"/>
              <a:gd name="connsiteY14" fmla="*/ 652710 h 1124672"/>
              <a:gd name="connsiteX15" fmla="*/ 108787 w 3302359"/>
              <a:gd name="connsiteY15" fmla="*/ 652710 h 1124672"/>
              <a:gd name="connsiteX16" fmla="*/ 0 w 3302359"/>
              <a:gd name="connsiteY16" fmla="*/ 543923 h 1124672"/>
              <a:gd name="connsiteX17" fmla="*/ 0 w 3302359"/>
              <a:gd name="connsiteY17" fmla="*/ 543925 h 1124672"/>
              <a:gd name="connsiteX18" fmla="*/ 0 w 3302359"/>
              <a:gd name="connsiteY18" fmla="*/ 380748 h 1124672"/>
              <a:gd name="connsiteX19" fmla="*/ 0 w 3302359"/>
              <a:gd name="connsiteY19" fmla="*/ 380748 h 1124672"/>
              <a:gd name="connsiteX20" fmla="*/ 0 w 3302359"/>
              <a:gd name="connsiteY20" fmla="*/ 108787 h 1124672"/>
              <a:gd name="connsiteX0" fmla="*/ 0 w 3302359"/>
              <a:gd name="connsiteY0" fmla="*/ 108787 h 1124672"/>
              <a:gd name="connsiteX1" fmla="*/ 108787 w 3302359"/>
              <a:gd name="connsiteY1" fmla="*/ 0 h 1124672"/>
              <a:gd name="connsiteX2" fmla="*/ 550393 w 3302359"/>
              <a:gd name="connsiteY2" fmla="*/ 0 h 1124672"/>
              <a:gd name="connsiteX3" fmla="*/ 550393 w 3302359"/>
              <a:gd name="connsiteY3" fmla="*/ 0 h 1124672"/>
              <a:gd name="connsiteX4" fmla="*/ 1375983 w 3302359"/>
              <a:gd name="connsiteY4" fmla="*/ 0 h 1124672"/>
              <a:gd name="connsiteX5" fmla="*/ 3193572 w 3302359"/>
              <a:gd name="connsiteY5" fmla="*/ 0 h 1124672"/>
              <a:gd name="connsiteX6" fmla="*/ 3302359 w 3302359"/>
              <a:gd name="connsiteY6" fmla="*/ 108787 h 1124672"/>
              <a:gd name="connsiteX7" fmla="*/ 3302359 w 3302359"/>
              <a:gd name="connsiteY7" fmla="*/ 380748 h 1124672"/>
              <a:gd name="connsiteX8" fmla="*/ 3302359 w 3302359"/>
              <a:gd name="connsiteY8" fmla="*/ 380748 h 1124672"/>
              <a:gd name="connsiteX9" fmla="*/ 3302359 w 3302359"/>
              <a:gd name="connsiteY9" fmla="*/ 543925 h 1124672"/>
              <a:gd name="connsiteX10" fmla="*/ 3302359 w 3302359"/>
              <a:gd name="connsiteY10" fmla="*/ 543923 h 1124672"/>
              <a:gd name="connsiteX11" fmla="*/ 3193572 w 3302359"/>
              <a:gd name="connsiteY11" fmla="*/ 652710 h 1124672"/>
              <a:gd name="connsiteX12" fmla="*/ 824838 w 3302359"/>
              <a:gd name="connsiteY12" fmla="*/ 640184 h 1124672"/>
              <a:gd name="connsiteX13" fmla="*/ 513550 w 3302359"/>
              <a:gd name="connsiteY13" fmla="*/ 1124672 h 1124672"/>
              <a:gd name="connsiteX14" fmla="*/ 301901 w 3302359"/>
              <a:gd name="connsiteY14" fmla="*/ 652710 h 1124672"/>
              <a:gd name="connsiteX15" fmla="*/ 108787 w 3302359"/>
              <a:gd name="connsiteY15" fmla="*/ 652710 h 1124672"/>
              <a:gd name="connsiteX16" fmla="*/ 0 w 3302359"/>
              <a:gd name="connsiteY16" fmla="*/ 543923 h 1124672"/>
              <a:gd name="connsiteX17" fmla="*/ 0 w 3302359"/>
              <a:gd name="connsiteY17" fmla="*/ 543925 h 1124672"/>
              <a:gd name="connsiteX18" fmla="*/ 0 w 3302359"/>
              <a:gd name="connsiteY18" fmla="*/ 380748 h 1124672"/>
              <a:gd name="connsiteX19" fmla="*/ 0 w 3302359"/>
              <a:gd name="connsiteY19" fmla="*/ 380748 h 1124672"/>
              <a:gd name="connsiteX20" fmla="*/ 0 w 3302359"/>
              <a:gd name="connsiteY20" fmla="*/ 108787 h 1124672"/>
              <a:gd name="connsiteX0" fmla="*/ 0 w 3302359"/>
              <a:gd name="connsiteY0" fmla="*/ 108787 h 1124672"/>
              <a:gd name="connsiteX1" fmla="*/ 108787 w 3302359"/>
              <a:gd name="connsiteY1" fmla="*/ 0 h 1124672"/>
              <a:gd name="connsiteX2" fmla="*/ 550393 w 3302359"/>
              <a:gd name="connsiteY2" fmla="*/ 0 h 1124672"/>
              <a:gd name="connsiteX3" fmla="*/ 550393 w 3302359"/>
              <a:gd name="connsiteY3" fmla="*/ 0 h 1124672"/>
              <a:gd name="connsiteX4" fmla="*/ 1375983 w 3302359"/>
              <a:gd name="connsiteY4" fmla="*/ 0 h 1124672"/>
              <a:gd name="connsiteX5" fmla="*/ 3193572 w 3302359"/>
              <a:gd name="connsiteY5" fmla="*/ 0 h 1124672"/>
              <a:gd name="connsiteX6" fmla="*/ 3302359 w 3302359"/>
              <a:gd name="connsiteY6" fmla="*/ 108787 h 1124672"/>
              <a:gd name="connsiteX7" fmla="*/ 3302359 w 3302359"/>
              <a:gd name="connsiteY7" fmla="*/ 380748 h 1124672"/>
              <a:gd name="connsiteX8" fmla="*/ 3302359 w 3302359"/>
              <a:gd name="connsiteY8" fmla="*/ 380748 h 1124672"/>
              <a:gd name="connsiteX9" fmla="*/ 3302359 w 3302359"/>
              <a:gd name="connsiteY9" fmla="*/ 543925 h 1124672"/>
              <a:gd name="connsiteX10" fmla="*/ 3302359 w 3302359"/>
              <a:gd name="connsiteY10" fmla="*/ 543923 h 1124672"/>
              <a:gd name="connsiteX11" fmla="*/ 3193572 w 3302359"/>
              <a:gd name="connsiteY11" fmla="*/ 652710 h 1124672"/>
              <a:gd name="connsiteX12" fmla="*/ 576346 w 3302359"/>
              <a:gd name="connsiteY12" fmla="*/ 640184 h 1124672"/>
              <a:gd name="connsiteX13" fmla="*/ 513550 w 3302359"/>
              <a:gd name="connsiteY13" fmla="*/ 1124672 h 1124672"/>
              <a:gd name="connsiteX14" fmla="*/ 301901 w 3302359"/>
              <a:gd name="connsiteY14" fmla="*/ 652710 h 1124672"/>
              <a:gd name="connsiteX15" fmla="*/ 108787 w 3302359"/>
              <a:gd name="connsiteY15" fmla="*/ 652710 h 1124672"/>
              <a:gd name="connsiteX16" fmla="*/ 0 w 3302359"/>
              <a:gd name="connsiteY16" fmla="*/ 543923 h 1124672"/>
              <a:gd name="connsiteX17" fmla="*/ 0 w 3302359"/>
              <a:gd name="connsiteY17" fmla="*/ 543925 h 1124672"/>
              <a:gd name="connsiteX18" fmla="*/ 0 w 3302359"/>
              <a:gd name="connsiteY18" fmla="*/ 380748 h 1124672"/>
              <a:gd name="connsiteX19" fmla="*/ 0 w 3302359"/>
              <a:gd name="connsiteY19" fmla="*/ 380748 h 1124672"/>
              <a:gd name="connsiteX20" fmla="*/ 0 w 3302359"/>
              <a:gd name="connsiteY20" fmla="*/ 108787 h 1124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302359" h="1124672">
                <a:moveTo>
                  <a:pt x="0" y="108787"/>
                </a:moveTo>
                <a:cubicBezTo>
                  <a:pt x="0" y="48706"/>
                  <a:pt x="48706" y="0"/>
                  <a:pt x="108787" y="0"/>
                </a:cubicBezTo>
                <a:lnTo>
                  <a:pt x="550393" y="0"/>
                </a:lnTo>
                <a:lnTo>
                  <a:pt x="550393" y="0"/>
                </a:lnTo>
                <a:lnTo>
                  <a:pt x="1375983" y="0"/>
                </a:lnTo>
                <a:lnTo>
                  <a:pt x="3193572" y="0"/>
                </a:lnTo>
                <a:cubicBezTo>
                  <a:pt x="3253653" y="0"/>
                  <a:pt x="3302359" y="48706"/>
                  <a:pt x="3302359" y="108787"/>
                </a:cubicBezTo>
                <a:lnTo>
                  <a:pt x="3302359" y="380748"/>
                </a:lnTo>
                <a:lnTo>
                  <a:pt x="3302359" y="380748"/>
                </a:lnTo>
                <a:lnTo>
                  <a:pt x="3302359" y="543925"/>
                </a:lnTo>
                <a:lnTo>
                  <a:pt x="3302359" y="543923"/>
                </a:lnTo>
                <a:cubicBezTo>
                  <a:pt x="3302359" y="604004"/>
                  <a:pt x="3253653" y="652710"/>
                  <a:pt x="3193572" y="652710"/>
                </a:cubicBezTo>
                <a:lnTo>
                  <a:pt x="576346" y="640184"/>
                </a:lnTo>
                <a:lnTo>
                  <a:pt x="513550" y="1124672"/>
                </a:lnTo>
                <a:lnTo>
                  <a:pt x="301901" y="652710"/>
                </a:lnTo>
                <a:lnTo>
                  <a:pt x="108787" y="652710"/>
                </a:lnTo>
                <a:cubicBezTo>
                  <a:pt x="48706" y="652710"/>
                  <a:pt x="0" y="604004"/>
                  <a:pt x="0" y="543923"/>
                </a:cubicBezTo>
                <a:lnTo>
                  <a:pt x="0" y="543925"/>
                </a:lnTo>
                <a:lnTo>
                  <a:pt x="0" y="380748"/>
                </a:lnTo>
                <a:lnTo>
                  <a:pt x="0" y="380748"/>
                </a:lnTo>
                <a:lnTo>
                  <a:pt x="0" y="108787"/>
                </a:lnTo>
                <a:close/>
              </a:path>
            </a:pathLst>
          </a:custGeom>
          <a:solidFill>
            <a:srgbClr val="FFE7E7"/>
          </a:solidFill>
          <a:ln>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a:spcBef>
                <a:spcPts val="338"/>
              </a:spcBef>
            </a:pPr>
            <a:endParaRPr lang="en-US" altLang="ja-JP" sz="1600" dirty="0"/>
          </a:p>
        </p:txBody>
      </p:sp>
      <p:sp>
        <p:nvSpPr>
          <p:cNvPr id="7" name="吹き出し: 角を丸めた四角形 6">
            <a:extLst>
              <a:ext uri="{FF2B5EF4-FFF2-40B4-BE49-F238E27FC236}">
                <a16:creationId xmlns:a16="http://schemas.microsoft.com/office/drawing/2014/main" id="{24D95A3E-C35F-43D3-B8AC-848AA8E9AAE5}"/>
              </a:ext>
            </a:extLst>
          </p:cNvPr>
          <p:cNvSpPr/>
          <p:nvPr/>
        </p:nvSpPr>
        <p:spPr>
          <a:xfrm>
            <a:off x="3336267" y="3553611"/>
            <a:ext cx="2945661" cy="652710"/>
          </a:xfrm>
          <a:prstGeom prst="wedgeRoundRectCallout">
            <a:avLst>
              <a:gd name="adj1" fmla="val -67448"/>
              <a:gd name="adj2" fmla="val -10545"/>
              <a:gd name="adj3" fmla="val 16667"/>
            </a:avLst>
          </a:prstGeom>
          <a:solidFill>
            <a:srgbClr val="FFE7E7"/>
          </a:solidFill>
          <a:ln>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a:spcBef>
                <a:spcPts val="338"/>
              </a:spcBef>
            </a:pPr>
            <a:endParaRPr lang="en-US" altLang="ja-JP" sz="1600" dirty="0"/>
          </a:p>
        </p:txBody>
      </p:sp>
      <p:sp>
        <p:nvSpPr>
          <p:cNvPr id="8" name="吹き出し: 角を丸めた四角形 7">
            <a:extLst>
              <a:ext uri="{FF2B5EF4-FFF2-40B4-BE49-F238E27FC236}">
                <a16:creationId xmlns:a16="http://schemas.microsoft.com/office/drawing/2014/main" id="{CD6E72C9-478F-4FB6-A8B3-710EFE0ADE17}"/>
              </a:ext>
            </a:extLst>
          </p:cNvPr>
          <p:cNvSpPr/>
          <p:nvPr/>
        </p:nvSpPr>
        <p:spPr>
          <a:xfrm>
            <a:off x="330180" y="6186296"/>
            <a:ext cx="6123629" cy="2613147"/>
          </a:xfrm>
          <a:custGeom>
            <a:avLst/>
            <a:gdLst>
              <a:gd name="connsiteX0" fmla="*/ 0 w 6123629"/>
              <a:gd name="connsiteY0" fmla="*/ 218589 h 1311505"/>
              <a:gd name="connsiteX1" fmla="*/ 218589 w 6123629"/>
              <a:gd name="connsiteY1" fmla="*/ 0 h 1311505"/>
              <a:gd name="connsiteX2" fmla="*/ 1020605 w 6123629"/>
              <a:gd name="connsiteY2" fmla="*/ 0 h 1311505"/>
              <a:gd name="connsiteX3" fmla="*/ 323695 w 6123629"/>
              <a:gd name="connsiteY3" fmla="*/ -1301642 h 1311505"/>
              <a:gd name="connsiteX4" fmla="*/ 2551512 w 6123629"/>
              <a:gd name="connsiteY4" fmla="*/ 0 h 1311505"/>
              <a:gd name="connsiteX5" fmla="*/ 5905040 w 6123629"/>
              <a:gd name="connsiteY5" fmla="*/ 0 h 1311505"/>
              <a:gd name="connsiteX6" fmla="*/ 6123629 w 6123629"/>
              <a:gd name="connsiteY6" fmla="*/ 218589 h 1311505"/>
              <a:gd name="connsiteX7" fmla="*/ 6123629 w 6123629"/>
              <a:gd name="connsiteY7" fmla="*/ 218584 h 1311505"/>
              <a:gd name="connsiteX8" fmla="*/ 6123629 w 6123629"/>
              <a:gd name="connsiteY8" fmla="*/ 218584 h 1311505"/>
              <a:gd name="connsiteX9" fmla="*/ 6123629 w 6123629"/>
              <a:gd name="connsiteY9" fmla="*/ 546460 h 1311505"/>
              <a:gd name="connsiteX10" fmla="*/ 6123629 w 6123629"/>
              <a:gd name="connsiteY10" fmla="*/ 1092916 h 1311505"/>
              <a:gd name="connsiteX11" fmla="*/ 5905040 w 6123629"/>
              <a:gd name="connsiteY11" fmla="*/ 1311505 h 1311505"/>
              <a:gd name="connsiteX12" fmla="*/ 2551512 w 6123629"/>
              <a:gd name="connsiteY12" fmla="*/ 1311505 h 1311505"/>
              <a:gd name="connsiteX13" fmla="*/ 1020605 w 6123629"/>
              <a:gd name="connsiteY13" fmla="*/ 1311505 h 1311505"/>
              <a:gd name="connsiteX14" fmla="*/ 1020605 w 6123629"/>
              <a:gd name="connsiteY14" fmla="*/ 1311505 h 1311505"/>
              <a:gd name="connsiteX15" fmla="*/ 218589 w 6123629"/>
              <a:gd name="connsiteY15" fmla="*/ 1311505 h 1311505"/>
              <a:gd name="connsiteX16" fmla="*/ 0 w 6123629"/>
              <a:gd name="connsiteY16" fmla="*/ 1092916 h 1311505"/>
              <a:gd name="connsiteX17" fmla="*/ 0 w 6123629"/>
              <a:gd name="connsiteY17" fmla="*/ 546460 h 1311505"/>
              <a:gd name="connsiteX18" fmla="*/ 0 w 6123629"/>
              <a:gd name="connsiteY18" fmla="*/ 218584 h 1311505"/>
              <a:gd name="connsiteX19" fmla="*/ 0 w 6123629"/>
              <a:gd name="connsiteY19" fmla="*/ 218584 h 1311505"/>
              <a:gd name="connsiteX20" fmla="*/ 0 w 6123629"/>
              <a:gd name="connsiteY20" fmla="*/ 218589 h 1311505"/>
              <a:gd name="connsiteX0" fmla="*/ 0 w 6123629"/>
              <a:gd name="connsiteY0" fmla="*/ 1520231 h 2613147"/>
              <a:gd name="connsiteX1" fmla="*/ 218589 w 6123629"/>
              <a:gd name="connsiteY1" fmla="*/ 1301642 h 2613147"/>
              <a:gd name="connsiteX2" fmla="*/ 1020605 w 6123629"/>
              <a:gd name="connsiteY2" fmla="*/ 1301642 h 2613147"/>
              <a:gd name="connsiteX3" fmla="*/ 323695 w 6123629"/>
              <a:gd name="connsiteY3" fmla="*/ 0 h 2613147"/>
              <a:gd name="connsiteX4" fmla="*/ 1610607 w 6123629"/>
              <a:gd name="connsiteY4" fmla="*/ 1288389 h 2613147"/>
              <a:gd name="connsiteX5" fmla="*/ 5905040 w 6123629"/>
              <a:gd name="connsiteY5" fmla="*/ 1301642 h 2613147"/>
              <a:gd name="connsiteX6" fmla="*/ 6123629 w 6123629"/>
              <a:gd name="connsiteY6" fmla="*/ 1520231 h 2613147"/>
              <a:gd name="connsiteX7" fmla="*/ 6123629 w 6123629"/>
              <a:gd name="connsiteY7" fmla="*/ 1520226 h 2613147"/>
              <a:gd name="connsiteX8" fmla="*/ 6123629 w 6123629"/>
              <a:gd name="connsiteY8" fmla="*/ 1520226 h 2613147"/>
              <a:gd name="connsiteX9" fmla="*/ 6123629 w 6123629"/>
              <a:gd name="connsiteY9" fmla="*/ 1848102 h 2613147"/>
              <a:gd name="connsiteX10" fmla="*/ 6123629 w 6123629"/>
              <a:gd name="connsiteY10" fmla="*/ 2394558 h 2613147"/>
              <a:gd name="connsiteX11" fmla="*/ 5905040 w 6123629"/>
              <a:gd name="connsiteY11" fmla="*/ 2613147 h 2613147"/>
              <a:gd name="connsiteX12" fmla="*/ 2551512 w 6123629"/>
              <a:gd name="connsiteY12" fmla="*/ 2613147 h 2613147"/>
              <a:gd name="connsiteX13" fmla="*/ 1020605 w 6123629"/>
              <a:gd name="connsiteY13" fmla="*/ 2613147 h 2613147"/>
              <a:gd name="connsiteX14" fmla="*/ 1020605 w 6123629"/>
              <a:gd name="connsiteY14" fmla="*/ 2613147 h 2613147"/>
              <a:gd name="connsiteX15" fmla="*/ 218589 w 6123629"/>
              <a:gd name="connsiteY15" fmla="*/ 2613147 h 2613147"/>
              <a:gd name="connsiteX16" fmla="*/ 0 w 6123629"/>
              <a:gd name="connsiteY16" fmla="*/ 2394558 h 2613147"/>
              <a:gd name="connsiteX17" fmla="*/ 0 w 6123629"/>
              <a:gd name="connsiteY17" fmla="*/ 1848102 h 2613147"/>
              <a:gd name="connsiteX18" fmla="*/ 0 w 6123629"/>
              <a:gd name="connsiteY18" fmla="*/ 1520226 h 2613147"/>
              <a:gd name="connsiteX19" fmla="*/ 0 w 6123629"/>
              <a:gd name="connsiteY19" fmla="*/ 1520226 h 2613147"/>
              <a:gd name="connsiteX20" fmla="*/ 0 w 6123629"/>
              <a:gd name="connsiteY20" fmla="*/ 1520231 h 2613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123629" h="2613147">
                <a:moveTo>
                  <a:pt x="0" y="1520231"/>
                </a:moveTo>
                <a:cubicBezTo>
                  <a:pt x="0" y="1399508"/>
                  <a:pt x="97866" y="1301642"/>
                  <a:pt x="218589" y="1301642"/>
                </a:cubicBezTo>
                <a:lnTo>
                  <a:pt x="1020605" y="1301642"/>
                </a:lnTo>
                <a:lnTo>
                  <a:pt x="323695" y="0"/>
                </a:lnTo>
                <a:lnTo>
                  <a:pt x="1610607" y="1288389"/>
                </a:lnTo>
                <a:lnTo>
                  <a:pt x="5905040" y="1301642"/>
                </a:lnTo>
                <a:cubicBezTo>
                  <a:pt x="6025763" y="1301642"/>
                  <a:pt x="6123629" y="1399508"/>
                  <a:pt x="6123629" y="1520231"/>
                </a:cubicBezTo>
                <a:lnTo>
                  <a:pt x="6123629" y="1520226"/>
                </a:lnTo>
                <a:lnTo>
                  <a:pt x="6123629" y="1520226"/>
                </a:lnTo>
                <a:lnTo>
                  <a:pt x="6123629" y="1848102"/>
                </a:lnTo>
                <a:lnTo>
                  <a:pt x="6123629" y="2394558"/>
                </a:lnTo>
                <a:cubicBezTo>
                  <a:pt x="6123629" y="2515281"/>
                  <a:pt x="6025763" y="2613147"/>
                  <a:pt x="5905040" y="2613147"/>
                </a:cubicBezTo>
                <a:lnTo>
                  <a:pt x="2551512" y="2613147"/>
                </a:lnTo>
                <a:lnTo>
                  <a:pt x="1020605" y="2613147"/>
                </a:lnTo>
                <a:lnTo>
                  <a:pt x="1020605" y="2613147"/>
                </a:lnTo>
                <a:lnTo>
                  <a:pt x="218589" y="2613147"/>
                </a:lnTo>
                <a:cubicBezTo>
                  <a:pt x="97866" y="2613147"/>
                  <a:pt x="0" y="2515281"/>
                  <a:pt x="0" y="2394558"/>
                </a:cubicBezTo>
                <a:lnTo>
                  <a:pt x="0" y="1848102"/>
                </a:lnTo>
                <a:lnTo>
                  <a:pt x="0" y="1520226"/>
                </a:lnTo>
                <a:lnTo>
                  <a:pt x="0" y="1520226"/>
                </a:lnTo>
                <a:lnTo>
                  <a:pt x="0" y="1520231"/>
                </a:lnTo>
                <a:close/>
              </a:path>
            </a:pathLst>
          </a:custGeom>
          <a:ln/>
        </p:spPr>
        <p:style>
          <a:lnRef idx="2">
            <a:schemeClr val="accent3"/>
          </a:lnRef>
          <a:fillRef idx="1">
            <a:schemeClr val="lt1"/>
          </a:fillRef>
          <a:effectRef idx="0">
            <a:schemeClr val="accent3"/>
          </a:effectRef>
          <a:fontRef idx="minor">
            <a:schemeClr val="dk1"/>
          </a:fontRef>
        </p:style>
        <p:txBody>
          <a:bodyPr rtlCol="0" anchor="ctr"/>
          <a:lstStyle/>
          <a:p>
            <a:pPr>
              <a:spcBef>
                <a:spcPts val="338"/>
              </a:spcBef>
            </a:pPr>
            <a:endParaRPr lang="en-US" altLang="ja-JP" sz="1200" dirty="0"/>
          </a:p>
        </p:txBody>
      </p:sp>
      <p:sp>
        <p:nvSpPr>
          <p:cNvPr id="9" name="吹き出し: 角を丸めた四角形 31">
            <a:extLst>
              <a:ext uri="{FF2B5EF4-FFF2-40B4-BE49-F238E27FC236}">
                <a16:creationId xmlns:a16="http://schemas.microsoft.com/office/drawing/2014/main" id="{E5380D02-A39A-4E18-A519-77B674D8756B}"/>
              </a:ext>
            </a:extLst>
          </p:cNvPr>
          <p:cNvSpPr/>
          <p:nvPr/>
        </p:nvSpPr>
        <p:spPr>
          <a:xfrm>
            <a:off x="2663686" y="4075445"/>
            <a:ext cx="3618241" cy="1000959"/>
          </a:xfrm>
          <a:custGeom>
            <a:avLst/>
            <a:gdLst>
              <a:gd name="connsiteX0" fmla="*/ 0 w 3302359"/>
              <a:gd name="connsiteY0" fmla="*/ 121772 h 730619"/>
              <a:gd name="connsiteX1" fmla="*/ 121772 w 3302359"/>
              <a:gd name="connsiteY1" fmla="*/ 0 h 730619"/>
              <a:gd name="connsiteX2" fmla="*/ 550393 w 3302359"/>
              <a:gd name="connsiteY2" fmla="*/ 0 h 730619"/>
              <a:gd name="connsiteX3" fmla="*/ 550393 w 3302359"/>
              <a:gd name="connsiteY3" fmla="*/ 0 h 730619"/>
              <a:gd name="connsiteX4" fmla="*/ 1375983 w 3302359"/>
              <a:gd name="connsiteY4" fmla="*/ 0 h 730619"/>
              <a:gd name="connsiteX5" fmla="*/ 3180587 w 3302359"/>
              <a:gd name="connsiteY5" fmla="*/ 0 h 730619"/>
              <a:gd name="connsiteX6" fmla="*/ 3302359 w 3302359"/>
              <a:gd name="connsiteY6" fmla="*/ 121772 h 730619"/>
              <a:gd name="connsiteX7" fmla="*/ 3302359 w 3302359"/>
              <a:gd name="connsiteY7" fmla="*/ 121770 h 730619"/>
              <a:gd name="connsiteX8" fmla="*/ 3302359 w 3302359"/>
              <a:gd name="connsiteY8" fmla="*/ 121770 h 730619"/>
              <a:gd name="connsiteX9" fmla="*/ 3302359 w 3302359"/>
              <a:gd name="connsiteY9" fmla="*/ 304425 h 730619"/>
              <a:gd name="connsiteX10" fmla="*/ 3302359 w 3302359"/>
              <a:gd name="connsiteY10" fmla="*/ 608847 h 730619"/>
              <a:gd name="connsiteX11" fmla="*/ 3180587 w 3302359"/>
              <a:gd name="connsiteY11" fmla="*/ 730619 h 730619"/>
              <a:gd name="connsiteX12" fmla="*/ 1375983 w 3302359"/>
              <a:gd name="connsiteY12" fmla="*/ 730619 h 730619"/>
              <a:gd name="connsiteX13" fmla="*/ 550393 w 3302359"/>
              <a:gd name="connsiteY13" fmla="*/ 730619 h 730619"/>
              <a:gd name="connsiteX14" fmla="*/ 550393 w 3302359"/>
              <a:gd name="connsiteY14" fmla="*/ 730619 h 730619"/>
              <a:gd name="connsiteX15" fmla="*/ 121772 w 3302359"/>
              <a:gd name="connsiteY15" fmla="*/ 730619 h 730619"/>
              <a:gd name="connsiteX16" fmla="*/ 0 w 3302359"/>
              <a:gd name="connsiteY16" fmla="*/ 608847 h 730619"/>
              <a:gd name="connsiteX17" fmla="*/ 0 w 3302359"/>
              <a:gd name="connsiteY17" fmla="*/ 304425 h 730619"/>
              <a:gd name="connsiteX18" fmla="*/ -1045956 w 3302359"/>
              <a:gd name="connsiteY18" fmla="*/ -226499 h 730619"/>
              <a:gd name="connsiteX19" fmla="*/ 0 w 3302359"/>
              <a:gd name="connsiteY19" fmla="*/ 121770 h 730619"/>
              <a:gd name="connsiteX20" fmla="*/ 0 w 3302359"/>
              <a:gd name="connsiteY20" fmla="*/ 121772 h 730619"/>
              <a:gd name="connsiteX0" fmla="*/ 795435 w 4097794"/>
              <a:gd name="connsiteY0" fmla="*/ 392112 h 1000959"/>
              <a:gd name="connsiteX1" fmla="*/ 917207 w 4097794"/>
              <a:gd name="connsiteY1" fmla="*/ 270340 h 1000959"/>
              <a:gd name="connsiteX2" fmla="*/ 1345828 w 4097794"/>
              <a:gd name="connsiteY2" fmla="*/ 270340 h 1000959"/>
              <a:gd name="connsiteX3" fmla="*/ 1345828 w 4097794"/>
              <a:gd name="connsiteY3" fmla="*/ 270340 h 1000959"/>
              <a:gd name="connsiteX4" fmla="*/ 2171418 w 4097794"/>
              <a:gd name="connsiteY4" fmla="*/ 270340 h 1000959"/>
              <a:gd name="connsiteX5" fmla="*/ 3976022 w 4097794"/>
              <a:gd name="connsiteY5" fmla="*/ 270340 h 1000959"/>
              <a:gd name="connsiteX6" fmla="*/ 4097794 w 4097794"/>
              <a:gd name="connsiteY6" fmla="*/ 392112 h 1000959"/>
              <a:gd name="connsiteX7" fmla="*/ 4097794 w 4097794"/>
              <a:gd name="connsiteY7" fmla="*/ 392110 h 1000959"/>
              <a:gd name="connsiteX8" fmla="*/ 4097794 w 4097794"/>
              <a:gd name="connsiteY8" fmla="*/ 392110 h 1000959"/>
              <a:gd name="connsiteX9" fmla="*/ 4097794 w 4097794"/>
              <a:gd name="connsiteY9" fmla="*/ 574765 h 1000959"/>
              <a:gd name="connsiteX10" fmla="*/ 4097794 w 4097794"/>
              <a:gd name="connsiteY10" fmla="*/ 879187 h 1000959"/>
              <a:gd name="connsiteX11" fmla="*/ 3976022 w 4097794"/>
              <a:gd name="connsiteY11" fmla="*/ 1000959 h 1000959"/>
              <a:gd name="connsiteX12" fmla="*/ 2171418 w 4097794"/>
              <a:gd name="connsiteY12" fmla="*/ 1000959 h 1000959"/>
              <a:gd name="connsiteX13" fmla="*/ 1345828 w 4097794"/>
              <a:gd name="connsiteY13" fmla="*/ 1000959 h 1000959"/>
              <a:gd name="connsiteX14" fmla="*/ 1345828 w 4097794"/>
              <a:gd name="connsiteY14" fmla="*/ 1000959 h 1000959"/>
              <a:gd name="connsiteX15" fmla="*/ 917207 w 4097794"/>
              <a:gd name="connsiteY15" fmla="*/ 1000959 h 1000959"/>
              <a:gd name="connsiteX16" fmla="*/ 795435 w 4097794"/>
              <a:gd name="connsiteY16" fmla="*/ 879187 h 1000959"/>
              <a:gd name="connsiteX17" fmla="*/ 795435 w 4097794"/>
              <a:gd name="connsiteY17" fmla="*/ 574765 h 1000959"/>
              <a:gd name="connsiteX18" fmla="*/ 0 w 4097794"/>
              <a:gd name="connsiteY18" fmla="*/ 0 h 1000959"/>
              <a:gd name="connsiteX19" fmla="*/ 795435 w 4097794"/>
              <a:gd name="connsiteY19" fmla="*/ 392110 h 1000959"/>
              <a:gd name="connsiteX20" fmla="*/ 795435 w 4097794"/>
              <a:gd name="connsiteY20" fmla="*/ 392112 h 1000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7794" h="1000959">
                <a:moveTo>
                  <a:pt x="795435" y="392112"/>
                </a:moveTo>
                <a:cubicBezTo>
                  <a:pt x="795435" y="324859"/>
                  <a:pt x="849954" y="270340"/>
                  <a:pt x="917207" y="270340"/>
                </a:cubicBezTo>
                <a:lnTo>
                  <a:pt x="1345828" y="270340"/>
                </a:lnTo>
                <a:lnTo>
                  <a:pt x="1345828" y="270340"/>
                </a:lnTo>
                <a:lnTo>
                  <a:pt x="2171418" y="270340"/>
                </a:lnTo>
                <a:lnTo>
                  <a:pt x="3976022" y="270340"/>
                </a:lnTo>
                <a:cubicBezTo>
                  <a:pt x="4043275" y="270340"/>
                  <a:pt x="4097794" y="324859"/>
                  <a:pt x="4097794" y="392112"/>
                </a:cubicBezTo>
                <a:lnTo>
                  <a:pt x="4097794" y="392110"/>
                </a:lnTo>
                <a:lnTo>
                  <a:pt x="4097794" y="392110"/>
                </a:lnTo>
                <a:lnTo>
                  <a:pt x="4097794" y="574765"/>
                </a:lnTo>
                <a:lnTo>
                  <a:pt x="4097794" y="879187"/>
                </a:lnTo>
                <a:cubicBezTo>
                  <a:pt x="4097794" y="946440"/>
                  <a:pt x="4043275" y="1000959"/>
                  <a:pt x="3976022" y="1000959"/>
                </a:cubicBezTo>
                <a:lnTo>
                  <a:pt x="2171418" y="1000959"/>
                </a:lnTo>
                <a:lnTo>
                  <a:pt x="1345828" y="1000959"/>
                </a:lnTo>
                <a:lnTo>
                  <a:pt x="1345828" y="1000959"/>
                </a:lnTo>
                <a:lnTo>
                  <a:pt x="917207" y="1000959"/>
                </a:lnTo>
                <a:cubicBezTo>
                  <a:pt x="849954" y="1000959"/>
                  <a:pt x="795435" y="946440"/>
                  <a:pt x="795435" y="879187"/>
                </a:cubicBezTo>
                <a:lnTo>
                  <a:pt x="795435" y="574765"/>
                </a:lnTo>
                <a:lnTo>
                  <a:pt x="0" y="0"/>
                </a:lnTo>
                <a:lnTo>
                  <a:pt x="795435" y="392110"/>
                </a:lnTo>
                <a:lnTo>
                  <a:pt x="795435" y="392112"/>
                </a:lnTo>
                <a:close/>
              </a:path>
            </a:pathLst>
          </a:custGeom>
          <a:solidFill>
            <a:srgbClr val="FFE7E7"/>
          </a:solidFill>
          <a:ln>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a:spcBef>
                <a:spcPts val="338"/>
              </a:spcBef>
            </a:pPr>
            <a:endParaRPr lang="en-US" altLang="ja-JP" sz="1600" dirty="0"/>
          </a:p>
        </p:txBody>
      </p:sp>
      <p:sp>
        <p:nvSpPr>
          <p:cNvPr id="10" name="テキスト ボックス 9">
            <a:extLst>
              <a:ext uri="{FF2B5EF4-FFF2-40B4-BE49-F238E27FC236}">
                <a16:creationId xmlns:a16="http://schemas.microsoft.com/office/drawing/2014/main" id="{751D4BBD-1210-48DE-BD97-CDCB7EAA9664}"/>
              </a:ext>
            </a:extLst>
          </p:cNvPr>
          <p:cNvSpPr txBox="1"/>
          <p:nvPr/>
        </p:nvSpPr>
        <p:spPr>
          <a:xfrm>
            <a:off x="3390102" y="4454326"/>
            <a:ext cx="2845167" cy="584775"/>
          </a:xfrm>
          <a:prstGeom prst="rect">
            <a:avLst/>
          </a:prstGeom>
          <a:noFill/>
        </p:spPr>
        <p:txBody>
          <a:bodyPr wrap="square" rtlCol="0">
            <a:spAutoFit/>
          </a:bodyPr>
          <a:lstStyle/>
          <a:p>
            <a:r>
              <a:rPr lang="ja-JP" altLang="en-US" sz="1600" dirty="0"/>
              <a:t>事業所番号は間違いなく記入してください。</a:t>
            </a:r>
            <a:endParaRPr lang="en-US" altLang="ja-JP" sz="1600" dirty="0"/>
          </a:p>
        </p:txBody>
      </p:sp>
      <p:sp>
        <p:nvSpPr>
          <p:cNvPr id="11" name="テキスト ボックス 10">
            <a:extLst>
              <a:ext uri="{FF2B5EF4-FFF2-40B4-BE49-F238E27FC236}">
                <a16:creationId xmlns:a16="http://schemas.microsoft.com/office/drawing/2014/main" id="{4630BC5A-CCD3-48D4-96BA-5113AF5DB15D}"/>
              </a:ext>
            </a:extLst>
          </p:cNvPr>
          <p:cNvSpPr txBox="1"/>
          <p:nvPr/>
        </p:nvSpPr>
        <p:spPr>
          <a:xfrm>
            <a:off x="576072" y="2946852"/>
            <a:ext cx="4579024" cy="338554"/>
          </a:xfrm>
          <a:prstGeom prst="rect">
            <a:avLst/>
          </a:prstGeom>
          <a:noFill/>
        </p:spPr>
        <p:txBody>
          <a:bodyPr wrap="square" rtlCol="0">
            <a:spAutoFit/>
          </a:bodyPr>
          <a:lstStyle/>
          <a:p>
            <a:r>
              <a:rPr lang="ja-JP" altLang="en-US" sz="1600" dirty="0"/>
              <a:t>受給者証番号は間違いなく記入してください。</a:t>
            </a:r>
            <a:endParaRPr lang="en-US" altLang="ja-JP" sz="1600" dirty="0"/>
          </a:p>
        </p:txBody>
      </p:sp>
      <p:sp>
        <p:nvSpPr>
          <p:cNvPr id="14" name="テキスト ボックス 13">
            <a:extLst>
              <a:ext uri="{FF2B5EF4-FFF2-40B4-BE49-F238E27FC236}">
                <a16:creationId xmlns:a16="http://schemas.microsoft.com/office/drawing/2014/main" id="{F9BA6CFC-1E1B-461F-92E6-575933D2C19B}"/>
              </a:ext>
            </a:extLst>
          </p:cNvPr>
          <p:cNvSpPr txBox="1"/>
          <p:nvPr/>
        </p:nvSpPr>
        <p:spPr>
          <a:xfrm>
            <a:off x="3402969" y="3607745"/>
            <a:ext cx="2863957" cy="615553"/>
          </a:xfrm>
          <a:prstGeom prst="rect">
            <a:avLst/>
          </a:prstGeom>
          <a:noFill/>
        </p:spPr>
        <p:txBody>
          <a:bodyPr wrap="square" rtlCol="0">
            <a:spAutoFit/>
          </a:bodyPr>
          <a:lstStyle/>
          <a:p>
            <a:r>
              <a:rPr lang="ja-JP" altLang="en-US" sz="1600" dirty="0"/>
              <a:t>サービス提供年月は間違いなく記入してください</a:t>
            </a:r>
            <a:r>
              <a:rPr lang="ja-JP" altLang="en-US" dirty="0"/>
              <a:t>。</a:t>
            </a:r>
            <a:endParaRPr lang="en-US" altLang="ja-JP" dirty="0"/>
          </a:p>
        </p:txBody>
      </p:sp>
      <p:sp>
        <p:nvSpPr>
          <p:cNvPr id="15" name="四角形: 角を丸くする 14">
            <a:extLst>
              <a:ext uri="{FF2B5EF4-FFF2-40B4-BE49-F238E27FC236}">
                <a16:creationId xmlns:a16="http://schemas.microsoft.com/office/drawing/2014/main" id="{81970D4D-9DDD-4C5B-BC2D-F15B763B7A3F}"/>
              </a:ext>
            </a:extLst>
          </p:cNvPr>
          <p:cNvSpPr/>
          <p:nvPr/>
        </p:nvSpPr>
        <p:spPr>
          <a:xfrm>
            <a:off x="219374" y="2340928"/>
            <a:ext cx="6341456" cy="3655319"/>
          </a:xfrm>
          <a:prstGeom prst="roundRect">
            <a:avLst>
              <a:gd name="adj" fmla="val 7075"/>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319FDEF5-F1E1-4EBD-97B9-B771B2D68310}"/>
              </a:ext>
            </a:extLst>
          </p:cNvPr>
          <p:cNvSpPr txBox="1"/>
          <p:nvPr/>
        </p:nvSpPr>
        <p:spPr>
          <a:xfrm>
            <a:off x="510700" y="2056063"/>
            <a:ext cx="2307569" cy="584775"/>
          </a:xfrm>
          <a:prstGeom prst="rect">
            <a:avLst/>
          </a:prstGeom>
          <a:solidFill>
            <a:schemeClr val="bg1"/>
          </a:solidFill>
        </p:spPr>
        <p:txBody>
          <a:bodyPr wrap="square" rtlCol="0">
            <a:spAutoFit/>
          </a:bodyPr>
          <a:lstStyle/>
          <a:p>
            <a:r>
              <a:rPr lang="ja-JP" altLang="en-US" sz="3200" b="1" dirty="0"/>
              <a:t>特に重要！</a:t>
            </a:r>
            <a:endParaRPr lang="en-US" altLang="ja-JP" sz="3200" b="1" dirty="0"/>
          </a:p>
        </p:txBody>
      </p:sp>
      <p:sp>
        <p:nvSpPr>
          <p:cNvPr id="12" name="吹き出し: 角を丸めた四角形 19">
            <a:extLst>
              <a:ext uri="{FF2B5EF4-FFF2-40B4-BE49-F238E27FC236}">
                <a16:creationId xmlns:a16="http://schemas.microsoft.com/office/drawing/2014/main" id="{5DA92ED4-46C3-480B-B23F-B1D788D01E7D}"/>
              </a:ext>
            </a:extLst>
          </p:cNvPr>
          <p:cNvSpPr/>
          <p:nvPr/>
        </p:nvSpPr>
        <p:spPr>
          <a:xfrm>
            <a:off x="1197829" y="4642161"/>
            <a:ext cx="5255980" cy="2580385"/>
          </a:xfrm>
          <a:custGeom>
            <a:avLst/>
            <a:gdLst>
              <a:gd name="connsiteX0" fmla="*/ 0 w 3354747"/>
              <a:gd name="connsiteY0" fmla="*/ 166830 h 1000959"/>
              <a:gd name="connsiteX1" fmla="*/ 166830 w 3354747"/>
              <a:gd name="connsiteY1" fmla="*/ 0 h 1000959"/>
              <a:gd name="connsiteX2" fmla="*/ 559125 w 3354747"/>
              <a:gd name="connsiteY2" fmla="*/ 0 h 1000959"/>
              <a:gd name="connsiteX3" fmla="*/ 559125 w 3354747"/>
              <a:gd name="connsiteY3" fmla="*/ 0 h 1000959"/>
              <a:gd name="connsiteX4" fmla="*/ 1397811 w 3354747"/>
              <a:gd name="connsiteY4" fmla="*/ 0 h 1000959"/>
              <a:gd name="connsiteX5" fmla="*/ 3187917 w 3354747"/>
              <a:gd name="connsiteY5" fmla="*/ 0 h 1000959"/>
              <a:gd name="connsiteX6" fmla="*/ 3354747 w 3354747"/>
              <a:gd name="connsiteY6" fmla="*/ 166830 h 1000959"/>
              <a:gd name="connsiteX7" fmla="*/ 3354747 w 3354747"/>
              <a:gd name="connsiteY7" fmla="*/ 166827 h 1000959"/>
              <a:gd name="connsiteX8" fmla="*/ 3354747 w 3354747"/>
              <a:gd name="connsiteY8" fmla="*/ 166827 h 1000959"/>
              <a:gd name="connsiteX9" fmla="*/ 3354747 w 3354747"/>
              <a:gd name="connsiteY9" fmla="*/ 417066 h 1000959"/>
              <a:gd name="connsiteX10" fmla="*/ 3354747 w 3354747"/>
              <a:gd name="connsiteY10" fmla="*/ 834129 h 1000959"/>
              <a:gd name="connsiteX11" fmla="*/ 3187917 w 3354747"/>
              <a:gd name="connsiteY11" fmla="*/ 1000959 h 1000959"/>
              <a:gd name="connsiteX12" fmla="*/ 1397811 w 3354747"/>
              <a:gd name="connsiteY12" fmla="*/ 1000959 h 1000959"/>
              <a:gd name="connsiteX13" fmla="*/ 559125 w 3354747"/>
              <a:gd name="connsiteY13" fmla="*/ 1000959 h 1000959"/>
              <a:gd name="connsiteX14" fmla="*/ 559125 w 3354747"/>
              <a:gd name="connsiteY14" fmla="*/ 1000959 h 1000959"/>
              <a:gd name="connsiteX15" fmla="*/ 166830 w 3354747"/>
              <a:gd name="connsiteY15" fmla="*/ 1000959 h 1000959"/>
              <a:gd name="connsiteX16" fmla="*/ 0 w 3354747"/>
              <a:gd name="connsiteY16" fmla="*/ 834129 h 1000959"/>
              <a:gd name="connsiteX17" fmla="*/ 0 w 3354747"/>
              <a:gd name="connsiteY17" fmla="*/ 417066 h 1000959"/>
              <a:gd name="connsiteX18" fmla="*/ -2536558 w 3354747"/>
              <a:gd name="connsiteY18" fmla="*/ -641 h 1000959"/>
              <a:gd name="connsiteX19" fmla="*/ 0 w 3354747"/>
              <a:gd name="connsiteY19" fmla="*/ 166827 h 1000959"/>
              <a:gd name="connsiteX20" fmla="*/ 0 w 3354747"/>
              <a:gd name="connsiteY20" fmla="*/ 166830 h 1000959"/>
              <a:gd name="connsiteX0" fmla="*/ 2536558 w 5891305"/>
              <a:gd name="connsiteY0" fmla="*/ 167471 h 1001600"/>
              <a:gd name="connsiteX1" fmla="*/ 2703388 w 5891305"/>
              <a:gd name="connsiteY1" fmla="*/ 641 h 1001600"/>
              <a:gd name="connsiteX2" fmla="*/ 3095683 w 5891305"/>
              <a:gd name="connsiteY2" fmla="*/ 641 h 1001600"/>
              <a:gd name="connsiteX3" fmla="*/ 3095683 w 5891305"/>
              <a:gd name="connsiteY3" fmla="*/ 641 h 1001600"/>
              <a:gd name="connsiteX4" fmla="*/ 3934369 w 5891305"/>
              <a:gd name="connsiteY4" fmla="*/ 641 h 1001600"/>
              <a:gd name="connsiteX5" fmla="*/ 5724475 w 5891305"/>
              <a:gd name="connsiteY5" fmla="*/ 641 h 1001600"/>
              <a:gd name="connsiteX6" fmla="*/ 5891305 w 5891305"/>
              <a:gd name="connsiteY6" fmla="*/ 167471 h 1001600"/>
              <a:gd name="connsiteX7" fmla="*/ 5891305 w 5891305"/>
              <a:gd name="connsiteY7" fmla="*/ 167468 h 1001600"/>
              <a:gd name="connsiteX8" fmla="*/ 5891305 w 5891305"/>
              <a:gd name="connsiteY8" fmla="*/ 167468 h 1001600"/>
              <a:gd name="connsiteX9" fmla="*/ 5891305 w 5891305"/>
              <a:gd name="connsiteY9" fmla="*/ 417707 h 1001600"/>
              <a:gd name="connsiteX10" fmla="*/ 5891305 w 5891305"/>
              <a:gd name="connsiteY10" fmla="*/ 834770 h 1001600"/>
              <a:gd name="connsiteX11" fmla="*/ 5724475 w 5891305"/>
              <a:gd name="connsiteY11" fmla="*/ 1001600 h 1001600"/>
              <a:gd name="connsiteX12" fmla="*/ 3934369 w 5891305"/>
              <a:gd name="connsiteY12" fmla="*/ 1001600 h 1001600"/>
              <a:gd name="connsiteX13" fmla="*/ 3095683 w 5891305"/>
              <a:gd name="connsiteY13" fmla="*/ 1001600 h 1001600"/>
              <a:gd name="connsiteX14" fmla="*/ 3095683 w 5891305"/>
              <a:gd name="connsiteY14" fmla="*/ 1001600 h 1001600"/>
              <a:gd name="connsiteX15" fmla="*/ 2703388 w 5891305"/>
              <a:gd name="connsiteY15" fmla="*/ 1001600 h 1001600"/>
              <a:gd name="connsiteX16" fmla="*/ 2536558 w 5891305"/>
              <a:gd name="connsiteY16" fmla="*/ 834770 h 1001600"/>
              <a:gd name="connsiteX17" fmla="*/ 2536558 w 5891305"/>
              <a:gd name="connsiteY17" fmla="*/ 417707 h 1001600"/>
              <a:gd name="connsiteX18" fmla="*/ 0 w 5891305"/>
              <a:gd name="connsiteY18" fmla="*/ 0 h 1001600"/>
              <a:gd name="connsiteX19" fmla="*/ 2536558 w 5891305"/>
              <a:gd name="connsiteY19" fmla="*/ 167468 h 1001600"/>
              <a:gd name="connsiteX20" fmla="*/ 2536558 w 5891305"/>
              <a:gd name="connsiteY20" fmla="*/ 167471 h 1001600"/>
              <a:gd name="connsiteX0" fmla="*/ 2016728 w 5371475"/>
              <a:gd name="connsiteY0" fmla="*/ 731142 h 1565271"/>
              <a:gd name="connsiteX1" fmla="*/ 2183558 w 5371475"/>
              <a:gd name="connsiteY1" fmla="*/ 564312 h 1565271"/>
              <a:gd name="connsiteX2" fmla="*/ 2575853 w 5371475"/>
              <a:gd name="connsiteY2" fmla="*/ 564312 h 1565271"/>
              <a:gd name="connsiteX3" fmla="*/ 2575853 w 5371475"/>
              <a:gd name="connsiteY3" fmla="*/ 564312 h 1565271"/>
              <a:gd name="connsiteX4" fmla="*/ 3414539 w 5371475"/>
              <a:gd name="connsiteY4" fmla="*/ 564312 h 1565271"/>
              <a:gd name="connsiteX5" fmla="*/ 5204645 w 5371475"/>
              <a:gd name="connsiteY5" fmla="*/ 564312 h 1565271"/>
              <a:gd name="connsiteX6" fmla="*/ 5371475 w 5371475"/>
              <a:gd name="connsiteY6" fmla="*/ 731142 h 1565271"/>
              <a:gd name="connsiteX7" fmla="*/ 5371475 w 5371475"/>
              <a:gd name="connsiteY7" fmla="*/ 731139 h 1565271"/>
              <a:gd name="connsiteX8" fmla="*/ 5371475 w 5371475"/>
              <a:gd name="connsiteY8" fmla="*/ 731139 h 1565271"/>
              <a:gd name="connsiteX9" fmla="*/ 5371475 w 5371475"/>
              <a:gd name="connsiteY9" fmla="*/ 981378 h 1565271"/>
              <a:gd name="connsiteX10" fmla="*/ 5371475 w 5371475"/>
              <a:gd name="connsiteY10" fmla="*/ 1398441 h 1565271"/>
              <a:gd name="connsiteX11" fmla="*/ 5204645 w 5371475"/>
              <a:gd name="connsiteY11" fmla="*/ 1565271 h 1565271"/>
              <a:gd name="connsiteX12" fmla="*/ 3414539 w 5371475"/>
              <a:gd name="connsiteY12" fmla="*/ 1565271 h 1565271"/>
              <a:gd name="connsiteX13" fmla="*/ 2575853 w 5371475"/>
              <a:gd name="connsiteY13" fmla="*/ 1565271 h 1565271"/>
              <a:gd name="connsiteX14" fmla="*/ 2575853 w 5371475"/>
              <a:gd name="connsiteY14" fmla="*/ 1565271 h 1565271"/>
              <a:gd name="connsiteX15" fmla="*/ 2183558 w 5371475"/>
              <a:gd name="connsiteY15" fmla="*/ 1565271 h 1565271"/>
              <a:gd name="connsiteX16" fmla="*/ 2016728 w 5371475"/>
              <a:gd name="connsiteY16" fmla="*/ 1398441 h 1565271"/>
              <a:gd name="connsiteX17" fmla="*/ 2016728 w 5371475"/>
              <a:gd name="connsiteY17" fmla="*/ 981378 h 1565271"/>
              <a:gd name="connsiteX18" fmla="*/ 0 w 5371475"/>
              <a:gd name="connsiteY18" fmla="*/ 0 h 1565271"/>
              <a:gd name="connsiteX19" fmla="*/ 2016728 w 5371475"/>
              <a:gd name="connsiteY19" fmla="*/ 731139 h 1565271"/>
              <a:gd name="connsiteX20" fmla="*/ 2016728 w 5371475"/>
              <a:gd name="connsiteY20" fmla="*/ 731142 h 1565271"/>
              <a:gd name="connsiteX0" fmla="*/ 2016728 w 5371475"/>
              <a:gd name="connsiteY0" fmla="*/ 760259 h 1594388"/>
              <a:gd name="connsiteX1" fmla="*/ 2183558 w 5371475"/>
              <a:gd name="connsiteY1" fmla="*/ 593429 h 1594388"/>
              <a:gd name="connsiteX2" fmla="*/ 2575853 w 5371475"/>
              <a:gd name="connsiteY2" fmla="*/ 593429 h 1594388"/>
              <a:gd name="connsiteX3" fmla="*/ 2575853 w 5371475"/>
              <a:gd name="connsiteY3" fmla="*/ 593429 h 1594388"/>
              <a:gd name="connsiteX4" fmla="*/ 3414539 w 5371475"/>
              <a:gd name="connsiteY4" fmla="*/ 593429 h 1594388"/>
              <a:gd name="connsiteX5" fmla="*/ 5204645 w 5371475"/>
              <a:gd name="connsiteY5" fmla="*/ 593429 h 1594388"/>
              <a:gd name="connsiteX6" fmla="*/ 5371475 w 5371475"/>
              <a:gd name="connsiteY6" fmla="*/ 760259 h 1594388"/>
              <a:gd name="connsiteX7" fmla="*/ 5371475 w 5371475"/>
              <a:gd name="connsiteY7" fmla="*/ 760256 h 1594388"/>
              <a:gd name="connsiteX8" fmla="*/ 5371475 w 5371475"/>
              <a:gd name="connsiteY8" fmla="*/ 760256 h 1594388"/>
              <a:gd name="connsiteX9" fmla="*/ 5371475 w 5371475"/>
              <a:gd name="connsiteY9" fmla="*/ 1010495 h 1594388"/>
              <a:gd name="connsiteX10" fmla="*/ 5371475 w 5371475"/>
              <a:gd name="connsiteY10" fmla="*/ 1427558 h 1594388"/>
              <a:gd name="connsiteX11" fmla="*/ 5204645 w 5371475"/>
              <a:gd name="connsiteY11" fmla="*/ 1594388 h 1594388"/>
              <a:gd name="connsiteX12" fmla="*/ 3414539 w 5371475"/>
              <a:gd name="connsiteY12" fmla="*/ 1594388 h 1594388"/>
              <a:gd name="connsiteX13" fmla="*/ 2575853 w 5371475"/>
              <a:gd name="connsiteY13" fmla="*/ 1594388 h 1594388"/>
              <a:gd name="connsiteX14" fmla="*/ 2575853 w 5371475"/>
              <a:gd name="connsiteY14" fmla="*/ 1594388 h 1594388"/>
              <a:gd name="connsiteX15" fmla="*/ 2183558 w 5371475"/>
              <a:gd name="connsiteY15" fmla="*/ 1594388 h 1594388"/>
              <a:gd name="connsiteX16" fmla="*/ 2016728 w 5371475"/>
              <a:gd name="connsiteY16" fmla="*/ 1427558 h 1594388"/>
              <a:gd name="connsiteX17" fmla="*/ 2016728 w 5371475"/>
              <a:gd name="connsiteY17" fmla="*/ 1010495 h 1594388"/>
              <a:gd name="connsiteX18" fmla="*/ 0 w 5371475"/>
              <a:gd name="connsiteY18" fmla="*/ 0 h 1594388"/>
              <a:gd name="connsiteX19" fmla="*/ 2016728 w 5371475"/>
              <a:gd name="connsiteY19" fmla="*/ 760256 h 1594388"/>
              <a:gd name="connsiteX20" fmla="*/ 2016728 w 5371475"/>
              <a:gd name="connsiteY20" fmla="*/ 760259 h 1594388"/>
              <a:gd name="connsiteX0" fmla="*/ 2016728 w 5371475"/>
              <a:gd name="connsiteY0" fmla="*/ 833051 h 1667180"/>
              <a:gd name="connsiteX1" fmla="*/ 2183558 w 5371475"/>
              <a:gd name="connsiteY1" fmla="*/ 666221 h 1667180"/>
              <a:gd name="connsiteX2" fmla="*/ 2575853 w 5371475"/>
              <a:gd name="connsiteY2" fmla="*/ 666221 h 1667180"/>
              <a:gd name="connsiteX3" fmla="*/ 2575853 w 5371475"/>
              <a:gd name="connsiteY3" fmla="*/ 666221 h 1667180"/>
              <a:gd name="connsiteX4" fmla="*/ 3414539 w 5371475"/>
              <a:gd name="connsiteY4" fmla="*/ 666221 h 1667180"/>
              <a:gd name="connsiteX5" fmla="*/ 5204645 w 5371475"/>
              <a:gd name="connsiteY5" fmla="*/ 666221 h 1667180"/>
              <a:gd name="connsiteX6" fmla="*/ 5371475 w 5371475"/>
              <a:gd name="connsiteY6" fmla="*/ 833051 h 1667180"/>
              <a:gd name="connsiteX7" fmla="*/ 5371475 w 5371475"/>
              <a:gd name="connsiteY7" fmla="*/ 833048 h 1667180"/>
              <a:gd name="connsiteX8" fmla="*/ 5371475 w 5371475"/>
              <a:gd name="connsiteY8" fmla="*/ 833048 h 1667180"/>
              <a:gd name="connsiteX9" fmla="*/ 5371475 w 5371475"/>
              <a:gd name="connsiteY9" fmla="*/ 1083287 h 1667180"/>
              <a:gd name="connsiteX10" fmla="*/ 5371475 w 5371475"/>
              <a:gd name="connsiteY10" fmla="*/ 1500350 h 1667180"/>
              <a:gd name="connsiteX11" fmla="*/ 5204645 w 5371475"/>
              <a:gd name="connsiteY11" fmla="*/ 1667180 h 1667180"/>
              <a:gd name="connsiteX12" fmla="*/ 3414539 w 5371475"/>
              <a:gd name="connsiteY12" fmla="*/ 1667180 h 1667180"/>
              <a:gd name="connsiteX13" fmla="*/ 2575853 w 5371475"/>
              <a:gd name="connsiteY13" fmla="*/ 1667180 h 1667180"/>
              <a:gd name="connsiteX14" fmla="*/ 2575853 w 5371475"/>
              <a:gd name="connsiteY14" fmla="*/ 1667180 h 1667180"/>
              <a:gd name="connsiteX15" fmla="*/ 2183558 w 5371475"/>
              <a:gd name="connsiteY15" fmla="*/ 1667180 h 1667180"/>
              <a:gd name="connsiteX16" fmla="*/ 2016728 w 5371475"/>
              <a:gd name="connsiteY16" fmla="*/ 1500350 h 1667180"/>
              <a:gd name="connsiteX17" fmla="*/ 2016728 w 5371475"/>
              <a:gd name="connsiteY17" fmla="*/ 1083287 h 1667180"/>
              <a:gd name="connsiteX18" fmla="*/ 0 w 5371475"/>
              <a:gd name="connsiteY18" fmla="*/ 0 h 1667180"/>
              <a:gd name="connsiteX19" fmla="*/ 2016728 w 5371475"/>
              <a:gd name="connsiteY19" fmla="*/ 833048 h 1667180"/>
              <a:gd name="connsiteX20" fmla="*/ 2016728 w 5371475"/>
              <a:gd name="connsiteY20" fmla="*/ 833051 h 1667180"/>
              <a:gd name="connsiteX0" fmla="*/ 2052447 w 5407194"/>
              <a:gd name="connsiteY0" fmla="*/ 953267 h 1787396"/>
              <a:gd name="connsiteX1" fmla="*/ 2219277 w 5407194"/>
              <a:gd name="connsiteY1" fmla="*/ 786437 h 1787396"/>
              <a:gd name="connsiteX2" fmla="*/ 2611572 w 5407194"/>
              <a:gd name="connsiteY2" fmla="*/ 786437 h 1787396"/>
              <a:gd name="connsiteX3" fmla="*/ 2611572 w 5407194"/>
              <a:gd name="connsiteY3" fmla="*/ 786437 h 1787396"/>
              <a:gd name="connsiteX4" fmla="*/ 3450258 w 5407194"/>
              <a:gd name="connsiteY4" fmla="*/ 786437 h 1787396"/>
              <a:gd name="connsiteX5" fmla="*/ 5240364 w 5407194"/>
              <a:gd name="connsiteY5" fmla="*/ 786437 h 1787396"/>
              <a:gd name="connsiteX6" fmla="*/ 5407194 w 5407194"/>
              <a:gd name="connsiteY6" fmla="*/ 953267 h 1787396"/>
              <a:gd name="connsiteX7" fmla="*/ 5407194 w 5407194"/>
              <a:gd name="connsiteY7" fmla="*/ 953264 h 1787396"/>
              <a:gd name="connsiteX8" fmla="*/ 5407194 w 5407194"/>
              <a:gd name="connsiteY8" fmla="*/ 953264 h 1787396"/>
              <a:gd name="connsiteX9" fmla="*/ 5407194 w 5407194"/>
              <a:gd name="connsiteY9" fmla="*/ 1203503 h 1787396"/>
              <a:gd name="connsiteX10" fmla="*/ 5407194 w 5407194"/>
              <a:gd name="connsiteY10" fmla="*/ 1620566 h 1787396"/>
              <a:gd name="connsiteX11" fmla="*/ 5240364 w 5407194"/>
              <a:gd name="connsiteY11" fmla="*/ 1787396 h 1787396"/>
              <a:gd name="connsiteX12" fmla="*/ 3450258 w 5407194"/>
              <a:gd name="connsiteY12" fmla="*/ 1787396 h 1787396"/>
              <a:gd name="connsiteX13" fmla="*/ 2611572 w 5407194"/>
              <a:gd name="connsiteY13" fmla="*/ 1787396 h 1787396"/>
              <a:gd name="connsiteX14" fmla="*/ 2611572 w 5407194"/>
              <a:gd name="connsiteY14" fmla="*/ 1787396 h 1787396"/>
              <a:gd name="connsiteX15" fmla="*/ 2219277 w 5407194"/>
              <a:gd name="connsiteY15" fmla="*/ 1787396 h 1787396"/>
              <a:gd name="connsiteX16" fmla="*/ 2052447 w 5407194"/>
              <a:gd name="connsiteY16" fmla="*/ 1620566 h 1787396"/>
              <a:gd name="connsiteX17" fmla="*/ 2052447 w 5407194"/>
              <a:gd name="connsiteY17" fmla="*/ 1203503 h 1787396"/>
              <a:gd name="connsiteX18" fmla="*/ 0 w 5407194"/>
              <a:gd name="connsiteY18" fmla="*/ 0 h 1787396"/>
              <a:gd name="connsiteX19" fmla="*/ 2052447 w 5407194"/>
              <a:gd name="connsiteY19" fmla="*/ 953264 h 1787396"/>
              <a:gd name="connsiteX20" fmla="*/ 2052447 w 5407194"/>
              <a:gd name="connsiteY20" fmla="*/ 953267 h 1787396"/>
              <a:gd name="connsiteX0" fmla="*/ 2009585 w 5364332"/>
              <a:gd name="connsiteY0" fmla="*/ 695244 h 1529373"/>
              <a:gd name="connsiteX1" fmla="*/ 2176415 w 5364332"/>
              <a:gd name="connsiteY1" fmla="*/ 528414 h 1529373"/>
              <a:gd name="connsiteX2" fmla="*/ 2568710 w 5364332"/>
              <a:gd name="connsiteY2" fmla="*/ 528414 h 1529373"/>
              <a:gd name="connsiteX3" fmla="*/ 2568710 w 5364332"/>
              <a:gd name="connsiteY3" fmla="*/ 528414 h 1529373"/>
              <a:gd name="connsiteX4" fmla="*/ 3407396 w 5364332"/>
              <a:gd name="connsiteY4" fmla="*/ 528414 h 1529373"/>
              <a:gd name="connsiteX5" fmla="*/ 5197502 w 5364332"/>
              <a:gd name="connsiteY5" fmla="*/ 528414 h 1529373"/>
              <a:gd name="connsiteX6" fmla="*/ 5364332 w 5364332"/>
              <a:gd name="connsiteY6" fmla="*/ 695244 h 1529373"/>
              <a:gd name="connsiteX7" fmla="*/ 5364332 w 5364332"/>
              <a:gd name="connsiteY7" fmla="*/ 695241 h 1529373"/>
              <a:gd name="connsiteX8" fmla="*/ 5364332 w 5364332"/>
              <a:gd name="connsiteY8" fmla="*/ 695241 h 1529373"/>
              <a:gd name="connsiteX9" fmla="*/ 5364332 w 5364332"/>
              <a:gd name="connsiteY9" fmla="*/ 945480 h 1529373"/>
              <a:gd name="connsiteX10" fmla="*/ 5364332 w 5364332"/>
              <a:gd name="connsiteY10" fmla="*/ 1362543 h 1529373"/>
              <a:gd name="connsiteX11" fmla="*/ 5197502 w 5364332"/>
              <a:gd name="connsiteY11" fmla="*/ 1529373 h 1529373"/>
              <a:gd name="connsiteX12" fmla="*/ 3407396 w 5364332"/>
              <a:gd name="connsiteY12" fmla="*/ 1529373 h 1529373"/>
              <a:gd name="connsiteX13" fmla="*/ 2568710 w 5364332"/>
              <a:gd name="connsiteY13" fmla="*/ 1529373 h 1529373"/>
              <a:gd name="connsiteX14" fmla="*/ 2568710 w 5364332"/>
              <a:gd name="connsiteY14" fmla="*/ 1529373 h 1529373"/>
              <a:gd name="connsiteX15" fmla="*/ 2176415 w 5364332"/>
              <a:gd name="connsiteY15" fmla="*/ 1529373 h 1529373"/>
              <a:gd name="connsiteX16" fmla="*/ 2009585 w 5364332"/>
              <a:gd name="connsiteY16" fmla="*/ 1362543 h 1529373"/>
              <a:gd name="connsiteX17" fmla="*/ 2009585 w 5364332"/>
              <a:gd name="connsiteY17" fmla="*/ 945480 h 1529373"/>
              <a:gd name="connsiteX18" fmla="*/ 0 w 5364332"/>
              <a:gd name="connsiteY18" fmla="*/ 0 h 1529373"/>
              <a:gd name="connsiteX19" fmla="*/ 2009585 w 5364332"/>
              <a:gd name="connsiteY19" fmla="*/ 695241 h 1529373"/>
              <a:gd name="connsiteX20" fmla="*/ 2009585 w 5364332"/>
              <a:gd name="connsiteY20" fmla="*/ 695244 h 1529373"/>
              <a:gd name="connsiteX0" fmla="*/ 2023872 w 5378619"/>
              <a:gd name="connsiteY0" fmla="*/ 1146785 h 1980914"/>
              <a:gd name="connsiteX1" fmla="*/ 2190702 w 5378619"/>
              <a:gd name="connsiteY1" fmla="*/ 979955 h 1980914"/>
              <a:gd name="connsiteX2" fmla="*/ 2582997 w 5378619"/>
              <a:gd name="connsiteY2" fmla="*/ 979955 h 1980914"/>
              <a:gd name="connsiteX3" fmla="*/ 2582997 w 5378619"/>
              <a:gd name="connsiteY3" fmla="*/ 979955 h 1980914"/>
              <a:gd name="connsiteX4" fmla="*/ 3421683 w 5378619"/>
              <a:gd name="connsiteY4" fmla="*/ 979955 h 1980914"/>
              <a:gd name="connsiteX5" fmla="*/ 5211789 w 5378619"/>
              <a:gd name="connsiteY5" fmla="*/ 979955 h 1980914"/>
              <a:gd name="connsiteX6" fmla="*/ 5378619 w 5378619"/>
              <a:gd name="connsiteY6" fmla="*/ 1146785 h 1980914"/>
              <a:gd name="connsiteX7" fmla="*/ 5378619 w 5378619"/>
              <a:gd name="connsiteY7" fmla="*/ 1146782 h 1980914"/>
              <a:gd name="connsiteX8" fmla="*/ 5378619 w 5378619"/>
              <a:gd name="connsiteY8" fmla="*/ 1146782 h 1980914"/>
              <a:gd name="connsiteX9" fmla="*/ 5378619 w 5378619"/>
              <a:gd name="connsiteY9" fmla="*/ 1397021 h 1980914"/>
              <a:gd name="connsiteX10" fmla="*/ 5378619 w 5378619"/>
              <a:gd name="connsiteY10" fmla="*/ 1814084 h 1980914"/>
              <a:gd name="connsiteX11" fmla="*/ 5211789 w 5378619"/>
              <a:gd name="connsiteY11" fmla="*/ 1980914 h 1980914"/>
              <a:gd name="connsiteX12" fmla="*/ 3421683 w 5378619"/>
              <a:gd name="connsiteY12" fmla="*/ 1980914 h 1980914"/>
              <a:gd name="connsiteX13" fmla="*/ 2582997 w 5378619"/>
              <a:gd name="connsiteY13" fmla="*/ 1980914 h 1980914"/>
              <a:gd name="connsiteX14" fmla="*/ 2582997 w 5378619"/>
              <a:gd name="connsiteY14" fmla="*/ 1980914 h 1980914"/>
              <a:gd name="connsiteX15" fmla="*/ 2190702 w 5378619"/>
              <a:gd name="connsiteY15" fmla="*/ 1980914 h 1980914"/>
              <a:gd name="connsiteX16" fmla="*/ 2023872 w 5378619"/>
              <a:gd name="connsiteY16" fmla="*/ 1814084 h 1980914"/>
              <a:gd name="connsiteX17" fmla="*/ 2023872 w 5378619"/>
              <a:gd name="connsiteY17" fmla="*/ 1397021 h 1980914"/>
              <a:gd name="connsiteX18" fmla="*/ 0 w 5378619"/>
              <a:gd name="connsiteY18" fmla="*/ 0 h 1980914"/>
              <a:gd name="connsiteX19" fmla="*/ 2023872 w 5378619"/>
              <a:gd name="connsiteY19" fmla="*/ 1146782 h 1980914"/>
              <a:gd name="connsiteX20" fmla="*/ 2023872 w 5378619"/>
              <a:gd name="connsiteY20" fmla="*/ 1146785 h 1980914"/>
              <a:gd name="connsiteX0" fmla="*/ 2023872 w 5378619"/>
              <a:gd name="connsiteY0" fmla="*/ 976724 h 1810853"/>
              <a:gd name="connsiteX1" fmla="*/ 2190702 w 5378619"/>
              <a:gd name="connsiteY1" fmla="*/ 809894 h 1810853"/>
              <a:gd name="connsiteX2" fmla="*/ 2582997 w 5378619"/>
              <a:gd name="connsiteY2" fmla="*/ 809894 h 1810853"/>
              <a:gd name="connsiteX3" fmla="*/ 2582997 w 5378619"/>
              <a:gd name="connsiteY3" fmla="*/ 809894 h 1810853"/>
              <a:gd name="connsiteX4" fmla="*/ 3421683 w 5378619"/>
              <a:gd name="connsiteY4" fmla="*/ 809894 h 1810853"/>
              <a:gd name="connsiteX5" fmla="*/ 5211789 w 5378619"/>
              <a:gd name="connsiteY5" fmla="*/ 809894 h 1810853"/>
              <a:gd name="connsiteX6" fmla="*/ 5378619 w 5378619"/>
              <a:gd name="connsiteY6" fmla="*/ 976724 h 1810853"/>
              <a:gd name="connsiteX7" fmla="*/ 5378619 w 5378619"/>
              <a:gd name="connsiteY7" fmla="*/ 976721 h 1810853"/>
              <a:gd name="connsiteX8" fmla="*/ 5378619 w 5378619"/>
              <a:gd name="connsiteY8" fmla="*/ 976721 h 1810853"/>
              <a:gd name="connsiteX9" fmla="*/ 5378619 w 5378619"/>
              <a:gd name="connsiteY9" fmla="*/ 1226960 h 1810853"/>
              <a:gd name="connsiteX10" fmla="*/ 5378619 w 5378619"/>
              <a:gd name="connsiteY10" fmla="*/ 1644023 h 1810853"/>
              <a:gd name="connsiteX11" fmla="*/ 5211789 w 5378619"/>
              <a:gd name="connsiteY11" fmla="*/ 1810853 h 1810853"/>
              <a:gd name="connsiteX12" fmla="*/ 3421683 w 5378619"/>
              <a:gd name="connsiteY12" fmla="*/ 1810853 h 1810853"/>
              <a:gd name="connsiteX13" fmla="*/ 2582997 w 5378619"/>
              <a:gd name="connsiteY13" fmla="*/ 1810853 h 1810853"/>
              <a:gd name="connsiteX14" fmla="*/ 2582997 w 5378619"/>
              <a:gd name="connsiteY14" fmla="*/ 1810853 h 1810853"/>
              <a:gd name="connsiteX15" fmla="*/ 2190702 w 5378619"/>
              <a:gd name="connsiteY15" fmla="*/ 1810853 h 1810853"/>
              <a:gd name="connsiteX16" fmla="*/ 2023872 w 5378619"/>
              <a:gd name="connsiteY16" fmla="*/ 1644023 h 1810853"/>
              <a:gd name="connsiteX17" fmla="*/ 2023872 w 5378619"/>
              <a:gd name="connsiteY17" fmla="*/ 1226960 h 1810853"/>
              <a:gd name="connsiteX18" fmla="*/ 0 w 5378619"/>
              <a:gd name="connsiteY18" fmla="*/ 0 h 1810853"/>
              <a:gd name="connsiteX19" fmla="*/ 2023872 w 5378619"/>
              <a:gd name="connsiteY19" fmla="*/ 976721 h 1810853"/>
              <a:gd name="connsiteX20" fmla="*/ 2023872 w 5378619"/>
              <a:gd name="connsiteY20" fmla="*/ 976724 h 1810853"/>
              <a:gd name="connsiteX0" fmla="*/ 2698931 w 6053678"/>
              <a:gd name="connsiteY0" fmla="*/ 1523595 h 2357724"/>
              <a:gd name="connsiteX1" fmla="*/ 2865761 w 6053678"/>
              <a:gd name="connsiteY1" fmla="*/ 1356765 h 2357724"/>
              <a:gd name="connsiteX2" fmla="*/ 3258056 w 6053678"/>
              <a:gd name="connsiteY2" fmla="*/ 1356765 h 2357724"/>
              <a:gd name="connsiteX3" fmla="*/ 3258056 w 6053678"/>
              <a:gd name="connsiteY3" fmla="*/ 1356765 h 2357724"/>
              <a:gd name="connsiteX4" fmla="*/ 4096742 w 6053678"/>
              <a:gd name="connsiteY4" fmla="*/ 1356765 h 2357724"/>
              <a:gd name="connsiteX5" fmla="*/ 5886848 w 6053678"/>
              <a:gd name="connsiteY5" fmla="*/ 1356765 h 2357724"/>
              <a:gd name="connsiteX6" fmla="*/ 6053678 w 6053678"/>
              <a:gd name="connsiteY6" fmla="*/ 1523595 h 2357724"/>
              <a:gd name="connsiteX7" fmla="*/ 6053678 w 6053678"/>
              <a:gd name="connsiteY7" fmla="*/ 1523592 h 2357724"/>
              <a:gd name="connsiteX8" fmla="*/ 6053678 w 6053678"/>
              <a:gd name="connsiteY8" fmla="*/ 1523592 h 2357724"/>
              <a:gd name="connsiteX9" fmla="*/ 6053678 w 6053678"/>
              <a:gd name="connsiteY9" fmla="*/ 1773831 h 2357724"/>
              <a:gd name="connsiteX10" fmla="*/ 6053678 w 6053678"/>
              <a:gd name="connsiteY10" fmla="*/ 2190894 h 2357724"/>
              <a:gd name="connsiteX11" fmla="*/ 5886848 w 6053678"/>
              <a:gd name="connsiteY11" fmla="*/ 2357724 h 2357724"/>
              <a:gd name="connsiteX12" fmla="*/ 4096742 w 6053678"/>
              <a:gd name="connsiteY12" fmla="*/ 2357724 h 2357724"/>
              <a:gd name="connsiteX13" fmla="*/ 3258056 w 6053678"/>
              <a:gd name="connsiteY13" fmla="*/ 2357724 h 2357724"/>
              <a:gd name="connsiteX14" fmla="*/ 3258056 w 6053678"/>
              <a:gd name="connsiteY14" fmla="*/ 2357724 h 2357724"/>
              <a:gd name="connsiteX15" fmla="*/ 2865761 w 6053678"/>
              <a:gd name="connsiteY15" fmla="*/ 2357724 h 2357724"/>
              <a:gd name="connsiteX16" fmla="*/ 2698931 w 6053678"/>
              <a:gd name="connsiteY16" fmla="*/ 2190894 h 2357724"/>
              <a:gd name="connsiteX17" fmla="*/ 2698931 w 6053678"/>
              <a:gd name="connsiteY17" fmla="*/ 1773831 h 2357724"/>
              <a:gd name="connsiteX18" fmla="*/ 0 w 6053678"/>
              <a:gd name="connsiteY18" fmla="*/ 0 h 2357724"/>
              <a:gd name="connsiteX19" fmla="*/ 2698931 w 6053678"/>
              <a:gd name="connsiteY19" fmla="*/ 1523592 h 2357724"/>
              <a:gd name="connsiteX20" fmla="*/ 2698931 w 6053678"/>
              <a:gd name="connsiteY20" fmla="*/ 1523595 h 2357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053678" h="2357724">
                <a:moveTo>
                  <a:pt x="2698931" y="1523595"/>
                </a:moveTo>
                <a:cubicBezTo>
                  <a:pt x="2698931" y="1431457"/>
                  <a:pt x="2773623" y="1356765"/>
                  <a:pt x="2865761" y="1356765"/>
                </a:cubicBezTo>
                <a:lnTo>
                  <a:pt x="3258056" y="1356765"/>
                </a:lnTo>
                <a:lnTo>
                  <a:pt x="3258056" y="1356765"/>
                </a:lnTo>
                <a:lnTo>
                  <a:pt x="4096742" y="1356765"/>
                </a:lnTo>
                <a:lnTo>
                  <a:pt x="5886848" y="1356765"/>
                </a:lnTo>
                <a:cubicBezTo>
                  <a:pt x="5978986" y="1356765"/>
                  <a:pt x="6053678" y="1431457"/>
                  <a:pt x="6053678" y="1523595"/>
                </a:cubicBezTo>
                <a:lnTo>
                  <a:pt x="6053678" y="1523592"/>
                </a:lnTo>
                <a:lnTo>
                  <a:pt x="6053678" y="1523592"/>
                </a:lnTo>
                <a:lnTo>
                  <a:pt x="6053678" y="1773831"/>
                </a:lnTo>
                <a:lnTo>
                  <a:pt x="6053678" y="2190894"/>
                </a:lnTo>
                <a:cubicBezTo>
                  <a:pt x="6053678" y="2283032"/>
                  <a:pt x="5978986" y="2357724"/>
                  <a:pt x="5886848" y="2357724"/>
                </a:cubicBezTo>
                <a:lnTo>
                  <a:pt x="4096742" y="2357724"/>
                </a:lnTo>
                <a:lnTo>
                  <a:pt x="3258056" y="2357724"/>
                </a:lnTo>
                <a:lnTo>
                  <a:pt x="3258056" y="2357724"/>
                </a:lnTo>
                <a:lnTo>
                  <a:pt x="2865761" y="2357724"/>
                </a:lnTo>
                <a:cubicBezTo>
                  <a:pt x="2773623" y="2357724"/>
                  <a:pt x="2698931" y="2283032"/>
                  <a:pt x="2698931" y="2190894"/>
                </a:cubicBezTo>
                <a:lnTo>
                  <a:pt x="2698931" y="1773831"/>
                </a:lnTo>
                <a:lnTo>
                  <a:pt x="0" y="0"/>
                </a:lnTo>
                <a:lnTo>
                  <a:pt x="2698931" y="1523592"/>
                </a:lnTo>
                <a:lnTo>
                  <a:pt x="2698931" y="1523595"/>
                </a:lnTo>
                <a:close/>
              </a:path>
            </a:pathLst>
          </a:custGeom>
          <a:ln/>
        </p:spPr>
        <p:style>
          <a:lnRef idx="2">
            <a:schemeClr val="accent3"/>
          </a:lnRef>
          <a:fillRef idx="1">
            <a:schemeClr val="lt1"/>
          </a:fillRef>
          <a:effectRef idx="0">
            <a:schemeClr val="accent3"/>
          </a:effectRef>
          <a:fontRef idx="minor">
            <a:schemeClr val="dk1"/>
          </a:fontRef>
        </p:style>
        <p:txBody>
          <a:bodyPr rtlCol="0" anchor="ctr"/>
          <a:lstStyle/>
          <a:p>
            <a:pPr>
              <a:spcBef>
                <a:spcPts val="338"/>
              </a:spcBef>
            </a:pPr>
            <a:endParaRPr lang="en-US" altLang="ja-JP" sz="1600" dirty="0"/>
          </a:p>
        </p:txBody>
      </p:sp>
      <p:sp>
        <p:nvSpPr>
          <p:cNvPr id="13" name="テキスト ボックス 12">
            <a:extLst>
              <a:ext uri="{FF2B5EF4-FFF2-40B4-BE49-F238E27FC236}">
                <a16:creationId xmlns:a16="http://schemas.microsoft.com/office/drawing/2014/main" id="{11728B45-4CA8-48C0-88D8-77BEF927AF38}"/>
              </a:ext>
            </a:extLst>
          </p:cNvPr>
          <p:cNvSpPr txBox="1"/>
          <p:nvPr/>
        </p:nvSpPr>
        <p:spPr>
          <a:xfrm>
            <a:off x="3520696" y="6271768"/>
            <a:ext cx="2986623" cy="830997"/>
          </a:xfrm>
          <a:prstGeom prst="rect">
            <a:avLst/>
          </a:prstGeom>
          <a:noFill/>
        </p:spPr>
        <p:txBody>
          <a:bodyPr wrap="square" rtlCol="0">
            <a:spAutoFit/>
          </a:bodyPr>
          <a:lstStyle/>
          <a:p>
            <a:r>
              <a:rPr lang="ja-JP" altLang="en-US" sz="1200" dirty="0"/>
              <a:t>利用者負担上限月額を記入してください。</a:t>
            </a:r>
            <a:endParaRPr lang="en-US" altLang="ja-JP" sz="1200" dirty="0"/>
          </a:p>
          <a:p>
            <a:r>
              <a:rPr lang="ja-JP" altLang="en-US" sz="1200" dirty="0"/>
              <a:t>上限管理対象者は上限管理用の様式を使用し、上限管理事業所情報と管理結果額を入力してください。</a:t>
            </a:r>
            <a:endParaRPr lang="en-US" altLang="ja-JP" sz="1200" dirty="0"/>
          </a:p>
        </p:txBody>
      </p:sp>
      <p:sp>
        <p:nvSpPr>
          <p:cNvPr id="17" name="テキスト ボックス 16">
            <a:extLst>
              <a:ext uri="{FF2B5EF4-FFF2-40B4-BE49-F238E27FC236}">
                <a16:creationId xmlns:a16="http://schemas.microsoft.com/office/drawing/2014/main" id="{E39B4B20-320A-462E-BBF9-C36471EBA506}"/>
              </a:ext>
            </a:extLst>
          </p:cNvPr>
          <p:cNvSpPr txBox="1"/>
          <p:nvPr/>
        </p:nvSpPr>
        <p:spPr>
          <a:xfrm>
            <a:off x="404191" y="7711161"/>
            <a:ext cx="6049618" cy="946413"/>
          </a:xfrm>
          <a:prstGeom prst="rect">
            <a:avLst/>
          </a:prstGeom>
          <a:noFill/>
        </p:spPr>
        <p:txBody>
          <a:bodyPr wrap="square" rtlCol="0">
            <a:spAutoFit/>
          </a:bodyPr>
          <a:lstStyle/>
          <a:p>
            <a:pPr>
              <a:spcBef>
                <a:spcPts val="338"/>
              </a:spcBef>
            </a:pPr>
            <a:r>
              <a:rPr lang="ja-JP" altLang="en-US" sz="1200" dirty="0"/>
              <a:t>算定したいサービスコードを、サービス内容の黄色いセルに入力してください。</a:t>
            </a:r>
            <a:endParaRPr lang="en-US" altLang="ja-JP" sz="1200" dirty="0"/>
          </a:p>
          <a:p>
            <a:pPr>
              <a:spcBef>
                <a:spcPts val="338"/>
              </a:spcBef>
            </a:pPr>
            <a:r>
              <a:rPr lang="ja-JP" altLang="en-US" sz="1200" dirty="0"/>
              <a:t>サービス内容や算定単位が自動的に反映されます。</a:t>
            </a:r>
            <a:endParaRPr lang="en-US" altLang="ja-JP" sz="1200" dirty="0"/>
          </a:p>
          <a:p>
            <a:pPr>
              <a:spcBef>
                <a:spcPts val="338"/>
              </a:spcBef>
            </a:pPr>
            <a:r>
              <a:rPr lang="ja-JP" altLang="en-US" sz="1200" dirty="0"/>
              <a:t>コード・単価表はエクセルの最後のシートにあります。</a:t>
            </a:r>
            <a:endParaRPr lang="en-US" altLang="ja-JP" sz="1200" dirty="0"/>
          </a:p>
          <a:p>
            <a:pPr>
              <a:spcBef>
                <a:spcPts val="338"/>
              </a:spcBef>
            </a:pPr>
            <a:r>
              <a:rPr lang="ja-JP" altLang="en-US" sz="1200" dirty="0"/>
              <a:t>算定回数を入力すると、当月算定単位から、当月請求額までは自動的に計算されます。</a:t>
            </a:r>
            <a:endParaRPr lang="en-US" altLang="ja-JP" sz="1200" dirty="0"/>
          </a:p>
        </p:txBody>
      </p:sp>
      <p:sp>
        <p:nvSpPr>
          <p:cNvPr id="19" name="吹き出し: 角を丸めた四角形 18">
            <a:extLst>
              <a:ext uri="{FF2B5EF4-FFF2-40B4-BE49-F238E27FC236}">
                <a16:creationId xmlns:a16="http://schemas.microsoft.com/office/drawing/2014/main" id="{697F94C8-95BE-454C-ABCF-D94472F153F6}"/>
              </a:ext>
            </a:extLst>
          </p:cNvPr>
          <p:cNvSpPr/>
          <p:nvPr/>
        </p:nvSpPr>
        <p:spPr>
          <a:xfrm>
            <a:off x="2815848" y="4482303"/>
            <a:ext cx="3466080" cy="1416726"/>
          </a:xfrm>
          <a:custGeom>
            <a:avLst/>
            <a:gdLst>
              <a:gd name="connsiteX0" fmla="*/ 0 w 2901503"/>
              <a:gd name="connsiteY0" fmla="*/ 117581 h 705471"/>
              <a:gd name="connsiteX1" fmla="*/ 117581 w 2901503"/>
              <a:gd name="connsiteY1" fmla="*/ 0 h 705471"/>
              <a:gd name="connsiteX2" fmla="*/ 483584 w 2901503"/>
              <a:gd name="connsiteY2" fmla="*/ 0 h 705471"/>
              <a:gd name="connsiteX3" fmla="*/ 483584 w 2901503"/>
              <a:gd name="connsiteY3" fmla="*/ 0 h 705471"/>
              <a:gd name="connsiteX4" fmla="*/ 1208960 w 2901503"/>
              <a:gd name="connsiteY4" fmla="*/ 0 h 705471"/>
              <a:gd name="connsiteX5" fmla="*/ 2783922 w 2901503"/>
              <a:gd name="connsiteY5" fmla="*/ 0 h 705471"/>
              <a:gd name="connsiteX6" fmla="*/ 2901503 w 2901503"/>
              <a:gd name="connsiteY6" fmla="*/ 117581 h 705471"/>
              <a:gd name="connsiteX7" fmla="*/ 2901503 w 2901503"/>
              <a:gd name="connsiteY7" fmla="*/ 117579 h 705471"/>
              <a:gd name="connsiteX8" fmla="*/ 2901503 w 2901503"/>
              <a:gd name="connsiteY8" fmla="*/ 117579 h 705471"/>
              <a:gd name="connsiteX9" fmla="*/ 2901503 w 2901503"/>
              <a:gd name="connsiteY9" fmla="*/ 293946 h 705471"/>
              <a:gd name="connsiteX10" fmla="*/ 2901503 w 2901503"/>
              <a:gd name="connsiteY10" fmla="*/ 587890 h 705471"/>
              <a:gd name="connsiteX11" fmla="*/ 2783922 w 2901503"/>
              <a:gd name="connsiteY11" fmla="*/ 705471 h 705471"/>
              <a:gd name="connsiteX12" fmla="*/ 1208960 w 2901503"/>
              <a:gd name="connsiteY12" fmla="*/ 705471 h 705471"/>
              <a:gd name="connsiteX13" fmla="*/ 483584 w 2901503"/>
              <a:gd name="connsiteY13" fmla="*/ 705471 h 705471"/>
              <a:gd name="connsiteX14" fmla="*/ 483584 w 2901503"/>
              <a:gd name="connsiteY14" fmla="*/ 705471 h 705471"/>
              <a:gd name="connsiteX15" fmla="*/ 117581 w 2901503"/>
              <a:gd name="connsiteY15" fmla="*/ 705471 h 705471"/>
              <a:gd name="connsiteX16" fmla="*/ 0 w 2901503"/>
              <a:gd name="connsiteY16" fmla="*/ 587890 h 705471"/>
              <a:gd name="connsiteX17" fmla="*/ 0 w 2901503"/>
              <a:gd name="connsiteY17" fmla="*/ 293946 h 705471"/>
              <a:gd name="connsiteX18" fmla="*/ -787874 w 2901503"/>
              <a:gd name="connsiteY18" fmla="*/ 14723 h 705471"/>
              <a:gd name="connsiteX19" fmla="*/ 0 w 2901503"/>
              <a:gd name="connsiteY19" fmla="*/ 117579 h 705471"/>
              <a:gd name="connsiteX20" fmla="*/ 0 w 2901503"/>
              <a:gd name="connsiteY20" fmla="*/ 117581 h 705471"/>
              <a:gd name="connsiteX0" fmla="*/ 798958 w 3700461"/>
              <a:gd name="connsiteY0" fmla="*/ 1006175 h 1594065"/>
              <a:gd name="connsiteX1" fmla="*/ 916539 w 3700461"/>
              <a:gd name="connsiteY1" fmla="*/ 888594 h 1594065"/>
              <a:gd name="connsiteX2" fmla="*/ 1282542 w 3700461"/>
              <a:gd name="connsiteY2" fmla="*/ 888594 h 1594065"/>
              <a:gd name="connsiteX3" fmla="*/ 1282542 w 3700461"/>
              <a:gd name="connsiteY3" fmla="*/ 888594 h 1594065"/>
              <a:gd name="connsiteX4" fmla="*/ 2007918 w 3700461"/>
              <a:gd name="connsiteY4" fmla="*/ 888594 h 1594065"/>
              <a:gd name="connsiteX5" fmla="*/ 3582880 w 3700461"/>
              <a:gd name="connsiteY5" fmla="*/ 888594 h 1594065"/>
              <a:gd name="connsiteX6" fmla="*/ 3700461 w 3700461"/>
              <a:gd name="connsiteY6" fmla="*/ 1006175 h 1594065"/>
              <a:gd name="connsiteX7" fmla="*/ 3700461 w 3700461"/>
              <a:gd name="connsiteY7" fmla="*/ 1006173 h 1594065"/>
              <a:gd name="connsiteX8" fmla="*/ 3700461 w 3700461"/>
              <a:gd name="connsiteY8" fmla="*/ 1006173 h 1594065"/>
              <a:gd name="connsiteX9" fmla="*/ 3700461 w 3700461"/>
              <a:gd name="connsiteY9" fmla="*/ 1182540 h 1594065"/>
              <a:gd name="connsiteX10" fmla="*/ 3700461 w 3700461"/>
              <a:gd name="connsiteY10" fmla="*/ 1476484 h 1594065"/>
              <a:gd name="connsiteX11" fmla="*/ 3582880 w 3700461"/>
              <a:gd name="connsiteY11" fmla="*/ 1594065 h 1594065"/>
              <a:gd name="connsiteX12" fmla="*/ 2007918 w 3700461"/>
              <a:gd name="connsiteY12" fmla="*/ 1594065 h 1594065"/>
              <a:gd name="connsiteX13" fmla="*/ 1282542 w 3700461"/>
              <a:gd name="connsiteY13" fmla="*/ 1594065 h 1594065"/>
              <a:gd name="connsiteX14" fmla="*/ 1282542 w 3700461"/>
              <a:gd name="connsiteY14" fmla="*/ 1594065 h 1594065"/>
              <a:gd name="connsiteX15" fmla="*/ 916539 w 3700461"/>
              <a:gd name="connsiteY15" fmla="*/ 1594065 h 1594065"/>
              <a:gd name="connsiteX16" fmla="*/ 798958 w 3700461"/>
              <a:gd name="connsiteY16" fmla="*/ 1476484 h 1594065"/>
              <a:gd name="connsiteX17" fmla="*/ 798958 w 3700461"/>
              <a:gd name="connsiteY17" fmla="*/ 1182540 h 1594065"/>
              <a:gd name="connsiteX18" fmla="*/ 0 w 3700461"/>
              <a:gd name="connsiteY18" fmla="*/ 0 h 1594065"/>
              <a:gd name="connsiteX19" fmla="*/ 798958 w 3700461"/>
              <a:gd name="connsiteY19" fmla="*/ 1006173 h 1594065"/>
              <a:gd name="connsiteX20" fmla="*/ 798958 w 3700461"/>
              <a:gd name="connsiteY20" fmla="*/ 1006175 h 1594065"/>
              <a:gd name="connsiteX0" fmla="*/ 550583 w 3452086"/>
              <a:gd name="connsiteY0" fmla="*/ 828836 h 1416726"/>
              <a:gd name="connsiteX1" fmla="*/ 668164 w 3452086"/>
              <a:gd name="connsiteY1" fmla="*/ 711255 h 1416726"/>
              <a:gd name="connsiteX2" fmla="*/ 1034167 w 3452086"/>
              <a:gd name="connsiteY2" fmla="*/ 711255 h 1416726"/>
              <a:gd name="connsiteX3" fmla="*/ 1034167 w 3452086"/>
              <a:gd name="connsiteY3" fmla="*/ 711255 h 1416726"/>
              <a:gd name="connsiteX4" fmla="*/ 1759543 w 3452086"/>
              <a:gd name="connsiteY4" fmla="*/ 711255 h 1416726"/>
              <a:gd name="connsiteX5" fmla="*/ 3334505 w 3452086"/>
              <a:gd name="connsiteY5" fmla="*/ 711255 h 1416726"/>
              <a:gd name="connsiteX6" fmla="*/ 3452086 w 3452086"/>
              <a:gd name="connsiteY6" fmla="*/ 828836 h 1416726"/>
              <a:gd name="connsiteX7" fmla="*/ 3452086 w 3452086"/>
              <a:gd name="connsiteY7" fmla="*/ 828834 h 1416726"/>
              <a:gd name="connsiteX8" fmla="*/ 3452086 w 3452086"/>
              <a:gd name="connsiteY8" fmla="*/ 828834 h 1416726"/>
              <a:gd name="connsiteX9" fmla="*/ 3452086 w 3452086"/>
              <a:gd name="connsiteY9" fmla="*/ 1005201 h 1416726"/>
              <a:gd name="connsiteX10" fmla="*/ 3452086 w 3452086"/>
              <a:gd name="connsiteY10" fmla="*/ 1299145 h 1416726"/>
              <a:gd name="connsiteX11" fmla="*/ 3334505 w 3452086"/>
              <a:gd name="connsiteY11" fmla="*/ 1416726 h 1416726"/>
              <a:gd name="connsiteX12" fmla="*/ 1759543 w 3452086"/>
              <a:gd name="connsiteY12" fmla="*/ 1416726 h 1416726"/>
              <a:gd name="connsiteX13" fmla="*/ 1034167 w 3452086"/>
              <a:gd name="connsiteY13" fmla="*/ 1416726 h 1416726"/>
              <a:gd name="connsiteX14" fmla="*/ 1034167 w 3452086"/>
              <a:gd name="connsiteY14" fmla="*/ 1416726 h 1416726"/>
              <a:gd name="connsiteX15" fmla="*/ 668164 w 3452086"/>
              <a:gd name="connsiteY15" fmla="*/ 1416726 h 1416726"/>
              <a:gd name="connsiteX16" fmla="*/ 550583 w 3452086"/>
              <a:gd name="connsiteY16" fmla="*/ 1299145 h 1416726"/>
              <a:gd name="connsiteX17" fmla="*/ 550583 w 3452086"/>
              <a:gd name="connsiteY17" fmla="*/ 1005201 h 1416726"/>
              <a:gd name="connsiteX18" fmla="*/ 0 w 3452086"/>
              <a:gd name="connsiteY18" fmla="*/ 0 h 1416726"/>
              <a:gd name="connsiteX19" fmla="*/ 550583 w 3452086"/>
              <a:gd name="connsiteY19" fmla="*/ 828834 h 1416726"/>
              <a:gd name="connsiteX20" fmla="*/ 550583 w 3452086"/>
              <a:gd name="connsiteY20" fmla="*/ 828836 h 14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452086" h="1416726">
                <a:moveTo>
                  <a:pt x="550583" y="828836"/>
                </a:moveTo>
                <a:cubicBezTo>
                  <a:pt x="550583" y="763898"/>
                  <a:pt x="603226" y="711255"/>
                  <a:pt x="668164" y="711255"/>
                </a:cubicBezTo>
                <a:lnTo>
                  <a:pt x="1034167" y="711255"/>
                </a:lnTo>
                <a:lnTo>
                  <a:pt x="1034167" y="711255"/>
                </a:lnTo>
                <a:lnTo>
                  <a:pt x="1759543" y="711255"/>
                </a:lnTo>
                <a:lnTo>
                  <a:pt x="3334505" y="711255"/>
                </a:lnTo>
                <a:cubicBezTo>
                  <a:pt x="3399443" y="711255"/>
                  <a:pt x="3452086" y="763898"/>
                  <a:pt x="3452086" y="828836"/>
                </a:cubicBezTo>
                <a:lnTo>
                  <a:pt x="3452086" y="828834"/>
                </a:lnTo>
                <a:lnTo>
                  <a:pt x="3452086" y="828834"/>
                </a:lnTo>
                <a:lnTo>
                  <a:pt x="3452086" y="1005201"/>
                </a:lnTo>
                <a:lnTo>
                  <a:pt x="3452086" y="1299145"/>
                </a:lnTo>
                <a:cubicBezTo>
                  <a:pt x="3452086" y="1364083"/>
                  <a:pt x="3399443" y="1416726"/>
                  <a:pt x="3334505" y="1416726"/>
                </a:cubicBezTo>
                <a:lnTo>
                  <a:pt x="1759543" y="1416726"/>
                </a:lnTo>
                <a:lnTo>
                  <a:pt x="1034167" y="1416726"/>
                </a:lnTo>
                <a:lnTo>
                  <a:pt x="1034167" y="1416726"/>
                </a:lnTo>
                <a:lnTo>
                  <a:pt x="668164" y="1416726"/>
                </a:lnTo>
                <a:cubicBezTo>
                  <a:pt x="603226" y="1416726"/>
                  <a:pt x="550583" y="1364083"/>
                  <a:pt x="550583" y="1299145"/>
                </a:cubicBezTo>
                <a:lnTo>
                  <a:pt x="550583" y="1005201"/>
                </a:lnTo>
                <a:lnTo>
                  <a:pt x="0" y="0"/>
                </a:lnTo>
                <a:lnTo>
                  <a:pt x="550583" y="828834"/>
                </a:lnTo>
                <a:lnTo>
                  <a:pt x="550583" y="828836"/>
                </a:lnTo>
                <a:close/>
              </a:path>
            </a:pathLst>
          </a:custGeom>
          <a:solidFill>
            <a:srgbClr val="FFE7E7"/>
          </a:solidFill>
          <a:ln>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a:spcBef>
                <a:spcPts val="338"/>
              </a:spcBef>
            </a:pPr>
            <a:endParaRPr lang="en-US" altLang="ja-JP" sz="1600" dirty="0"/>
          </a:p>
        </p:txBody>
      </p:sp>
      <p:sp>
        <p:nvSpPr>
          <p:cNvPr id="20" name="テキスト ボックス 19">
            <a:extLst>
              <a:ext uri="{FF2B5EF4-FFF2-40B4-BE49-F238E27FC236}">
                <a16:creationId xmlns:a16="http://schemas.microsoft.com/office/drawing/2014/main" id="{929556E8-F856-46F6-BAD3-4B10AEED644C}"/>
              </a:ext>
            </a:extLst>
          </p:cNvPr>
          <p:cNvSpPr txBox="1"/>
          <p:nvPr/>
        </p:nvSpPr>
        <p:spPr>
          <a:xfrm>
            <a:off x="3390102" y="5283842"/>
            <a:ext cx="2986623" cy="584775"/>
          </a:xfrm>
          <a:prstGeom prst="rect">
            <a:avLst/>
          </a:prstGeom>
          <a:noFill/>
        </p:spPr>
        <p:txBody>
          <a:bodyPr wrap="square" rtlCol="0">
            <a:spAutoFit/>
          </a:bodyPr>
          <a:lstStyle/>
          <a:p>
            <a:pPr>
              <a:spcBef>
                <a:spcPts val="338"/>
              </a:spcBef>
            </a:pPr>
            <a:r>
              <a:rPr lang="ja-JP" altLang="en-US" sz="1600" dirty="0"/>
              <a:t>事業所の地域区分を選択してください。</a:t>
            </a:r>
            <a:endParaRPr lang="en-US" altLang="ja-JP" sz="2000" dirty="0"/>
          </a:p>
        </p:txBody>
      </p:sp>
    </p:spTree>
    <p:extLst>
      <p:ext uri="{BB962C8B-B14F-4D97-AF65-F5344CB8AC3E}">
        <p14:creationId xmlns:p14="http://schemas.microsoft.com/office/powerpoint/2010/main" val="3828068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8D4BB3D-D970-4291-9C83-7CEAEF611AF6}"/>
              </a:ext>
            </a:extLst>
          </p:cNvPr>
          <p:cNvSpPr>
            <a:spLocks noGrp="1"/>
          </p:cNvSpPr>
          <p:nvPr>
            <p:ph type="sldNum" sz="quarter" idx="12"/>
          </p:nvPr>
        </p:nvSpPr>
        <p:spPr/>
        <p:txBody>
          <a:bodyPr/>
          <a:lstStyle/>
          <a:p>
            <a:fld id="{34F31C61-1C33-4740-97F9-1279A604D2A8}" type="slidenum">
              <a:rPr kumimoji="1" lang="ja-JP" altLang="en-US" smtClean="0"/>
              <a:t>17</a:t>
            </a:fld>
            <a:endParaRPr kumimoji="1" lang="ja-JP" altLang="en-US"/>
          </a:p>
        </p:txBody>
      </p:sp>
      <p:sp>
        <p:nvSpPr>
          <p:cNvPr id="3" name="タイトル 1">
            <a:extLst>
              <a:ext uri="{FF2B5EF4-FFF2-40B4-BE49-F238E27FC236}">
                <a16:creationId xmlns:a16="http://schemas.microsoft.com/office/drawing/2014/main" id="{7B893C0D-DDAF-4E5D-AD89-F2C040B7D50A}"/>
              </a:ext>
            </a:extLst>
          </p:cNvPr>
          <p:cNvSpPr txBox="1">
            <a:spLocks/>
          </p:cNvSpPr>
          <p:nvPr/>
        </p:nvSpPr>
        <p:spPr>
          <a:xfrm>
            <a:off x="432904" y="1285754"/>
            <a:ext cx="6210784" cy="543942"/>
          </a:xfrm>
          <a:prstGeom prst="rect">
            <a:avLst/>
          </a:prstGeom>
        </p:spPr>
        <p:txBody>
          <a:bodyPr>
            <a:normAutofit/>
          </a:bodyPr>
          <a:lstStyle>
            <a:lvl1pPr algn="l" defTabSz="685800" rtl="0" eaLnBrk="1" latinLnBrk="0" hangingPunct="1">
              <a:lnSpc>
                <a:spcPct val="80000"/>
              </a:lnSpc>
              <a:spcBef>
                <a:spcPct val="0"/>
              </a:spcBef>
              <a:buNone/>
              <a:defRPr kumimoji="1" sz="3300" kern="1200" cap="all" spc="75" baseline="0">
                <a:solidFill>
                  <a:schemeClr val="tx1">
                    <a:lumMod val="95000"/>
                    <a:lumOff val="5000"/>
                  </a:schemeClr>
                </a:solidFill>
                <a:latin typeface="+mj-lt"/>
                <a:ea typeface="+mj-ea"/>
                <a:cs typeface="+mj-cs"/>
              </a:defRPr>
            </a:lvl1pPr>
          </a:lstStyle>
          <a:p>
            <a:pPr>
              <a:lnSpc>
                <a:spcPct val="150000"/>
              </a:lnSpc>
            </a:pPr>
            <a:r>
              <a:rPr lang="en-US" altLang="ja-JP" sz="1800" dirty="0"/>
              <a:t>《 </a:t>
            </a:r>
            <a:r>
              <a:rPr lang="ja-JP" altLang="en-US" sz="1800" dirty="0"/>
              <a:t>③移動支援事業サービス実績記録票</a:t>
            </a:r>
            <a:r>
              <a:rPr lang="en-US" altLang="ja-JP" sz="1800" dirty="0"/>
              <a:t>》</a:t>
            </a:r>
            <a:r>
              <a:rPr lang="ja-JP" altLang="en-US" sz="1800" dirty="0"/>
              <a:t>記入の注意点</a:t>
            </a:r>
          </a:p>
        </p:txBody>
      </p:sp>
      <p:pic>
        <p:nvPicPr>
          <p:cNvPr id="5" name="図 4">
            <a:extLst>
              <a:ext uri="{FF2B5EF4-FFF2-40B4-BE49-F238E27FC236}">
                <a16:creationId xmlns:a16="http://schemas.microsoft.com/office/drawing/2014/main" id="{91120D30-87E2-4BB9-AB9F-9156734D0DC1}"/>
              </a:ext>
            </a:extLst>
          </p:cNvPr>
          <p:cNvPicPr>
            <a:picLocks noChangeAspect="1"/>
          </p:cNvPicPr>
          <p:nvPr/>
        </p:nvPicPr>
        <p:blipFill rotWithShape="1">
          <a:blip r:embed="rId2"/>
          <a:srcRect b="67714"/>
          <a:stretch/>
        </p:blipFill>
        <p:spPr>
          <a:xfrm>
            <a:off x="414339" y="3375417"/>
            <a:ext cx="2678906" cy="1124672"/>
          </a:xfrm>
          <a:prstGeom prst="rect">
            <a:avLst/>
          </a:prstGeom>
          <a:ln>
            <a:noFill/>
          </a:ln>
        </p:spPr>
      </p:pic>
      <p:sp>
        <p:nvSpPr>
          <p:cNvPr id="6" name="吹き出し: 角を丸めた四角形 5">
            <a:extLst>
              <a:ext uri="{FF2B5EF4-FFF2-40B4-BE49-F238E27FC236}">
                <a16:creationId xmlns:a16="http://schemas.microsoft.com/office/drawing/2014/main" id="{5E8777CE-A8DD-4959-B7AD-9DF8D9613D41}"/>
              </a:ext>
            </a:extLst>
          </p:cNvPr>
          <p:cNvSpPr/>
          <p:nvPr/>
        </p:nvSpPr>
        <p:spPr>
          <a:xfrm>
            <a:off x="583214" y="4884520"/>
            <a:ext cx="4333344" cy="742601"/>
          </a:xfrm>
          <a:prstGeom prst="wedgeRoundRectCallout">
            <a:avLst>
              <a:gd name="adj1" fmla="val -33729"/>
              <a:gd name="adj2" fmla="val -165916"/>
              <a:gd name="adj3" fmla="val 16667"/>
            </a:avLst>
          </a:prstGeom>
          <a:solidFill>
            <a:srgbClr val="FFE7E7"/>
          </a:solidFill>
          <a:ln>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a:spcBef>
                <a:spcPts val="338"/>
              </a:spcBef>
            </a:pPr>
            <a:endParaRPr lang="en-US" altLang="ja-JP" sz="1400" dirty="0"/>
          </a:p>
        </p:txBody>
      </p:sp>
      <p:sp>
        <p:nvSpPr>
          <p:cNvPr id="7" name="吹き出し: 角を丸めた四角形 27">
            <a:extLst>
              <a:ext uri="{FF2B5EF4-FFF2-40B4-BE49-F238E27FC236}">
                <a16:creationId xmlns:a16="http://schemas.microsoft.com/office/drawing/2014/main" id="{3C4DCF2E-794C-4AD6-80AC-B59A3FE8B79A}"/>
              </a:ext>
            </a:extLst>
          </p:cNvPr>
          <p:cNvSpPr/>
          <p:nvPr/>
        </p:nvSpPr>
        <p:spPr>
          <a:xfrm>
            <a:off x="543460" y="2557475"/>
            <a:ext cx="4373098" cy="1124672"/>
          </a:xfrm>
          <a:custGeom>
            <a:avLst/>
            <a:gdLst>
              <a:gd name="connsiteX0" fmla="*/ 0 w 3302359"/>
              <a:gd name="connsiteY0" fmla="*/ 108787 h 652710"/>
              <a:gd name="connsiteX1" fmla="*/ 108787 w 3302359"/>
              <a:gd name="connsiteY1" fmla="*/ 0 h 652710"/>
              <a:gd name="connsiteX2" fmla="*/ 550393 w 3302359"/>
              <a:gd name="connsiteY2" fmla="*/ 0 h 652710"/>
              <a:gd name="connsiteX3" fmla="*/ 550393 w 3302359"/>
              <a:gd name="connsiteY3" fmla="*/ 0 h 652710"/>
              <a:gd name="connsiteX4" fmla="*/ 1375983 w 3302359"/>
              <a:gd name="connsiteY4" fmla="*/ 0 h 652710"/>
              <a:gd name="connsiteX5" fmla="*/ 3193572 w 3302359"/>
              <a:gd name="connsiteY5" fmla="*/ 0 h 652710"/>
              <a:gd name="connsiteX6" fmla="*/ 3302359 w 3302359"/>
              <a:gd name="connsiteY6" fmla="*/ 108787 h 652710"/>
              <a:gd name="connsiteX7" fmla="*/ 3302359 w 3302359"/>
              <a:gd name="connsiteY7" fmla="*/ 380748 h 652710"/>
              <a:gd name="connsiteX8" fmla="*/ 3302359 w 3302359"/>
              <a:gd name="connsiteY8" fmla="*/ 380748 h 652710"/>
              <a:gd name="connsiteX9" fmla="*/ 3302359 w 3302359"/>
              <a:gd name="connsiteY9" fmla="*/ 543925 h 652710"/>
              <a:gd name="connsiteX10" fmla="*/ 3302359 w 3302359"/>
              <a:gd name="connsiteY10" fmla="*/ 543923 h 652710"/>
              <a:gd name="connsiteX11" fmla="*/ 3193572 w 3302359"/>
              <a:gd name="connsiteY11" fmla="*/ 652710 h 652710"/>
              <a:gd name="connsiteX12" fmla="*/ 1375983 w 3302359"/>
              <a:gd name="connsiteY12" fmla="*/ 652710 h 652710"/>
              <a:gd name="connsiteX13" fmla="*/ 513550 w 3302359"/>
              <a:gd name="connsiteY13" fmla="*/ 1124672 h 652710"/>
              <a:gd name="connsiteX14" fmla="*/ 550393 w 3302359"/>
              <a:gd name="connsiteY14" fmla="*/ 652710 h 652710"/>
              <a:gd name="connsiteX15" fmla="*/ 108787 w 3302359"/>
              <a:gd name="connsiteY15" fmla="*/ 652710 h 652710"/>
              <a:gd name="connsiteX16" fmla="*/ 0 w 3302359"/>
              <a:gd name="connsiteY16" fmla="*/ 543923 h 652710"/>
              <a:gd name="connsiteX17" fmla="*/ 0 w 3302359"/>
              <a:gd name="connsiteY17" fmla="*/ 543925 h 652710"/>
              <a:gd name="connsiteX18" fmla="*/ 0 w 3302359"/>
              <a:gd name="connsiteY18" fmla="*/ 380748 h 652710"/>
              <a:gd name="connsiteX19" fmla="*/ 0 w 3302359"/>
              <a:gd name="connsiteY19" fmla="*/ 380748 h 652710"/>
              <a:gd name="connsiteX20" fmla="*/ 0 w 3302359"/>
              <a:gd name="connsiteY20" fmla="*/ 108787 h 652710"/>
              <a:gd name="connsiteX0" fmla="*/ 0 w 3302359"/>
              <a:gd name="connsiteY0" fmla="*/ 108787 h 1124672"/>
              <a:gd name="connsiteX1" fmla="*/ 108787 w 3302359"/>
              <a:gd name="connsiteY1" fmla="*/ 0 h 1124672"/>
              <a:gd name="connsiteX2" fmla="*/ 550393 w 3302359"/>
              <a:gd name="connsiteY2" fmla="*/ 0 h 1124672"/>
              <a:gd name="connsiteX3" fmla="*/ 550393 w 3302359"/>
              <a:gd name="connsiteY3" fmla="*/ 0 h 1124672"/>
              <a:gd name="connsiteX4" fmla="*/ 1375983 w 3302359"/>
              <a:gd name="connsiteY4" fmla="*/ 0 h 1124672"/>
              <a:gd name="connsiteX5" fmla="*/ 3193572 w 3302359"/>
              <a:gd name="connsiteY5" fmla="*/ 0 h 1124672"/>
              <a:gd name="connsiteX6" fmla="*/ 3302359 w 3302359"/>
              <a:gd name="connsiteY6" fmla="*/ 108787 h 1124672"/>
              <a:gd name="connsiteX7" fmla="*/ 3302359 w 3302359"/>
              <a:gd name="connsiteY7" fmla="*/ 380748 h 1124672"/>
              <a:gd name="connsiteX8" fmla="*/ 3302359 w 3302359"/>
              <a:gd name="connsiteY8" fmla="*/ 380748 h 1124672"/>
              <a:gd name="connsiteX9" fmla="*/ 3302359 w 3302359"/>
              <a:gd name="connsiteY9" fmla="*/ 543925 h 1124672"/>
              <a:gd name="connsiteX10" fmla="*/ 3302359 w 3302359"/>
              <a:gd name="connsiteY10" fmla="*/ 543923 h 1124672"/>
              <a:gd name="connsiteX11" fmla="*/ 3193572 w 3302359"/>
              <a:gd name="connsiteY11" fmla="*/ 652710 h 1124672"/>
              <a:gd name="connsiteX12" fmla="*/ 824838 w 3302359"/>
              <a:gd name="connsiteY12" fmla="*/ 640184 h 1124672"/>
              <a:gd name="connsiteX13" fmla="*/ 513550 w 3302359"/>
              <a:gd name="connsiteY13" fmla="*/ 1124672 h 1124672"/>
              <a:gd name="connsiteX14" fmla="*/ 550393 w 3302359"/>
              <a:gd name="connsiteY14" fmla="*/ 652710 h 1124672"/>
              <a:gd name="connsiteX15" fmla="*/ 108787 w 3302359"/>
              <a:gd name="connsiteY15" fmla="*/ 652710 h 1124672"/>
              <a:gd name="connsiteX16" fmla="*/ 0 w 3302359"/>
              <a:gd name="connsiteY16" fmla="*/ 543923 h 1124672"/>
              <a:gd name="connsiteX17" fmla="*/ 0 w 3302359"/>
              <a:gd name="connsiteY17" fmla="*/ 543925 h 1124672"/>
              <a:gd name="connsiteX18" fmla="*/ 0 w 3302359"/>
              <a:gd name="connsiteY18" fmla="*/ 380748 h 1124672"/>
              <a:gd name="connsiteX19" fmla="*/ 0 w 3302359"/>
              <a:gd name="connsiteY19" fmla="*/ 380748 h 1124672"/>
              <a:gd name="connsiteX20" fmla="*/ 0 w 3302359"/>
              <a:gd name="connsiteY20" fmla="*/ 108787 h 1124672"/>
              <a:gd name="connsiteX0" fmla="*/ 0 w 3302359"/>
              <a:gd name="connsiteY0" fmla="*/ 108787 h 1124672"/>
              <a:gd name="connsiteX1" fmla="*/ 108787 w 3302359"/>
              <a:gd name="connsiteY1" fmla="*/ 0 h 1124672"/>
              <a:gd name="connsiteX2" fmla="*/ 550393 w 3302359"/>
              <a:gd name="connsiteY2" fmla="*/ 0 h 1124672"/>
              <a:gd name="connsiteX3" fmla="*/ 550393 w 3302359"/>
              <a:gd name="connsiteY3" fmla="*/ 0 h 1124672"/>
              <a:gd name="connsiteX4" fmla="*/ 1375983 w 3302359"/>
              <a:gd name="connsiteY4" fmla="*/ 0 h 1124672"/>
              <a:gd name="connsiteX5" fmla="*/ 3193572 w 3302359"/>
              <a:gd name="connsiteY5" fmla="*/ 0 h 1124672"/>
              <a:gd name="connsiteX6" fmla="*/ 3302359 w 3302359"/>
              <a:gd name="connsiteY6" fmla="*/ 108787 h 1124672"/>
              <a:gd name="connsiteX7" fmla="*/ 3302359 w 3302359"/>
              <a:gd name="connsiteY7" fmla="*/ 380748 h 1124672"/>
              <a:gd name="connsiteX8" fmla="*/ 3302359 w 3302359"/>
              <a:gd name="connsiteY8" fmla="*/ 380748 h 1124672"/>
              <a:gd name="connsiteX9" fmla="*/ 3302359 w 3302359"/>
              <a:gd name="connsiteY9" fmla="*/ 543925 h 1124672"/>
              <a:gd name="connsiteX10" fmla="*/ 3302359 w 3302359"/>
              <a:gd name="connsiteY10" fmla="*/ 543923 h 1124672"/>
              <a:gd name="connsiteX11" fmla="*/ 3193572 w 3302359"/>
              <a:gd name="connsiteY11" fmla="*/ 652710 h 1124672"/>
              <a:gd name="connsiteX12" fmla="*/ 824838 w 3302359"/>
              <a:gd name="connsiteY12" fmla="*/ 640184 h 1124672"/>
              <a:gd name="connsiteX13" fmla="*/ 513550 w 3302359"/>
              <a:gd name="connsiteY13" fmla="*/ 1124672 h 1124672"/>
              <a:gd name="connsiteX14" fmla="*/ 550393 w 3302359"/>
              <a:gd name="connsiteY14" fmla="*/ 652710 h 1124672"/>
              <a:gd name="connsiteX15" fmla="*/ 108787 w 3302359"/>
              <a:gd name="connsiteY15" fmla="*/ 652710 h 1124672"/>
              <a:gd name="connsiteX16" fmla="*/ 0 w 3302359"/>
              <a:gd name="connsiteY16" fmla="*/ 543923 h 1124672"/>
              <a:gd name="connsiteX17" fmla="*/ 0 w 3302359"/>
              <a:gd name="connsiteY17" fmla="*/ 543925 h 1124672"/>
              <a:gd name="connsiteX18" fmla="*/ 0 w 3302359"/>
              <a:gd name="connsiteY18" fmla="*/ 380748 h 1124672"/>
              <a:gd name="connsiteX19" fmla="*/ 0 w 3302359"/>
              <a:gd name="connsiteY19" fmla="*/ 380748 h 1124672"/>
              <a:gd name="connsiteX20" fmla="*/ 0 w 3302359"/>
              <a:gd name="connsiteY20" fmla="*/ 108787 h 1124672"/>
              <a:gd name="connsiteX0" fmla="*/ 0 w 3302359"/>
              <a:gd name="connsiteY0" fmla="*/ 108787 h 1124672"/>
              <a:gd name="connsiteX1" fmla="*/ 108787 w 3302359"/>
              <a:gd name="connsiteY1" fmla="*/ 0 h 1124672"/>
              <a:gd name="connsiteX2" fmla="*/ 550393 w 3302359"/>
              <a:gd name="connsiteY2" fmla="*/ 0 h 1124672"/>
              <a:gd name="connsiteX3" fmla="*/ 550393 w 3302359"/>
              <a:gd name="connsiteY3" fmla="*/ 0 h 1124672"/>
              <a:gd name="connsiteX4" fmla="*/ 1375983 w 3302359"/>
              <a:gd name="connsiteY4" fmla="*/ 0 h 1124672"/>
              <a:gd name="connsiteX5" fmla="*/ 3193572 w 3302359"/>
              <a:gd name="connsiteY5" fmla="*/ 0 h 1124672"/>
              <a:gd name="connsiteX6" fmla="*/ 3302359 w 3302359"/>
              <a:gd name="connsiteY6" fmla="*/ 108787 h 1124672"/>
              <a:gd name="connsiteX7" fmla="*/ 3302359 w 3302359"/>
              <a:gd name="connsiteY7" fmla="*/ 380748 h 1124672"/>
              <a:gd name="connsiteX8" fmla="*/ 3302359 w 3302359"/>
              <a:gd name="connsiteY8" fmla="*/ 380748 h 1124672"/>
              <a:gd name="connsiteX9" fmla="*/ 3302359 w 3302359"/>
              <a:gd name="connsiteY9" fmla="*/ 543925 h 1124672"/>
              <a:gd name="connsiteX10" fmla="*/ 3302359 w 3302359"/>
              <a:gd name="connsiteY10" fmla="*/ 543923 h 1124672"/>
              <a:gd name="connsiteX11" fmla="*/ 3193572 w 3302359"/>
              <a:gd name="connsiteY11" fmla="*/ 652710 h 1124672"/>
              <a:gd name="connsiteX12" fmla="*/ 824838 w 3302359"/>
              <a:gd name="connsiteY12" fmla="*/ 640184 h 1124672"/>
              <a:gd name="connsiteX13" fmla="*/ 370332 w 3302359"/>
              <a:gd name="connsiteY13" fmla="*/ 1124672 h 1124672"/>
              <a:gd name="connsiteX14" fmla="*/ 550393 w 3302359"/>
              <a:gd name="connsiteY14" fmla="*/ 652710 h 1124672"/>
              <a:gd name="connsiteX15" fmla="*/ 108787 w 3302359"/>
              <a:gd name="connsiteY15" fmla="*/ 652710 h 1124672"/>
              <a:gd name="connsiteX16" fmla="*/ 0 w 3302359"/>
              <a:gd name="connsiteY16" fmla="*/ 543923 h 1124672"/>
              <a:gd name="connsiteX17" fmla="*/ 0 w 3302359"/>
              <a:gd name="connsiteY17" fmla="*/ 543925 h 1124672"/>
              <a:gd name="connsiteX18" fmla="*/ 0 w 3302359"/>
              <a:gd name="connsiteY18" fmla="*/ 380748 h 1124672"/>
              <a:gd name="connsiteX19" fmla="*/ 0 w 3302359"/>
              <a:gd name="connsiteY19" fmla="*/ 380748 h 1124672"/>
              <a:gd name="connsiteX20" fmla="*/ 0 w 3302359"/>
              <a:gd name="connsiteY20" fmla="*/ 108787 h 1124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302359" h="1124672">
                <a:moveTo>
                  <a:pt x="0" y="108787"/>
                </a:moveTo>
                <a:cubicBezTo>
                  <a:pt x="0" y="48706"/>
                  <a:pt x="48706" y="0"/>
                  <a:pt x="108787" y="0"/>
                </a:cubicBezTo>
                <a:lnTo>
                  <a:pt x="550393" y="0"/>
                </a:lnTo>
                <a:lnTo>
                  <a:pt x="550393" y="0"/>
                </a:lnTo>
                <a:lnTo>
                  <a:pt x="1375983" y="0"/>
                </a:lnTo>
                <a:lnTo>
                  <a:pt x="3193572" y="0"/>
                </a:lnTo>
                <a:cubicBezTo>
                  <a:pt x="3253653" y="0"/>
                  <a:pt x="3302359" y="48706"/>
                  <a:pt x="3302359" y="108787"/>
                </a:cubicBezTo>
                <a:lnTo>
                  <a:pt x="3302359" y="380748"/>
                </a:lnTo>
                <a:lnTo>
                  <a:pt x="3302359" y="380748"/>
                </a:lnTo>
                <a:lnTo>
                  <a:pt x="3302359" y="543925"/>
                </a:lnTo>
                <a:lnTo>
                  <a:pt x="3302359" y="543923"/>
                </a:lnTo>
                <a:cubicBezTo>
                  <a:pt x="3302359" y="604004"/>
                  <a:pt x="3253653" y="652710"/>
                  <a:pt x="3193572" y="652710"/>
                </a:cubicBezTo>
                <a:lnTo>
                  <a:pt x="824838" y="640184"/>
                </a:lnTo>
                <a:lnTo>
                  <a:pt x="370332" y="1124672"/>
                </a:lnTo>
                <a:lnTo>
                  <a:pt x="550393" y="652710"/>
                </a:lnTo>
                <a:lnTo>
                  <a:pt x="108787" y="652710"/>
                </a:lnTo>
                <a:cubicBezTo>
                  <a:pt x="48706" y="652710"/>
                  <a:pt x="0" y="604004"/>
                  <a:pt x="0" y="543923"/>
                </a:cubicBezTo>
                <a:lnTo>
                  <a:pt x="0" y="543925"/>
                </a:lnTo>
                <a:lnTo>
                  <a:pt x="0" y="380748"/>
                </a:lnTo>
                <a:lnTo>
                  <a:pt x="0" y="380748"/>
                </a:lnTo>
                <a:lnTo>
                  <a:pt x="0" y="108787"/>
                </a:lnTo>
                <a:close/>
              </a:path>
            </a:pathLst>
          </a:custGeom>
          <a:solidFill>
            <a:srgbClr val="FFE7E7"/>
          </a:solidFill>
          <a:ln>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a:spcBef>
                <a:spcPts val="338"/>
              </a:spcBef>
            </a:pPr>
            <a:endParaRPr lang="en-US" altLang="ja-JP" sz="1600" dirty="0"/>
          </a:p>
        </p:txBody>
      </p:sp>
      <p:sp>
        <p:nvSpPr>
          <p:cNvPr id="8" name="テキスト ボックス 7">
            <a:extLst>
              <a:ext uri="{FF2B5EF4-FFF2-40B4-BE49-F238E27FC236}">
                <a16:creationId xmlns:a16="http://schemas.microsoft.com/office/drawing/2014/main" id="{304B1C06-D01E-411A-A233-8DE5215B4075}"/>
              </a:ext>
            </a:extLst>
          </p:cNvPr>
          <p:cNvSpPr txBox="1"/>
          <p:nvPr/>
        </p:nvSpPr>
        <p:spPr>
          <a:xfrm>
            <a:off x="543459" y="2705266"/>
            <a:ext cx="4767261" cy="338554"/>
          </a:xfrm>
          <a:prstGeom prst="rect">
            <a:avLst/>
          </a:prstGeom>
          <a:noFill/>
        </p:spPr>
        <p:txBody>
          <a:bodyPr wrap="square" rtlCol="0">
            <a:spAutoFit/>
          </a:bodyPr>
          <a:lstStyle/>
          <a:p>
            <a:r>
              <a:rPr lang="ja-JP" altLang="en-US" sz="1600" dirty="0"/>
              <a:t>受給者証番号は間違いなく記入してください。</a:t>
            </a:r>
            <a:endParaRPr lang="en-US" altLang="ja-JP" sz="1600" dirty="0"/>
          </a:p>
        </p:txBody>
      </p:sp>
      <p:sp>
        <p:nvSpPr>
          <p:cNvPr id="9" name="吹き出し: 角を丸めた四角形 8">
            <a:extLst>
              <a:ext uri="{FF2B5EF4-FFF2-40B4-BE49-F238E27FC236}">
                <a16:creationId xmlns:a16="http://schemas.microsoft.com/office/drawing/2014/main" id="{7C066593-40C1-4C5A-ABAB-5596E2E117BE}"/>
              </a:ext>
            </a:extLst>
          </p:cNvPr>
          <p:cNvSpPr/>
          <p:nvPr/>
        </p:nvSpPr>
        <p:spPr>
          <a:xfrm>
            <a:off x="3336268" y="3299791"/>
            <a:ext cx="2786272" cy="645870"/>
          </a:xfrm>
          <a:prstGeom prst="wedgeRoundRectCallout">
            <a:avLst>
              <a:gd name="adj1" fmla="val -69580"/>
              <a:gd name="adj2" fmla="val -10545"/>
              <a:gd name="adj3" fmla="val 16667"/>
            </a:avLst>
          </a:prstGeom>
          <a:solidFill>
            <a:srgbClr val="FFE7E7"/>
          </a:solidFill>
          <a:ln>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a:spcBef>
                <a:spcPts val="338"/>
              </a:spcBef>
            </a:pPr>
            <a:endParaRPr lang="en-US" altLang="ja-JP" sz="1600" dirty="0"/>
          </a:p>
        </p:txBody>
      </p:sp>
      <p:sp>
        <p:nvSpPr>
          <p:cNvPr id="10" name="テキスト ボックス 9">
            <a:extLst>
              <a:ext uri="{FF2B5EF4-FFF2-40B4-BE49-F238E27FC236}">
                <a16:creationId xmlns:a16="http://schemas.microsoft.com/office/drawing/2014/main" id="{3DE4752A-7841-4157-BE1F-A6E2709FCC97}"/>
              </a:ext>
            </a:extLst>
          </p:cNvPr>
          <p:cNvSpPr txBox="1"/>
          <p:nvPr/>
        </p:nvSpPr>
        <p:spPr>
          <a:xfrm>
            <a:off x="3412413" y="3343463"/>
            <a:ext cx="2802858" cy="584775"/>
          </a:xfrm>
          <a:prstGeom prst="rect">
            <a:avLst/>
          </a:prstGeom>
          <a:noFill/>
        </p:spPr>
        <p:txBody>
          <a:bodyPr wrap="square" rtlCol="0">
            <a:spAutoFit/>
          </a:bodyPr>
          <a:lstStyle/>
          <a:p>
            <a:r>
              <a:rPr lang="ja-JP" altLang="en-US" sz="1600" dirty="0"/>
              <a:t>サービス提供年月は間違いなく記入してください。</a:t>
            </a:r>
            <a:endParaRPr lang="en-US" altLang="ja-JP" sz="1600" dirty="0"/>
          </a:p>
        </p:txBody>
      </p:sp>
      <p:sp>
        <p:nvSpPr>
          <p:cNvPr id="11" name="吹き出し: 角を丸めた四角形 31">
            <a:extLst>
              <a:ext uri="{FF2B5EF4-FFF2-40B4-BE49-F238E27FC236}">
                <a16:creationId xmlns:a16="http://schemas.microsoft.com/office/drawing/2014/main" id="{323CA7C2-EAA7-4556-9E32-C4FF4AE89563}"/>
              </a:ext>
            </a:extLst>
          </p:cNvPr>
          <p:cNvSpPr/>
          <p:nvPr/>
        </p:nvSpPr>
        <p:spPr>
          <a:xfrm>
            <a:off x="2663687" y="3829361"/>
            <a:ext cx="3432313" cy="957479"/>
          </a:xfrm>
          <a:custGeom>
            <a:avLst/>
            <a:gdLst>
              <a:gd name="connsiteX0" fmla="*/ 0 w 3302359"/>
              <a:gd name="connsiteY0" fmla="*/ 121772 h 730619"/>
              <a:gd name="connsiteX1" fmla="*/ 121772 w 3302359"/>
              <a:gd name="connsiteY1" fmla="*/ 0 h 730619"/>
              <a:gd name="connsiteX2" fmla="*/ 550393 w 3302359"/>
              <a:gd name="connsiteY2" fmla="*/ 0 h 730619"/>
              <a:gd name="connsiteX3" fmla="*/ 550393 w 3302359"/>
              <a:gd name="connsiteY3" fmla="*/ 0 h 730619"/>
              <a:gd name="connsiteX4" fmla="*/ 1375983 w 3302359"/>
              <a:gd name="connsiteY4" fmla="*/ 0 h 730619"/>
              <a:gd name="connsiteX5" fmla="*/ 3180587 w 3302359"/>
              <a:gd name="connsiteY5" fmla="*/ 0 h 730619"/>
              <a:gd name="connsiteX6" fmla="*/ 3302359 w 3302359"/>
              <a:gd name="connsiteY6" fmla="*/ 121772 h 730619"/>
              <a:gd name="connsiteX7" fmla="*/ 3302359 w 3302359"/>
              <a:gd name="connsiteY7" fmla="*/ 121770 h 730619"/>
              <a:gd name="connsiteX8" fmla="*/ 3302359 w 3302359"/>
              <a:gd name="connsiteY8" fmla="*/ 121770 h 730619"/>
              <a:gd name="connsiteX9" fmla="*/ 3302359 w 3302359"/>
              <a:gd name="connsiteY9" fmla="*/ 304425 h 730619"/>
              <a:gd name="connsiteX10" fmla="*/ 3302359 w 3302359"/>
              <a:gd name="connsiteY10" fmla="*/ 608847 h 730619"/>
              <a:gd name="connsiteX11" fmla="*/ 3180587 w 3302359"/>
              <a:gd name="connsiteY11" fmla="*/ 730619 h 730619"/>
              <a:gd name="connsiteX12" fmla="*/ 1375983 w 3302359"/>
              <a:gd name="connsiteY12" fmla="*/ 730619 h 730619"/>
              <a:gd name="connsiteX13" fmla="*/ 550393 w 3302359"/>
              <a:gd name="connsiteY13" fmla="*/ 730619 h 730619"/>
              <a:gd name="connsiteX14" fmla="*/ 550393 w 3302359"/>
              <a:gd name="connsiteY14" fmla="*/ 730619 h 730619"/>
              <a:gd name="connsiteX15" fmla="*/ 121772 w 3302359"/>
              <a:gd name="connsiteY15" fmla="*/ 730619 h 730619"/>
              <a:gd name="connsiteX16" fmla="*/ 0 w 3302359"/>
              <a:gd name="connsiteY16" fmla="*/ 608847 h 730619"/>
              <a:gd name="connsiteX17" fmla="*/ 0 w 3302359"/>
              <a:gd name="connsiteY17" fmla="*/ 304425 h 730619"/>
              <a:gd name="connsiteX18" fmla="*/ -1045956 w 3302359"/>
              <a:gd name="connsiteY18" fmla="*/ -226499 h 730619"/>
              <a:gd name="connsiteX19" fmla="*/ 0 w 3302359"/>
              <a:gd name="connsiteY19" fmla="*/ 121770 h 730619"/>
              <a:gd name="connsiteX20" fmla="*/ 0 w 3302359"/>
              <a:gd name="connsiteY20" fmla="*/ 121772 h 730619"/>
              <a:gd name="connsiteX0" fmla="*/ 795435 w 4097794"/>
              <a:gd name="connsiteY0" fmla="*/ 392112 h 1000959"/>
              <a:gd name="connsiteX1" fmla="*/ 917207 w 4097794"/>
              <a:gd name="connsiteY1" fmla="*/ 270340 h 1000959"/>
              <a:gd name="connsiteX2" fmla="*/ 1345828 w 4097794"/>
              <a:gd name="connsiteY2" fmla="*/ 270340 h 1000959"/>
              <a:gd name="connsiteX3" fmla="*/ 1345828 w 4097794"/>
              <a:gd name="connsiteY3" fmla="*/ 270340 h 1000959"/>
              <a:gd name="connsiteX4" fmla="*/ 2171418 w 4097794"/>
              <a:gd name="connsiteY4" fmla="*/ 270340 h 1000959"/>
              <a:gd name="connsiteX5" fmla="*/ 3976022 w 4097794"/>
              <a:gd name="connsiteY5" fmla="*/ 270340 h 1000959"/>
              <a:gd name="connsiteX6" fmla="*/ 4097794 w 4097794"/>
              <a:gd name="connsiteY6" fmla="*/ 392112 h 1000959"/>
              <a:gd name="connsiteX7" fmla="*/ 4097794 w 4097794"/>
              <a:gd name="connsiteY7" fmla="*/ 392110 h 1000959"/>
              <a:gd name="connsiteX8" fmla="*/ 4097794 w 4097794"/>
              <a:gd name="connsiteY8" fmla="*/ 392110 h 1000959"/>
              <a:gd name="connsiteX9" fmla="*/ 4097794 w 4097794"/>
              <a:gd name="connsiteY9" fmla="*/ 574765 h 1000959"/>
              <a:gd name="connsiteX10" fmla="*/ 4097794 w 4097794"/>
              <a:gd name="connsiteY10" fmla="*/ 879187 h 1000959"/>
              <a:gd name="connsiteX11" fmla="*/ 3976022 w 4097794"/>
              <a:gd name="connsiteY11" fmla="*/ 1000959 h 1000959"/>
              <a:gd name="connsiteX12" fmla="*/ 2171418 w 4097794"/>
              <a:gd name="connsiteY12" fmla="*/ 1000959 h 1000959"/>
              <a:gd name="connsiteX13" fmla="*/ 1345828 w 4097794"/>
              <a:gd name="connsiteY13" fmla="*/ 1000959 h 1000959"/>
              <a:gd name="connsiteX14" fmla="*/ 1345828 w 4097794"/>
              <a:gd name="connsiteY14" fmla="*/ 1000959 h 1000959"/>
              <a:gd name="connsiteX15" fmla="*/ 917207 w 4097794"/>
              <a:gd name="connsiteY15" fmla="*/ 1000959 h 1000959"/>
              <a:gd name="connsiteX16" fmla="*/ 795435 w 4097794"/>
              <a:gd name="connsiteY16" fmla="*/ 879187 h 1000959"/>
              <a:gd name="connsiteX17" fmla="*/ 795435 w 4097794"/>
              <a:gd name="connsiteY17" fmla="*/ 574765 h 1000959"/>
              <a:gd name="connsiteX18" fmla="*/ 0 w 4097794"/>
              <a:gd name="connsiteY18" fmla="*/ 0 h 1000959"/>
              <a:gd name="connsiteX19" fmla="*/ 795435 w 4097794"/>
              <a:gd name="connsiteY19" fmla="*/ 392110 h 1000959"/>
              <a:gd name="connsiteX20" fmla="*/ 795435 w 4097794"/>
              <a:gd name="connsiteY20" fmla="*/ 392112 h 1000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7794" h="1000959">
                <a:moveTo>
                  <a:pt x="795435" y="392112"/>
                </a:moveTo>
                <a:cubicBezTo>
                  <a:pt x="795435" y="324859"/>
                  <a:pt x="849954" y="270340"/>
                  <a:pt x="917207" y="270340"/>
                </a:cubicBezTo>
                <a:lnTo>
                  <a:pt x="1345828" y="270340"/>
                </a:lnTo>
                <a:lnTo>
                  <a:pt x="1345828" y="270340"/>
                </a:lnTo>
                <a:lnTo>
                  <a:pt x="2171418" y="270340"/>
                </a:lnTo>
                <a:lnTo>
                  <a:pt x="3976022" y="270340"/>
                </a:lnTo>
                <a:cubicBezTo>
                  <a:pt x="4043275" y="270340"/>
                  <a:pt x="4097794" y="324859"/>
                  <a:pt x="4097794" y="392112"/>
                </a:cubicBezTo>
                <a:lnTo>
                  <a:pt x="4097794" y="392110"/>
                </a:lnTo>
                <a:lnTo>
                  <a:pt x="4097794" y="392110"/>
                </a:lnTo>
                <a:lnTo>
                  <a:pt x="4097794" y="574765"/>
                </a:lnTo>
                <a:lnTo>
                  <a:pt x="4097794" y="879187"/>
                </a:lnTo>
                <a:cubicBezTo>
                  <a:pt x="4097794" y="946440"/>
                  <a:pt x="4043275" y="1000959"/>
                  <a:pt x="3976022" y="1000959"/>
                </a:cubicBezTo>
                <a:lnTo>
                  <a:pt x="2171418" y="1000959"/>
                </a:lnTo>
                <a:lnTo>
                  <a:pt x="1345828" y="1000959"/>
                </a:lnTo>
                <a:lnTo>
                  <a:pt x="1345828" y="1000959"/>
                </a:lnTo>
                <a:lnTo>
                  <a:pt x="917207" y="1000959"/>
                </a:lnTo>
                <a:cubicBezTo>
                  <a:pt x="849954" y="1000959"/>
                  <a:pt x="795435" y="946440"/>
                  <a:pt x="795435" y="879187"/>
                </a:cubicBezTo>
                <a:lnTo>
                  <a:pt x="795435" y="574765"/>
                </a:lnTo>
                <a:lnTo>
                  <a:pt x="0" y="0"/>
                </a:lnTo>
                <a:lnTo>
                  <a:pt x="795435" y="392110"/>
                </a:lnTo>
                <a:lnTo>
                  <a:pt x="795435" y="392112"/>
                </a:lnTo>
                <a:close/>
              </a:path>
            </a:pathLst>
          </a:custGeom>
          <a:solidFill>
            <a:srgbClr val="FFE7E7"/>
          </a:solidFill>
          <a:ln>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a:spcBef>
                <a:spcPts val="338"/>
              </a:spcBef>
            </a:pPr>
            <a:endParaRPr lang="en-US" altLang="ja-JP" sz="1600" dirty="0"/>
          </a:p>
        </p:txBody>
      </p:sp>
      <p:sp>
        <p:nvSpPr>
          <p:cNvPr id="12" name="テキスト ボックス 11">
            <a:extLst>
              <a:ext uri="{FF2B5EF4-FFF2-40B4-BE49-F238E27FC236}">
                <a16:creationId xmlns:a16="http://schemas.microsoft.com/office/drawing/2014/main" id="{9D423755-D87E-4A1E-A600-66A7F5C56C8C}"/>
              </a:ext>
            </a:extLst>
          </p:cNvPr>
          <p:cNvSpPr txBox="1"/>
          <p:nvPr/>
        </p:nvSpPr>
        <p:spPr>
          <a:xfrm>
            <a:off x="3429000" y="4163896"/>
            <a:ext cx="2560983" cy="584775"/>
          </a:xfrm>
          <a:prstGeom prst="rect">
            <a:avLst/>
          </a:prstGeom>
          <a:noFill/>
        </p:spPr>
        <p:txBody>
          <a:bodyPr wrap="square" rtlCol="0">
            <a:spAutoFit/>
          </a:bodyPr>
          <a:lstStyle/>
          <a:p>
            <a:r>
              <a:rPr lang="ja-JP" altLang="en-US" sz="1600" dirty="0"/>
              <a:t>事業所番号は間違いなく記入してください。</a:t>
            </a:r>
            <a:endParaRPr lang="en-US" altLang="ja-JP" sz="1600" dirty="0"/>
          </a:p>
        </p:txBody>
      </p:sp>
      <p:sp>
        <p:nvSpPr>
          <p:cNvPr id="13" name="テキスト ボックス 12">
            <a:extLst>
              <a:ext uri="{FF2B5EF4-FFF2-40B4-BE49-F238E27FC236}">
                <a16:creationId xmlns:a16="http://schemas.microsoft.com/office/drawing/2014/main" id="{CD422E2B-6716-482C-8329-3400D2EBA12D}"/>
              </a:ext>
            </a:extLst>
          </p:cNvPr>
          <p:cNvSpPr txBox="1"/>
          <p:nvPr/>
        </p:nvSpPr>
        <p:spPr>
          <a:xfrm>
            <a:off x="583215" y="4987128"/>
            <a:ext cx="4240575" cy="584775"/>
          </a:xfrm>
          <a:prstGeom prst="rect">
            <a:avLst/>
          </a:prstGeom>
          <a:noFill/>
        </p:spPr>
        <p:txBody>
          <a:bodyPr wrap="square" rtlCol="0">
            <a:spAutoFit/>
          </a:bodyPr>
          <a:lstStyle/>
          <a:p>
            <a:r>
              <a:rPr lang="ja-JP" altLang="en-US" sz="1600" dirty="0"/>
              <a:t>身体介護の有無を受給者証で確認し、</a:t>
            </a:r>
            <a:endParaRPr lang="en-US" altLang="ja-JP" sz="1600" dirty="0"/>
          </a:p>
          <a:p>
            <a:r>
              <a:rPr lang="ja-JP" altLang="en-US" sz="1600" dirty="0"/>
              <a:t>どちらかに契約時間数を記入してください。</a:t>
            </a:r>
            <a:endParaRPr lang="en-US" altLang="ja-JP" sz="1600" dirty="0"/>
          </a:p>
        </p:txBody>
      </p:sp>
      <p:sp>
        <p:nvSpPr>
          <p:cNvPr id="19" name="四角形: 角を丸くする 18">
            <a:extLst>
              <a:ext uri="{FF2B5EF4-FFF2-40B4-BE49-F238E27FC236}">
                <a16:creationId xmlns:a16="http://schemas.microsoft.com/office/drawing/2014/main" id="{BEEC36FB-2E54-4AB0-90D3-971A914B6A31}"/>
              </a:ext>
            </a:extLst>
          </p:cNvPr>
          <p:cNvSpPr/>
          <p:nvPr/>
        </p:nvSpPr>
        <p:spPr>
          <a:xfrm>
            <a:off x="350046" y="2242056"/>
            <a:ext cx="6210784" cy="3543429"/>
          </a:xfrm>
          <a:prstGeom prst="roundRect">
            <a:avLst>
              <a:gd name="adj" fmla="val 7075"/>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6ADBEE98-725E-41D5-B1B3-ABB9E2B8DAA1}"/>
              </a:ext>
            </a:extLst>
          </p:cNvPr>
          <p:cNvSpPr txBox="1"/>
          <p:nvPr/>
        </p:nvSpPr>
        <p:spPr>
          <a:xfrm>
            <a:off x="687591" y="1874657"/>
            <a:ext cx="2239498" cy="584775"/>
          </a:xfrm>
          <a:prstGeom prst="rect">
            <a:avLst/>
          </a:prstGeom>
          <a:solidFill>
            <a:schemeClr val="bg1"/>
          </a:solidFill>
        </p:spPr>
        <p:txBody>
          <a:bodyPr wrap="square" rtlCol="0">
            <a:spAutoFit/>
          </a:bodyPr>
          <a:lstStyle/>
          <a:p>
            <a:r>
              <a:rPr lang="ja-JP" altLang="en-US" sz="3200" b="1" dirty="0"/>
              <a:t>特に重要！</a:t>
            </a:r>
            <a:endParaRPr lang="en-US" altLang="ja-JP" sz="3200" b="1" dirty="0"/>
          </a:p>
        </p:txBody>
      </p:sp>
      <p:grpSp>
        <p:nvGrpSpPr>
          <p:cNvPr id="28" name="グループ化 27">
            <a:extLst>
              <a:ext uri="{FF2B5EF4-FFF2-40B4-BE49-F238E27FC236}">
                <a16:creationId xmlns:a16="http://schemas.microsoft.com/office/drawing/2014/main" id="{70650103-A371-42CC-B4E0-03DDBFC8F029}"/>
              </a:ext>
            </a:extLst>
          </p:cNvPr>
          <p:cNvGrpSpPr/>
          <p:nvPr/>
        </p:nvGrpSpPr>
        <p:grpSpPr>
          <a:xfrm>
            <a:off x="450454" y="6011552"/>
            <a:ext cx="2606675" cy="1163487"/>
            <a:chOff x="450454" y="6011552"/>
            <a:chExt cx="2606675" cy="1163487"/>
          </a:xfrm>
        </p:grpSpPr>
        <p:pic>
          <p:nvPicPr>
            <p:cNvPr id="15" name="図 14">
              <a:extLst>
                <a:ext uri="{FF2B5EF4-FFF2-40B4-BE49-F238E27FC236}">
                  <a16:creationId xmlns:a16="http://schemas.microsoft.com/office/drawing/2014/main" id="{5C446BD3-E286-4A5B-BD24-F1463D3B52D9}"/>
                </a:ext>
              </a:extLst>
            </p:cNvPr>
            <p:cNvPicPr>
              <a:picLocks noChangeAspect="1"/>
            </p:cNvPicPr>
            <p:nvPr/>
          </p:nvPicPr>
          <p:blipFill rotWithShape="1">
            <a:blip r:embed="rId3"/>
            <a:srcRect l="29940" t="2724"/>
            <a:stretch/>
          </p:blipFill>
          <p:spPr>
            <a:xfrm>
              <a:off x="450454" y="6011552"/>
              <a:ext cx="2606675" cy="1163487"/>
            </a:xfrm>
            <a:prstGeom prst="rect">
              <a:avLst/>
            </a:prstGeom>
          </p:spPr>
        </p:pic>
        <p:sp>
          <p:nvSpPr>
            <p:cNvPr id="4" name="正方形/長方形 3">
              <a:extLst>
                <a:ext uri="{FF2B5EF4-FFF2-40B4-BE49-F238E27FC236}">
                  <a16:creationId xmlns:a16="http://schemas.microsoft.com/office/drawing/2014/main" id="{C5FBB261-8552-4BFA-BE0F-1B6F4CD20D86}"/>
                </a:ext>
              </a:extLst>
            </p:cNvPr>
            <p:cNvSpPr/>
            <p:nvPr/>
          </p:nvSpPr>
          <p:spPr>
            <a:xfrm>
              <a:off x="2195023" y="6133338"/>
              <a:ext cx="52578" cy="645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A3C5DAB0-E091-49A4-AF78-9A9A8F69BE63}"/>
                </a:ext>
              </a:extLst>
            </p:cNvPr>
            <p:cNvSpPr txBox="1"/>
            <p:nvPr/>
          </p:nvSpPr>
          <p:spPr>
            <a:xfrm>
              <a:off x="2103331" y="6090933"/>
              <a:ext cx="235962" cy="153888"/>
            </a:xfrm>
            <a:prstGeom prst="rect">
              <a:avLst/>
            </a:prstGeom>
            <a:noFill/>
          </p:spPr>
          <p:txBody>
            <a:bodyPr wrap="none" rtlCol="0">
              <a:spAutoFit/>
            </a:bodyPr>
            <a:lstStyle/>
            <a:p>
              <a:r>
                <a:rPr kumimoji="1" lang="ja-JP" altLang="en-US" sz="400" dirty="0"/>
                <a:t>欄</a:t>
              </a:r>
            </a:p>
          </p:txBody>
        </p:sp>
      </p:grpSp>
      <p:sp>
        <p:nvSpPr>
          <p:cNvPr id="16" name="吹き出し: 角を丸めた四角形 15">
            <a:extLst>
              <a:ext uri="{FF2B5EF4-FFF2-40B4-BE49-F238E27FC236}">
                <a16:creationId xmlns:a16="http://schemas.microsoft.com/office/drawing/2014/main" id="{98508E9F-75D9-4A8B-AC69-C1DAE83C16D1}"/>
              </a:ext>
            </a:extLst>
          </p:cNvPr>
          <p:cNvSpPr/>
          <p:nvPr/>
        </p:nvSpPr>
        <p:spPr>
          <a:xfrm>
            <a:off x="3336268" y="6078389"/>
            <a:ext cx="3224562" cy="1796742"/>
          </a:xfrm>
          <a:prstGeom prst="wedgeRoundRectCallout">
            <a:avLst>
              <a:gd name="adj1" fmla="val -64275"/>
              <a:gd name="adj2" fmla="val -18438"/>
              <a:gd name="adj3" fmla="val 16667"/>
            </a:avLst>
          </a:prstGeom>
        </p:spPr>
        <p:style>
          <a:lnRef idx="2">
            <a:schemeClr val="accent3"/>
          </a:lnRef>
          <a:fillRef idx="1">
            <a:schemeClr val="lt1"/>
          </a:fillRef>
          <a:effectRef idx="0">
            <a:schemeClr val="accent3"/>
          </a:effectRef>
          <a:fontRef idx="minor">
            <a:schemeClr val="dk1"/>
          </a:fontRef>
        </p:style>
        <p:txBody>
          <a:bodyPr rtlCol="0" anchor="ctr"/>
          <a:lstStyle/>
          <a:p>
            <a:pPr>
              <a:spcAft>
                <a:spcPts val="1200"/>
              </a:spcAft>
            </a:pPr>
            <a:r>
              <a:rPr lang="ja-JP" altLang="en-US" sz="1100" dirty="0"/>
              <a:t>二人介護でサービスを提供した場合や、２時間ルールを適用した場合等は、できるだけ備考欄へ記入してください。</a:t>
            </a:r>
            <a:endParaRPr lang="en-US" altLang="ja-JP" sz="1100" dirty="0"/>
          </a:p>
          <a:p>
            <a:pPr>
              <a:spcAft>
                <a:spcPts val="1200"/>
              </a:spcAft>
            </a:pPr>
            <a:r>
              <a:rPr lang="ja-JP" altLang="en-US" sz="1100" dirty="0"/>
              <a:t>手書きの書類を提出する場合は、文字は大きく、きれいな字で記入してください。１・２・７などが判別しにくい、訂正印でつぶれている・印刷が薄い等で文字が読みにくいものが多くあります。</a:t>
            </a:r>
            <a:endParaRPr lang="en-US" altLang="ja-JP" sz="1200" dirty="0"/>
          </a:p>
        </p:txBody>
      </p:sp>
      <p:sp>
        <p:nvSpPr>
          <p:cNvPr id="23" name="吹き出し: 角を丸めた四角形 22">
            <a:extLst>
              <a:ext uri="{FF2B5EF4-FFF2-40B4-BE49-F238E27FC236}">
                <a16:creationId xmlns:a16="http://schemas.microsoft.com/office/drawing/2014/main" id="{5896E222-D326-4499-9056-A9173232CA7C}"/>
              </a:ext>
            </a:extLst>
          </p:cNvPr>
          <p:cNvSpPr/>
          <p:nvPr/>
        </p:nvSpPr>
        <p:spPr>
          <a:xfrm>
            <a:off x="1147313" y="8854420"/>
            <a:ext cx="3769244" cy="690272"/>
          </a:xfrm>
          <a:prstGeom prst="wedgeRoundRectCallout">
            <a:avLst>
              <a:gd name="adj1" fmla="val -814"/>
              <a:gd name="adj2" fmla="val -142744"/>
              <a:gd name="adj3" fmla="val 16667"/>
            </a:avLst>
          </a:prstGeom>
        </p:spPr>
        <p:style>
          <a:lnRef idx="2">
            <a:schemeClr val="accent3"/>
          </a:lnRef>
          <a:fillRef idx="1">
            <a:schemeClr val="lt1"/>
          </a:fillRef>
          <a:effectRef idx="0">
            <a:schemeClr val="accent3"/>
          </a:effectRef>
          <a:fontRef idx="minor">
            <a:schemeClr val="dk1"/>
          </a:fontRef>
        </p:style>
        <p:txBody>
          <a:bodyPr rtlCol="0" anchor="ctr"/>
          <a:lstStyle/>
          <a:p>
            <a:pPr>
              <a:spcBef>
                <a:spcPts val="338"/>
              </a:spcBef>
            </a:pPr>
            <a:r>
              <a:rPr lang="ja-JP" altLang="en-US" sz="1100" dirty="0"/>
              <a:t>「利用者確認欄」はサービス提供の都度、利用者の確認を受けてください。</a:t>
            </a:r>
            <a:endParaRPr lang="en-US" altLang="ja-JP" sz="1100" dirty="0"/>
          </a:p>
        </p:txBody>
      </p:sp>
      <p:grpSp>
        <p:nvGrpSpPr>
          <p:cNvPr id="27" name="グループ化 26">
            <a:extLst>
              <a:ext uri="{FF2B5EF4-FFF2-40B4-BE49-F238E27FC236}">
                <a16:creationId xmlns:a16="http://schemas.microsoft.com/office/drawing/2014/main" id="{C4E4C3E0-C100-48E4-8B4B-BB64D6310FD1}"/>
              </a:ext>
            </a:extLst>
          </p:cNvPr>
          <p:cNvGrpSpPr/>
          <p:nvPr/>
        </p:nvGrpSpPr>
        <p:grpSpPr>
          <a:xfrm>
            <a:off x="450454" y="7887631"/>
            <a:ext cx="2834753" cy="301316"/>
            <a:chOff x="450454" y="7887631"/>
            <a:chExt cx="2834753" cy="301316"/>
          </a:xfrm>
        </p:grpSpPr>
        <p:pic>
          <p:nvPicPr>
            <p:cNvPr id="14" name="図 13">
              <a:extLst>
                <a:ext uri="{FF2B5EF4-FFF2-40B4-BE49-F238E27FC236}">
                  <a16:creationId xmlns:a16="http://schemas.microsoft.com/office/drawing/2014/main" id="{DB7EAE89-7017-4B83-887E-C207730038BD}"/>
                </a:ext>
              </a:extLst>
            </p:cNvPr>
            <p:cNvPicPr>
              <a:picLocks noChangeAspect="1"/>
            </p:cNvPicPr>
            <p:nvPr/>
          </p:nvPicPr>
          <p:blipFill rotWithShape="1">
            <a:blip r:embed="rId4"/>
            <a:srcRect t="1" r="31163" b="-19582"/>
            <a:stretch/>
          </p:blipFill>
          <p:spPr>
            <a:xfrm rot="10800000" flipH="1" flipV="1">
              <a:off x="450454" y="7887631"/>
              <a:ext cx="2725694" cy="301316"/>
            </a:xfrm>
            <a:prstGeom prst="rect">
              <a:avLst/>
            </a:prstGeom>
          </p:spPr>
        </p:pic>
        <p:sp>
          <p:nvSpPr>
            <p:cNvPr id="25" name="テキスト ボックス 24">
              <a:extLst>
                <a:ext uri="{FF2B5EF4-FFF2-40B4-BE49-F238E27FC236}">
                  <a16:creationId xmlns:a16="http://schemas.microsoft.com/office/drawing/2014/main" id="{425EDA28-497F-4EAE-99FC-FC854E046831}"/>
                </a:ext>
              </a:extLst>
            </p:cNvPr>
            <p:cNvSpPr txBox="1"/>
            <p:nvPr/>
          </p:nvSpPr>
          <p:spPr>
            <a:xfrm>
              <a:off x="2829051" y="7902894"/>
              <a:ext cx="456156" cy="184666"/>
            </a:xfrm>
            <a:prstGeom prst="rect">
              <a:avLst/>
            </a:prstGeom>
            <a:noFill/>
          </p:spPr>
          <p:txBody>
            <a:bodyPr wrap="square" rtlCol="0">
              <a:spAutoFit/>
            </a:bodyPr>
            <a:lstStyle/>
            <a:p>
              <a:r>
                <a:rPr kumimoji="1" lang="ja-JP" altLang="en-US" sz="600" b="1" dirty="0">
                  <a:latin typeface="HG正楷書体-PRO" panose="03000600000000000000" pitchFamily="66" charset="-128"/>
                  <a:ea typeface="HG正楷書体-PRO" panose="03000600000000000000" pitchFamily="66" charset="-128"/>
                </a:rPr>
                <a:t>佐藤</a:t>
              </a:r>
            </a:p>
          </p:txBody>
        </p:sp>
      </p:grpSp>
      <p:sp>
        <p:nvSpPr>
          <p:cNvPr id="17" name="吹き出し: 角を丸めた四角形 16">
            <a:extLst>
              <a:ext uri="{FF2B5EF4-FFF2-40B4-BE49-F238E27FC236}">
                <a16:creationId xmlns:a16="http://schemas.microsoft.com/office/drawing/2014/main" id="{0B407C72-49DB-4D27-91DC-D874D6E59C82}"/>
              </a:ext>
            </a:extLst>
          </p:cNvPr>
          <p:cNvSpPr/>
          <p:nvPr/>
        </p:nvSpPr>
        <p:spPr>
          <a:xfrm>
            <a:off x="3362405" y="8020616"/>
            <a:ext cx="3172288" cy="690272"/>
          </a:xfrm>
          <a:prstGeom prst="wedgeRoundRectCallout">
            <a:avLst>
              <a:gd name="adj1" fmla="val -56794"/>
              <a:gd name="adj2" fmla="val -47494"/>
              <a:gd name="adj3" fmla="val 16667"/>
            </a:avLst>
          </a:prstGeom>
        </p:spPr>
        <p:style>
          <a:lnRef idx="2">
            <a:schemeClr val="accent3"/>
          </a:lnRef>
          <a:fillRef idx="1">
            <a:schemeClr val="lt1"/>
          </a:fillRef>
          <a:effectRef idx="0">
            <a:schemeClr val="accent3"/>
          </a:effectRef>
          <a:fontRef idx="minor">
            <a:schemeClr val="dk1"/>
          </a:fontRef>
        </p:style>
        <p:txBody>
          <a:bodyPr rtlCol="0" anchor="ctr"/>
          <a:lstStyle/>
          <a:p>
            <a:pPr>
              <a:spcBef>
                <a:spcPts val="338"/>
              </a:spcBef>
            </a:pPr>
            <a:r>
              <a:rPr lang="ja-JP" altLang="en-US" sz="1100" dirty="0"/>
              <a:t>計画のみで、サービスを提供しなかった場合は、取り消し線で行を消してください。</a:t>
            </a:r>
            <a:endParaRPr lang="en-US" altLang="ja-JP" sz="1400" dirty="0"/>
          </a:p>
        </p:txBody>
      </p:sp>
      <p:sp>
        <p:nvSpPr>
          <p:cNvPr id="18" name="正方形/長方形 17">
            <a:extLst>
              <a:ext uri="{FF2B5EF4-FFF2-40B4-BE49-F238E27FC236}">
                <a16:creationId xmlns:a16="http://schemas.microsoft.com/office/drawing/2014/main" id="{5CC5E6B4-5520-4315-9A05-6C0FC294BD47}"/>
              </a:ext>
            </a:extLst>
          </p:cNvPr>
          <p:cNvSpPr/>
          <p:nvPr/>
        </p:nvSpPr>
        <p:spPr>
          <a:xfrm>
            <a:off x="2458666" y="4171928"/>
            <a:ext cx="53502" cy="471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43C556FE-EAA7-4EDA-8AA3-CCC1DEB8CEE1}"/>
              </a:ext>
            </a:extLst>
          </p:cNvPr>
          <p:cNvSpPr txBox="1"/>
          <p:nvPr/>
        </p:nvSpPr>
        <p:spPr>
          <a:xfrm>
            <a:off x="2364790" y="4131101"/>
            <a:ext cx="223138" cy="138499"/>
          </a:xfrm>
          <a:prstGeom prst="rect">
            <a:avLst/>
          </a:prstGeom>
          <a:noFill/>
        </p:spPr>
        <p:txBody>
          <a:bodyPr wrap="none" rtlCol="0">
            <a:spAutoFit/>
          </a:bodyPr>
          <a:lstStyle/>
          <a:p>
            <a:r>
              <a:rPr kumimoji="1" lang="ja-JP" altLang="en-US" sz="300" dirty="0"/>
              <a:t>欄</a:t>
            </a:r>
          </a:p>
        </p:txBody>
      </p:sp>
    </p:spTree>
    <p:extLst>
      <p:ext uri="{BB962C8B-B14F-4D97-AF65-F5344CB8AC3E}">
        <p14:creationId xmlns:p14="http://schemas.microsoft.com/office/powerpoint/2010/main" val="766917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右中かっこ 25">
            <a:extLst>
              <a:ext uri="{FF2B5EF4-FFF2-40B4-BE49-F238E27FC236}">
                <a16:creationId xmlns:a16="http://schemas.microsoft.com/office/drawing/2014/main" id="{D5BC1DA0-7A60-4894-B48B-7C9C7C6300FE}"/>
              </a:ext>
            </a:extLst>
          </p:cNvPr>
          <p:cNvSpPr/>
          <p:nvPr/>
        </p:nvSpPr>
        <p:spPr>
          <a:xfrm>
            <a:off x="3205406" y="5711687"/>
            <a:ext cx="311472" cy="1282635"/>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013" dirty="0"/>
          </a:p>
        </p:txBody>
      </p:sp>
      <p:sp>
        <p:nvSpPr>
          <p:cNvPr id="22" name="コンテンツ プレースホルダー 2">
            <a:extLst>
              <a:ext uri="{FF2B5EF4-FFF2-40B4-BE49-F238E27FC236}">
                <a16:creationId xmlns:a16="http://schemas.microsoft.com/office/drawing/2014/main" id="{5CEE9A4C-BC0F-4F8E-93EC-CFF68A8A986C}"/>
              </a:ext>
            </a:extLst>
          </p:cNvPr>
          <p:cNvSpPr txBox="1">
            <a:spLocks/>
          </p:cNvSpPr>
          <p:nvPr/>
        </p:nvSpPr>
        <p:spPr>
          <a:xfrm>
            <a:off x="3681416" y="5935416"/>
            <a:ext cx="2710686" cy="1042311"/>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buNone/>
            </a:pPr>
            <a:r>
              <a:rPr lang="ja-JP" altLang="en-US" sz="1200" dirty="0"/>
              <a:t>トラブル防止のため、</a:t>
            </a:r>
            <a:endParaRPr lang="en-US" altLang="ja-JP" sz="1200" dirty="0"/>
          </a:p>
          <a:p>
            <a:pPr marL="0" indent="0">
              <a:lnSpc>
                <a:spcPct val="100000"/>
              </a:lnSpc>
              <a:spcBef>
                <a:spcPts val="338"/>
              </a:spcBef>
              <a:buNone/>
            </a:pPr>
            <a:r>
              <a:rPr lang="ja-JP" altLang="en-US" sz="1200" dirty="0"/>
              <a:t>行先やその経路、支援の内容、</a:t>
            </a:r>
            <a:endParaRPr lang="en-US" altLang="ja-JP" sz="1200" dirty="0"/>
          </a:p>
          <a:p>
            <a:pPr marL="0" indent="0">
              <a:lnSpc>
                <a:spcPct val="100000"/>
              </a:lnSpc>
              <a:spcBef>
                <a:spcPts val="338"/>
              </a:spcBef>
              <a:buNone/>
            </a:pPr>
            <a:r>
              <a:rPr lang="ja-JP" altLang="en-US" sz="1200" dirty="0"/>
              <a:t>かかった費用等はできるだけ詳しく記入してください。</a:t>
            </a:r>
            <a:endParaRPr lang="en-US" altLang="ja-JP" sz="1200" dirty="0"/>
          </a:p>
        </p:txBody>
      </p:sp>
      <p:sp>
        <p:nvSpPr>
          <p:cNvPr id="18" name="コンテンツ プレースホルダー 2">
            <a:extLst>
              <a:ext uri="{FF2B5EF4-FFF2-40B4-BE49-F238E27FC236}">
                <a16:creationId xmlns:a16="http://schemas.microsoft.com/office/drawing/2014/main" id="{5CBAED0C-1A2C-4460-A982-7103589780E6}"/>
              </a:ext>
            </a:extLst>
          </p:cNvPr>
          <p:cNvSpPr txBox="1">
            <a:spLocks/>
          </p:cNvSpPr>
          <p:nvPr/>
        </p:nvSpPr>
        <p:spPr>
          <a:xfrm>
            <a:off x="320804" y="7615683"/>
            <a:ext cx="6216392" cy="1459297"/>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buNone/>
            </a:pPr>
            <a:r>
              <a:rPr lang="en-US" altLang="ja-JP" sz="1200" dirty="0"/>
              <a:t>※</a:t>
            </a:r>
            <a:r>
              <a:rPr lang="ja-JP" altLang="en-US" sz="1200" dirty="0"/>
              <a:t>記載内容に漏れがなければ、事業所で独自に使用している様式で提出いただいても</a:t>
            </a:r>
            <a:endParaRPr lang="en-US" altLang="ja-JP" sz="1200" dirty="0"/>
          </a:p>
          <a:p>
            <a:pPr marL="0" indent="0">
              <a:lnSpc>
                <a:spcPct val="100000"/>
              </a:lnSpc>
              <a:spcBef>
                <a:spcPts val="338"/>
              </a:spcBef>
              <a:buNone/>
            </a:pPr>
            <a:r>
              <a:rPr lang="ja-JP" altLang="en-US" sz="1200" dirty="0"/>
              <a:t>　問題ありません。</a:t>
            </a:r>
            <a:endParaRPr lang="en-US" altLang="ja-JP" sz="1200" dirty="0"/>
          </a:p>
          <a:p>
            <a:pPr marL="0" indent="0">
              <a:lnSpc>
                <a:spcPct val="100000"/>
              </a:lnSpc>
              <a:spcBef>
                <a:spcPts val="338"/>
              </a:spcBef>
              <a:buNone/>
            </a:pPr>
            <a:endParaRPr lang="en-US" altLang="ja-JP" sz="1200" dirty="0"/>
          </a:p>
          <a:p>
            <a:pPr marL="0" indent="0">
              <a:lnSpc>
                <a:spcPct val="100000"/>
              </a:lnSpc>
              <a:spcBef>
                <a:spcPts val="338"/>
              </a:spcBef>
              <a:buNone/>
            </a:pPr>
            <a:r>
              <a:rPr lang="en-US" altLang="ja-JP" sz="1200" dirty="0"/>
              <a:t>※</a:t>
            </a:r>
            <a:r>
              <a:rPr lang="ja-JP" altLang="en-US" sz="1200" dirty="0"/>
              <a:t>様式を独自に使用している場合は、サービス提供日、サービスの具体的内容、実績時</a:t>
            </a:r>
            <a:endParaRPr lang="en-US" altLang="ja-JP" sz="1200" dirty="0"/>
          </a:p>
          <a:p>
            <a:pPr marL="0" indent="0">
              <a:lnSpc>
                <a:spcPct val="100000"/>
              </a:lnSpc>
              <a:spcBef>
                <a:spcPts val="338"/>
              </a:spcBef>
              <a:buNone/>
            </a:pPr>
            <a:r>
              <a:rPr lang="ja-JP" altLang="en-US" sz="1200" dirty="0"/>
              <a:t>　間数、利用者負担額、支給決定障害者等の確認欄等の内容が網羅されているかどうか</a:t>
            </a:r>
            <a:endParaRPr lang="en-US" altLang="ja-JP" sz="1200" dirty="0"/>
          </a:p>
          <a:p>
            <a:pPr marL="0" indent="0">
              <a:lnSpc>
                <a:spcPct val="100000"/>
              </a:lnSpc>
              <a:spcBef>
                <a:spcPts val="338"/>
              </a:spcBef>
              <a:buNone/>
            </a:pPr>
            <a:r>
              <a:rPr lang="ja-JP" altLang="en-US" sz="1200" dirty="0"/>
              <a:t>　をご確認ください。</a:t>
            </a:r>
            <a:endParaRPr lang="en-US" altLang="ja-JP" sz="1200" dirty="0"/>
          </a:p>
        </p:txBody>
      </p:sp>
      <p:sp>
        <p:nvSpPr>
          <p:cNvPr id="5" name="スライド番号プレースホルダー 4">
            <a:extLst>
              <a:ext uri="{FF2B5EF4-FFF2-40B4-BE49-F238E27FC236}">
                <a16:creationId xmlns:a16="http://schemas.microsoft.com/office/drawing/2014/main" id="{ED5CC98E-1270-44E1-A00A-C4ED7A70AEA7}"/>
              </a:ext>
            </a:extLst>
          </p:cNvPr>
          <p:cNvSpPr>
            <a:spLocks noGrp="1"/>
          </p:cNvSpPr>
          <p:nvPr>
            <p:ph type="sldNum" sz="quarter" idx="12"/>
          </p:nvPr>
        </p:nvSpPr>
        <p:spPr/>
        <p:txBody>
          <a:bodyPr/>
          <a:lstStyle/>
          <a:p>
            <a:fld id="{72DC40EC-B26E-4AA4-AEFF-5EDE00C7C377}" type="slidenum">
              <a:rPr kumimoji="1" lang="ja-JP" altLang="en-US" smtClean="0"/>
              <a:t>18</a:t>
            </a:fld>
            <a:endParaRPr kumimoji="1" lang="ja-JP" altLang="en-US"/>
          </a:p>
        </p:txBody>
      </p:sp>
      <p:sp>
        <p:nvSpPr>
          <p:cNvPr id="19" name="タイトル 1">
            <a:extLst>
              <a:ext uri="{FF2B5EF4-FFF2-40B4-BE49-F238E27FC236}">
                <a16:creationId xmlns:a16="http://schemas.microsoft.com/office/drawing/2014/main" id="{326356C8-09F2-4771-B639-BFE0E087526C}"/>
              </a:ext>
            </a:extLst>
          </p:cNvPr>
          <p:cNvSpPr txBox="1">
            <a:spLocks/>
          </p:cNvSpPr>
          <p:nvPr/>
        </p:nvSpPr>
        <p:spPr>
          <a:xfrm>
            <a:off x="432904" y="1285754"/>
            <a:ext cx="6210784" cy="543942"/>
          </a:xfrm>
          <a:prstGeom prst="rect">
            <a:avLst/>
          </a:prstGeom>
        </p:spPr>
        <p:txBody>
          <a:bodyPr>
            <a:normAutofit/>
          </a:bodyPr>
          <a:lstStyle>
            <a:lvl1pPr algn="l" defTabSz="685800" rtl="0" eaLnBrk="1" latinLnBrk="0" hangingPunct="1">
              <a:lnSpc>
                <a:spcPct val="80000"/>
              </a:lnSpc>
              <a:spcBef>
                <a:spcPct val="0"/>
              </a:spcBef>
              <a:buNone/>
              <a:defRPr kumimoji="1" sz="3300" kern="1200" cap="all" spc="75" baseline="0">
                <a:solidFill>
                  <a:schemeClr val="tx1">
                    <a:lumMod val="95000"/>
                    <a:lumOff val="5000"/>
                  </a:schemeClr>
                </a:solidFill>
                <a:latin typeface="+mj-lt"/>
                <a:ea typeface="+mj-ea"/>
                <a:cs typeface="+mj-cs"/>
              </a:defRPr>
            </a:lvl1pPr>
          </a:lstStyle>
          <a:p>
            <a:pPr>
              <a:lnSpc>
                <a:spcPct val="150000"/>
              </a:lnSpc>
            </a:pPr>
            <a:r>
              <a:rPr lang="en-US" altLang="ja-JP" sz="1800" dirty="0"/>
              <a:t>《 </a:t>
            </a:r>
            <a:r>
              <a:rPr lang="ja-JP" altLang="en-US" sz="1800" dirty="0"/>
              <a:t>④移動支援事業サービス実施記録</a:t>
            </a:r>
            <a:r>
              <a:rPr lang="en-US" altLang="ja-JP" sz="1800" dirty="0"/>
              <a:t>》</a:t>
            </a:r>
            <a:r>
              <a:rPr lang="ja-JP" altLang="en-US" sz="1800" dirty="0"/>
              <a:t>記入の注意点</a:t>
            </a:r>
          </a:p>
        </p:txBody>
      </p:sp>
      <p:sp>
        <p:nvSpPr>
          <p:cNvPr id="33" name="吹き出し: 角を丸めた四角形 32">
            <a:extLst>
              <a:ext uri="{FF2B5EF4-FFF2-40B4-BE49-F238E27FC236}">
                <a16:creationId xmlns:a16="http://schemas.microsoft.com/office/drawing/2014/main" id="{327288A2-466E-44FA-8E17-5CD1D7F01AD5}"/>
              </a:ext>
            </a:extLst>
          </p:cNvPr>
          <p:cNvSpPr/>
          <p:nvPr/>
        </p:nvSpPr>
        <p:spPr>
          <a:xfrm>
            <a:off x="3681416" y="4250645"/>
            <a:ext cx="2865158" cy="702355"/>
          </a:xfrm>
          <a:prstGeom prst="wedgeRoundRectCallout">
            <a:avLst>
              <a:gd name="adj1" fmla="val -65531"/>
              <a:gd name="adj2" fmla="val -56341"/>
              <a:gd name="adj3" fmla="val 16667"/>
            </a:avLst>
          </a:prstGeom>
        </p:spPr>
        <p:style>
          <a:lnRef idx="2">
            <a:schemeClr val="accent3"/>
          </a:lnRef>
          <a:fillRef idx="1">
            <a:schemeClr val="lt1"/>
          </a:fillRef>
          <a:effectRef idx="0">
            <a:schemeClr val="accent3"/>
          </a:effectRef>
          <a:fontRef idx="minor">
            <a:schemeClr val="dk1"/>
          </a:fontRef>
        </p:style>
        <p:txBody>
          <a:bodyPr rtlCol="0" anchor="ctr"/>
          <a:lstStyle/>
          <a:p>
            <a:pPr>
              <a:spcBef>
                <a:spcPts val="338"/>
              </a:spcBef>
            </a:pPr>
            <a:r>
              <a:rPr lang="ja-JP" altLang="en-US" sz="1200" dirty="0"/>
              <a:t>縦書きで、事業所名の記入をお願いします。</a:t>
            </a:r>
            <a:endParaRPr lang="en-US" altLang="ja-JP" sz="1200" dirty="0"/>
          </a:p>
        </p:txBody>
      </p:sp>
      <p:grpSp>
        <p:nvGrpSpPr>
          <p:cNvPr id="2" name="グループ化 1">
            <a:extLst>
              <a:ext uri="{FF2B5EF4-FFF2-40B4-BE49-F238E27FC236}">
                <a16:creationId xmlns:a16="http://schemas.microsoft.com/office/drawing/2014/main" id="{E1FB69EA-6CE1-40A6-A875-498217788DED}"/>
              </a:ext>
            </a:extLst>
          </p:cNvPr>
          <p:cNvGrpSpPr/>
          <p:nvPr/>
        </p:nvGrpSpPr>
        <p:grpSpPr>
          <a:xfrm>
            <a:off x="330182" y="3482374"/>
            <a:ext cx="2975696" cy="3516193"/>
            <a:chOff x="330182" y="3482374"/>
            <a:chExt cx="2975696" cy="3516193"/>
          </a:xfrm>
        </p:grpSpPr>
        <p:grpSp>
          <p:nvGrpSpPr>
            <p:cNvPr id="20" name="グループ化 19">
              <a:extLst>
                <a:ext uri="{FF2B5EF4-FFF2-40B4-BE49-F238E27FC236}">
                  <a16:creationId xmlns:a16="http://schemas.microsoft.com/office/drawing/2014/main" id="{59050C22-2C75-4D9E-B935-D29A2CEDEB87}"/>
                </a:ext>
              </a:extLst>
            </p:cNvPr>
            <p:cNvGrpSpPr/>
            <p:nvPr/>
          </p:nvGrpSpPr>
          <p:grpSpPr>
            <a:xfrm>
              <a:off x="330182" y="3482374"/>
              <a:ext cx="2975696" cy="3516193"/>
              <a:chOff x="392844" y="3482375"/>
              <a:chExt cx="2266047" cy="2937702"/>
            </a:xfrm>
          </p:grpSpPr>
          <p:sp>
            <p:nvSpPr>
              <p:cNvPr id="21" name="正方形/長方形 20">
                <a:extLst>
                  <a:ext uri="{FF2B5EF4-FFF2-40B4-BE49-F238E27FC236}">
                    <a16:creationId xmlns:a16="http://schemas.microsoft.com/office/drawing/2014/main" id="{B1B90ADB-7475-424C-BE54-26FA81375AB2}"/>
                  </a:ext>
                </a:extLst>
              </p:cNvPr>
              <p:cNvSpPr/>
              <p:nvPr/>
            </p:nvSpPr>
            <p:spPr>
              <a:xfrm>
                <a:off x="2434228" y="3482375"/>
                <a:ext cx="148152" cy="29341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13"/>
              </a:p>
            </p:txBody>
          </p:sp>
          <p:grpSp>
            <p:nvGrpSpPr>
              <p:cNvPr id="27" name="グループ化 26">
                <a:extLst>
                  <a:ext uri="{FF2B5EF4-FFF2-40B4-BE49-F238E27FC236}">
                    <a16:creationId xmlns:a16="http://schemas.microsoft.com/office/drawing/2014/main" id="{E9DBDFE1-5A1A-4D5A-A1AD-55F2E5A4EF06}"/>
                  </a:ext>
                </a:extLst>
              </p:cNvPr>
              <p:cNvGrpSpPr/>
              <p:nvPr/>
            </p:nvGrpSpPr>
            <p:grpSpPr>
              <a:xfrm>
                <a:off x="392844" y="3485922"/>
                <a:ext cx="2266047" cy="2934155"/>
                <a:chOff x="610311" y="909310"/>
                <a:chExt cx="4183328" cy="5405198"/>
              </a:xfrm>
            </p:grpSpPr>
            <p:sp>
              <p:nvSpPr>
                <p:cNvPr id="28" name="テキスト ボックス 27">
                  <a:extLst>
                    <a:ext uri="{FF2B5EF4-FFF2-40B4-BE49-F238E27FC236}">
                      <a16:creationId xmlns:a16="http://schemas.microsoft.com/office/drawing/2014/main" id="{C3A9DD51-B0D6-461D-A664-F5388E389873}"/>
                    </a:ext>
                  </a:extLst>
                </p:cNvPr>
                <p:cNvSpPr txBox="1"/>
                <p:nvPr/>
              </p:nvSpPr>
              <p:spPr>
                <a:xfrm>
                  <a:off x="4314894" y="909310"/>
                  <a:ext cx="478745" cy="3147785"/>
                </a:xfrm>
                <a:prstGeom prst="rect">
                  <a:avLst/>
                </a:prstGeom>
                <a:noFill/>
              </p:spPr>
              <p:txBody>
                <a:bodyPr vert="eaVert" wrap="square" rtlCol="0">
                  <a:spAutoFit/>
                </a:bodyPr>
                <a:lstStyle/>
                <a:p>
                  <a:r>
                    <a:rPr kumimoji="1" lang="ja-JP" altLang="en-US" sz="1013" dirty="0"/>
                    <a:t>港介護事業所</a:t>
                  </a:r>
                </a:p>
              </p:txBody>
            </p:sp>
            <p:pic>
              <p:nvPicPr>
                <p:cNvPr id="29" name="図 28">
                  <a:extLst>
                    <a:ext uri="{FF2B5EF4-FFF2-40B4-BE49-F238E27FC236}">
                      <a16:creationId xmlns:a16="http://schemas.microsoft.com/office/drawing/2014/main" id="{C65A1524-C051-4D94-955E-14B923CD326B}"/>
                    </a:ext>
                  </a:extLst>
                </p:cNvPr>
                <p:cNvPicPr>
                  <a:picLocks noChangeAspect="1"/>
                </p:cNvPicPr>
                <p:nvPr/>
              </p:nvPicPr>
              <p:blipFill>
                <a:blip r:embed="rId2"/>
                <a:stretch>
                  <a:fillRect/>
                </a:stretch>
              </p:blipFill>
              <p:spPr>
                <a:xfrm>
                  <a:off x="610311" y="909310"/>
                  <a:ext cx="3810770" cy="2709132"/>
                </a:xfrm>
                <a:prstGeom prst="rect">
                  <a:avLst/>
                </a:prstGeom>
              </p:spPr>
            </p:pic>
            <p:pic>
              <p:nvPicPr>
                <p:cNvPr id="30" name="図 29">
                  <a:extLst>
                    <a:ext uri="{FF2B5EF4-FFF2-40B4-BE49-F238E27FC236}">
                      <a16:creationId xmlns:a16="http://schemas.microsoft.com/office/drawing/2014/main" id="{5245DEBC-32CF-4E9D-89DE-D68840877DDB}"/>
                    </a:ext>
                  </a:extLst>
                </p:cNvPr>
                <p:cNvPicPr>
                  <a:picLocks noChangeAspect="1"/>
                </p:cNvPicPr>
                <p:nvPr/>
              </p:nvPicPr>
              <p:blipFill>
                <a:blip r:embed="rId2"/>
                <a:stretch>
                  <a:fillRect/>
                </a:stretch>
              </p:blipFill>
              <p:spPr>
                <a:xfrm>
                  <a:off x="610311" y="3605376"/>
                  <a:ext cx="3810770" cy="2709132"/>
                </a:xfrm>
                <a:prstGeom prst="rect">
                  <a:avLst/>
                </a:prstGeom>
              </p:spPr>
            </p:pic>
          </p:grpSp>
        </p:grpSp>
        <p:sp>
          <p:nvSpPr>
            <p:cNvPr id="34" name="正方形/長方形 33">
              <a:extLst>
                <a:ext uri="{FF2B5EF4-FFF2-40B4-BE49-F238E27FC236}">
                  <a16:creationId xmlns:a16="http://schemas.microsoft.com/office/drawing/2014/main" id="{D5E0193A-4891-4EAB-8894-FE9119FFC6E0}"/>
                </a:ext>
              </a:extLst>
            </p:cNvPr>
            <p:cNvSpPr/>
            <p:nvPr/>
          </p:nvSpPr>
          <p:spPr>
            <a:xfrm>
              <a:off x="2935519" y="5525006"/>
              <a:ext cx="52578" cy="645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3" name="テキスト ボックス 22">
            <a:extLst>
              <a:ext uri="{FF2B5EF4-FFF2-40B4-BE49-F238E27FC236}">
                <a16:creationId xmlns:a16="http://schemas.microsoft.com/office/drawing/2014/main" id="{C0131B6F-64FC-4BE6-AF37-64F81A54873D}"/>
              </a:ext>
            </a:extLst>
          </p:cNvPr>
          <p:cNvSpPr txBox="1"/>
          <p:nvPr/>
        </p:nvSpPr>
        <p:spPr>
          <a:xfrm>
            <a:off x="2843827" y="5486111"/>
            <a:ext cx="235962" cy="153888"/>
          </a:xfrm>
          <a:prstGeom prst="rect">
            <a:avLst/>
          </a:prstGeom>
          <a:noFill/>
        </p:spPr>
        <p:txBody>
          <a:bodyPr wrap="none" rtlCol="0">
            <a:spAutoFit/>
          </a:bodyPr>
          <a:lstStyle/>
          <a:p>
            <a:r>
              <a:rPr kumimoji="1" lang="ja-JP" altLang="en-US" sz="400" dirty="0"/>
              <a:t>欄</a:t>
            </a:r>
          </a:p>
        </p:txBody>
      </p:sp>
      <p:sp>
        <p:nvSpPr>
          <p:cNvPr id="32" name="吹き出し: 角を丸めた四角形 31">
            <a:extLst>
              <a:ext uri="{FF2B5EF4-FFF2-40B4-BE49-F238E27FC236}">
                <a16:creationId xmlns:a16="http://schemas.microsoft.com/office/drawing/2014/main" id="{72DC2346-5D23-4130-B97D-27B8CCD587BC}"/>
              </a:ext>
            </a:extLst>
          </p:cNvPr>
          <p:cNvSpPr/>
          <p:nvPr/>
        </p:nvSpPr>
        <p:spPr>
          <a:xfrm>
            <a:off x="3673794" y="3333268"/>
            <a:ext cx="2865158" cy="702355"/>
          </a:xfrm>
          <a:prstGeom prst="wedgeRoundRectCallout">
            <a:avLst>
              <a:gd name="adj1" fmla="val -75402"/>
              <a:gd name="adj2" fmla="val 35359"/>
              <a:gd name="adj3" fmla="val 16667"/>
            </a:avLst>
          </a:prstGeom>
        </p:spPr>
        <p:style>
          <a:lnRef idx="2">
            <a:schemeClr val="accent3"/>
          </a:lnRef>
          <a:fillRef idx="1">
            <a:schemeClr val="lt1"/>
          </a:fillRef>
          <a:effectRef idx="0">
            <a:schemeClr val="accent3"/>
          </a:effectRef>
          <a:fontRef idx="minor">
            <a:schemeClr val="dk1"/>
          </a:fontRef>
        </p:style>
        <p:txBody>
          <a:bodyPr rtlCol="0" anchor="ctr"/>
          <a:lstStyle/>
          <a:p>
            <a:pPr>
              <a:spcBef>
                <a:spcPts val="338"/>
              </a:spcBef>
            </a:pPr>
            <a:r>
              <a:rPr lang="ja-JP" altLang="en-US" sz="1200" dirty="0"/>
              <a:t>サービス提供の都度、日時・支援の内容等間違いがないか、利用者に確認を取ってください。</a:t>
            </a:r>
            <a:endParaRPr lang="en-US" altLang="ja-JP" sz="1200" dirty="0"/>
          </a:p>
        </p:txBody>
      </p:sp>
      <p:sp>
        <p:nvSpPr>
          <p:cNvPr id="31" name="吹き出し: 角を丸めた四角形 30">
            <a:extLst>
              <a:ext uri="{FF2B5EF4-FFF2-40B4-BE49-F238E27FC236}">
                <a16:creationId xmlns:a16="http://schemas.microsoft.com/office/drawing/2014/main" id="{2584E453-34CF-4D17-BCBF-1D48BF28F9E2}"/>
              </a:ext>
            </a:extLst>
          </p:cNvPr>
          <p:cNvSpPr/>
          <p:nvPr/>
        </p:nvSpPr>
        <p:spPr>
          <a:xfrm>
            <a:off x="989470" y="2372148"/>
            <a:ext cx="3794566" cy="702355"/>
          </a:xfrm>
          <a:prstGeom prst="wedgeRoundRectCallout">
            <a:avLst>
              <a:gd name="adj1" fmla="val -50498"/>
              <a:gd name="adj2" fmla="val 199512"/>
              <a:gd name="adj3" fmla="val 16667"/>
            </a:avLst>
          </a:prstGeom>
        </p:spPr>
        <p:style>
          <a:lnRef idx="2">
            <a:schemeClr val="accent3"/>
          </a:lnRef>
          <a:fillRef idx="1">
            <a:schemeClr val="lt1"/>
          </a:fillRef>
          <a:effectRef idx="0">
            <a:schemeClr val="accent3"/>
          </a:effectRef>
          <a:fontRef idx="minor">
            <a:schemeClr val="dk1"/>
          </a:fontRef>
        </p:style>
        <p:txBody>
          <a:bodyPr rtlCol="0" anchor="ctr"/>
          <a:lstStyle/>
          <a:p>
            <a:pPr>
              <a:spcBef>
                <a:spcPts val="338"/>
              </a:spcBef>
            </a:pPr>
            <a:r>
              <a:rPr lang="ja-JP" altLang="en-US" sz="1200" dirty="0"/>
              <a:t>サービス提供日や時間は正確に記入してください。</a:t>
            </a:r>
            <a:endParaRPr lang="en-US" altLang="ja-JP" sz="1200" dirty="0"/>
          </a:p>
        </p:txBody>
      </p:sp>
      <p:grpSp>
        <p:nvGrpSpPr>
          <p:cNvPr id="11" name="グループ化 10">
            <a:extLst>
              <a:ext uri="{FF2B5EF4-FFF2-40B4-BE49-F238E27FC236}">
                <a16:creationId xmlns:a16="http://schemas.microsoft.com/office/drawing/2014/main" id="{89187CF3-8C5C-4CEC-B8B0-BFC0BF702680}"/>
              </a:ext>
            </a:extLst>
          </p:cNvPr>
          <p:cNvGrpSpPr/>
          <p:nvPr/>
        </p:nvGrpSpPr>
        <p:grpSpPr>
          <a:xfrm>
            <a:off x="2843827" y="3735248"/>
            <a:ext cx="235962" cy="153888"/>
            <a:chOff x="2843827" y="3735248"/>
            <a:chExt cx="235962" cy="153888"/>
          </a:xfrm>
        </p:grpSpPr>
        <p:sp>
          <p:nvSpPr>
            <p:cNvPr id="10" name="正方形/長方形 9">
              <a:extLst>
                <a:ext uri="{FF2B5EF4-FFF2-40B4-BE49-F238E27FC236}">
                  <a16:creationId xmlns:a16="http://schemas.microsoft.com/office/drawing/2014/main" id="{DE7D75F9-2DE5-4C56-9AD7-9EA457AF3DC8}"/>
                </a:ext>
              </a:extLst>
            </p:cNvPr>
            <p:cNvSpPr/>
            <p:nvPr/>
          </p:nvSpPr>
          <p:spPr>
            <a:xfrm>
              <a:off x="2940383" y="3776764"/>
              <a:ext cx="45719" cy="524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0F1D93F0-59A4-4463-9FFD-1F009B7226B2}"/>
                </a:ext>
              </a:extLst>
            </p:cNvPr>
            <p:cNvSpPr txBox="1"/>
            <p:nvPr/>
          </p:nvSpPr>
          <p:spPr>
            <a:xfrm>
              <a:off x="2843827" y="3735248"/>
              <a:ext cx="235962" cy="153888"/>
            </a:xfrm>
            <a:prstGeom prst="rect">
              <a:avLst/>
            </a:prstGeom>
            <a:noFill/>
          </p:spPr>
          <p:txBody>
            <a:bodyPr wrap="none" rtlCol="0">
              <a:spAutoFit/>
            </a:bodyPr>
            <a:lstStyle/>
            <a:p>
              <a:r>
                <a:rPr kumimoji="1" lang="ja-JP" altLang="en-US" sz="400" dirty="0"/>
                <a:t>欄</a:t>
              </a:r>
            </a:p>
          </p:txBody>
        </p:sp>
      </p:grpSp>
      <p:sp>
        <p:nvSpPr>
          <p:cNvPr id="36" name="正方形/長方形 35">
            <a:extLst>
              <a:ext uri="{FF2B5EF4-FFF2-40B4-BE49-F238E27FC236}">
                <a16:creationId xmlns:a16="http://schemas.microsoft.com/office/drawing/2014/main" id="{97CEDD44-658F-4AE9-AA81-606078BF4FD3}"/>
              </a:ext>
            </a:extLst>
          </p:cNvPr>
          <p:cNvSpPr/>
          <p:nvPr/>
        </p:nvSpPr>
        <p:spPr>
          <a:xfrm>
            <a:off x="2881819" y="5141286"/>
            <a:ext cx="104283" cy="49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a:extLst>
              <a:ext uri="{FF2B5EF4-FFF2-40B4-BE49-F238E27FC236}">
                <a16:creationId xmlns:a16="http://schemas.microsoft.com/office/drawing/2014/main" id="{32802377-CD2B-4F7F-9F22-C3E62F66FA1C}"/>
              </a:ext>
            </a:extLst>
          </p:cNvPr>
          <p:cNvSpPr/>
          <p:nvPr/>
        </p:nvSpPr>
        <p:spPr>
          <a:xfrm>
            <a:off x="2879063" y="6893665"/>
            <a:ext cx="104283" cy="49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99379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D107A0-CFB7-4ECE-BA5F-42E6590EE22B}"/>
              </a:ext>
            </a:extLst>
          </p:cNvPr>
          <p:cNvSpPr>
            <a:spLocks noGrp="1"/>
          </p:cNvSpPr>
          <p:nvPr>
            <p:ph type="title"/>
          </p:nvPr>
        </p:nvSpPr>
        <p:spPr/>
        <p:txBody>
          <a:bodyPr/>
          <a:lstStyle/>
          <a:p>
            <a:r>
              <a:rPr kumimoji="1" lang="ja-JP" altLang="en-US" dirty="0"/>
              <a:t>請求書類の提出方法</a:t>
            </a:r>
          </a:p>
        </p:txBody>
      </p:sp>
      <p:sp>
        <p:nvSpPr>
          <p:cNvPr id="4" name="スライド番号プレースホルダー 3">
            <a:extLst>
              <a:ext uri="{FF2B5EF4-FFF2-40B4-BE49-F238E27FC236}">
                <a16:creationId xmlns:a16="http://schemas.microsoft.com/office/drawing/2014/main" id="{BAF4B9A1-961C-460A-9040-10297ABE7D6A}"/>
              </a:ext>
            </a:extLst>
          </p:cNvPr>
          <p:cNvSpPr>
            <a:spLocks noGrp="1"/>
          </p:cNvSpPr>
          <p:nvPr>
            <p:ph type="sldNum" sz="quarter" idx="12"/>
          </p:nvPr>
        </p:nvSpPr>
        <p:spPr/>
        <p:txBody>
          <a:bodyPr/>
          <a:lstStyle/>
          <a:p>
            <a:fld id="{34F31C61-1C33-4740-97F9-1279A604D2A8}" type="slidenum">
              <a:rPr kumimoji="1" lang="ja-JP" altLang="en-US" smtClean="0"/>
              <a:t>19</a:t>
            </a:fld>
            <a:endParaRPr kumimoji="1" lang="ja-JP" altLang="en-US"/>
          </a:p>
        </p:txBody>
      </p:sp>
      <p:sp>
        <p:nvSpPr>
          <p:cNvPr id="5" name="コンテンツ プレースホルダー 2">
            <a:extLst>
              <a:ext uri="{FF2B5EF4-FFF2-40B4-BE49-F238E27FC236}">
                <a16:creationId xmlns:a16="http://schemas.microsoft.com/office/drawing/2014/main" id="{07620361-BF92-4171-AE16-FEE9E3EDDB12}"/>
              </a:ext>
            </a:extLst>
          </p:cNvPr>
          <p:cNvSpPr txBox="1">
            <a:spLocks/>
          </p:cNvSpPr>
          <p:nvPr/>
        </p:nvSpPr>
        <p:spPr>
          <a:xfrm>
            <a:off x="576072" y="2257363"/>
            <a:ext cx="4064773" cy="319582"/>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buNone/>
            </a:pPr>
            <a:r>
              <a:rPr lang="ja-JP" altLang="en-US" sz="1200" dirty="0"/>
              <a:t>請求書類は、以下のように並べて提出してください。</a:t>
            </a:r>
            <a:endParaRPr lang="en-US" altLang="ja-JP" sz="1200" dirty="0"/>
          </a:p>
        </p:txBody>
      </p:sp>
      <p:sp>
        <p:nvSpPr>
          <p:cNvPr id="6" name="平行四辺形 5">
            <a:extLst>
              <a:ext uri="{FF2B5EF4-FFF2-40B4-BE49-F238E27FC236}">
                <a16:creationId xmlns:a16="http://schemas.microsoft.com/office/drawing/2014/main" id="{C094C4EB-4C5B-4A08-85AD-A9F7244DA398}"/>
              </a:ext>
            </a:extLst>
          </p:cNvPr>
          <p:cNvSpPr/>
          <p:nvPr/>
        </p:nvSpPr>
        <p:spPr>
          <a:xfrm>
            <a:off x="313709" y="8316769"/>
            <a:ext cx="2826428" cy="319596"/>
          </a:xfrm>
          <a:prstGeom prst="parallelogram">
            <a:avLst>
              <a:gd name="adj" fmla="val 301786"/>
            </a:avLst>
          </a:prstGeom>
          <a:pattFill prst="smGrid">
            <a:fgClr>
              <a:srgbClr val="42BA97"/>
            </a:fgClr>
            <a:bgClr>
              <a:schemeClr val="bg1"/>
            </a:bgClr>
          </a:pattFill>
          <a:ln w="9525">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sz="1013"/>
          </a:p>
        </p:txBody>
      </p:sp>
      <p:sp>
        <p:nvSpPr>
          <p:cNvPr id="7" name="平行四辺形 6">
            <a:extLst>
              <a:ext uri="{FF2B5EF4-FFF2-40B4-BE49-F238E27FC236}">
                <a16:creationId xmlns:a16="http://schemas.microsoft.com/office/drawing/2014/main" id="{58C6B2C2-54AF-4955-8816-25CF9494EFF4}"/>
              </a:ext>
            </a:extLst>
          </p:cNvPr>
          <p:cNvSpPr/>
          <p:nvPr/>
        </p:nvSpPr>
        <p:spPr>
          <a:xfrm>
            <a:off x="313709" y="8150182"/>
            <a:ext cx="2826428" cy="319596"/>
          </a:xfrm>
          <a:prstGeom prst="parallelogram">
            <a:avLst>
              <a:gd name="adj" fmla="val 301786"/>
            </a:avLst>
          </a:prstGeom>
          <a:pattFill prst="smGrid">
            <a:fgClr>
              <a:schemeClr val="accent4"/>
            </a:fgClr>
            <a:bgClr>
              <a:schemeClr val="bg1"/>
            </a:bgClr>
          </a:pattFill>
          <a:ln w="9525">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sz="1013"/>
          </a:p>
        </p:txBody>
      </p:sp>
      <p:sp>
        <p:nvSpPr>
          <p:cNvPr id="8" name="平行四辺形 7">
            <a:extLst>
              <a:ext uri="{FF2B5EF4-FFF2-40B4-BE49-F238E27FC236}">
                <a16:creationId xmlns:a16="http://schemas.microsoft.com/office/drawing/2014/main" id="{7746A704-FAEB-439A-B044-B1DEFD999DFA}"/>
              </a:ext>
            </a:extLst>
          </p:cNvPr>
          <p:cNvSpPr/>
          <p:nvPr/>
        </p:nvSpPr>
        <p:spPr>
          <a:xfrm>
            <a:off x="299024" y="7337116"/>
            <a:ext cx="2826428" cy="319596"/>
          </a:xfrm>
          <a:prstGeom prst="parallelogram">
            <a:avLst>
              <a:gd name="adj" fmla="val 301786"/>
            </a:avLst>
          </a:prstGeom>
          <a:solidFill>
            <a:schemeClr val="bg1"/>
          </a:solidFill>
          <a:ln w="9525">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1013"/>
          </a:p>
        </p:txBody>
      </p:sp>
      <p:sp>
        <p:nvSpPr>
          <p:cNvPr id="9" name="平行四辺形 8">
            <a:extLst>
              <a:ext uri="{FF2B5EF4-FFF2-40B4-BE49-F238E27FC236}">
                <a16:creationId xmlns:a16="http://schemas.microsoft.com/office/drawing/2014/main" id="{5183E50D-B7E7-4DAD-8DFB-DBF8C9FE3734}"/>
              </a:ext>
            </a:extLst>
          </p:cNvPr>
          <p:cNvSpPr/>
          <p:nvPr/>
        </p:nvSpPr>
        <p:spPr>
          <a:xfrm>
            <a:off x="307051" y="7204147"/>
            <a:ext cx="2826428" cy="319596"/>
          </a:xfrm>
          <a:prstGeom prst="parallelogram">
            <a:avLst>
              <a:gd name="adj" fmla="val 301786"/>
            </a:avLst>
          </a:prstGeom>
          <a:solidFill>
            <a:schemeClr val="bg1"/>
          </a:solidFill>
          <a:ln w="9525">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1013"/>
          </a:p>
        </p:txBody>
      </p:sp>
      <p:sp>
        <p:nvSpPr>
          <p:cNvPr id="10" name="平行四辺形 9">
            <a:extLst>
              <a:ext uri="{FF2B5EF4-FFF2-40B4-BE49-F238E27FC236}">
                <a16:creationId xmlns:a16="http://schemas.microsoft.com/office/drawing/2014/main" id="{2A04FEA2-16F1-4BA0-AAA8-3E35978CBCF2}"/>
              </a:ext>
            </a:extLst>
          </p:cNvPr>
          <p:cNvSpPr/>
          <p:nvPr/>
        </p:nvSpPr>
        <p:spPr>
          <a:xfrm>
            <a:off x="307051" y="7055384"/>
            <a:ext cx="2826428" cy="319596"/>
          </a:xfrm>
          <a:prstGeom prst="parallelogram">
            <a:avLst>
              <a:gd name="adj" fmla="val 301786"/>
            </a:avLst>
          </a:prstGeom>
          <a:solidFill>
            <a:schemeClr val="bg1"/>
          </a:solidFill>
          <a:ln w="9525">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1013"/>
          </a:p>
        </p:txBody>
      </p:sp>
      <p:sp>
        <p:nvSpPr>
          <p:cNvPr id="11" name="平行四辺形 10">
            <a:extLst>
              <a:ext uri="{FF2B5EF4-FFF2-40B4-BE49-F238E27FC236}">
                <a16:creationId xmlns:a16="http://schemas.microsoft.com/office/drawing/2014/main" id="{5D5DDE39-CDA5-4F65-AF84-8E852D12B48E}"/>
              </a:ext>
            </a:extLst>
          </p:cNvPr>
          <p:cNvSpPr/>
          <p:nvPr/>
        </p:nvSpPr>
        <p:spPr>
          <a:xfrm>
            <a:off x="307051" y="6901483"/>
            <a:ext cx="2826428" cy="319596"/>
          </a:xfrm>
          <a:prstGeom prst="parallelogram">
            <a:avLst>
              <a:gd name="adj" fmla="val 301786"/>
            </a:avLst>
          </a:prstGeom>
          <a:solidFill>
            <a:schemeClr val="bg1"/>
          </a:solidFill>
          <a:ln w="9525">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1013"/>
          </a:p>
        </p:txBody>
      </p:sp>
      <p:sp>
        <p:nvSpPr>
          <p:cNvPr id="12" name="平行四辺形 11">
            <a:extLst>
              <a:ext uri="{FF2B5EF4-FFF2-40B4-BE49-F238E27FC236}">
                <a16:creationId xmlns:a16="http://schemas.microsoft.com/office/drawing/2014/main" id="{E10B6075-B0CF-4D46-9F28-327D27272DF6}"/>
              </a:ext>
            </a:extLst>
          </p:cNvPr>
          <p:cNvSpPr/>
          <p:nvPr/>
        </p:nvSpPr>
        <p:spPr>
          <a:xfrm>
            <a:off x="313711" y="6754370"/>
            <a:ext cx="2826428" cy="319596"/>
          </a:xfrm>
          <a:prstGeom prst="parallelogram">
            <a:avLst>
              <a:gd name="adj" fmla="val 301786"/>
            </a:avLst>
          </a:prstGeom>
          <a:solidFill>
            <a:schemeClr val="bg1"/>
          </a:solidFill>
          <a:ln w="9525">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1013"/>
          </a:p>
        </p:txBody>
      </p:sp>
      <p:sp>
        <p:nvSpPr>
          <p:cNvPr id="13" name="平行四辺形 12">
            <a:extLst>
              <a:ext uri="{FF2B5EF4-FFF2-40B4-BE49-F238E27FC236}">
                <a16:creationId xmlns:a16="http://schemas.microsoft.com/office/drawing/2014/main" id="{ECB1F346-BBCE-4798-A6B3-0B67653AD81E}"/>
              </a:ext>
            </a:extLst>
          </p:cNvPr>
          <p:cNvSpPr/>
          <p:nvPr/>
        </p:nvSpPr>
        <p:spPr>
          <a:xfrm>
            <a:off x="313709" y="6604277"/>
            <a:ext cx="2826428" cy="319596"/>
          </a:xfrm>
          <a:prstGeom prst="parallelogram">
            <a:avLst>
              <a:gd name="adj" fmla="val 301786"/>
            </a:avLst>
          </a:prstGeom>
          <a:solidFill>
            <a:schemeClr val="bg1"/>
          </a:solidFill>
          <a:ln w="9525">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1013"/>
          </a:p>
        </p:txBody>
      </p:sp>
      <p:sp>
        <p:nvSpPr>
          <p:cNvPr id="14" name="平行四辺形 13">
            <a:extLst>
              <a:ext uri="{FF2B5EF4-FFF2-40B4-BE49-F238E27FC236}">
                <a16:creationId xmlns:a16="http://schemas.microsoft.com/office/drawing/2014/main" id="{7A607BE9-9D12-4190-A263-4E11AB7ADFE0}"/>
              </a:ext>
            </a:extLst>
          </p:cNvPr>
          <p:cNvSpPr/>
          <p:nvPr/>
        </p:nvSpPr>
        <p:spPr>
          <a:xfrm>
            <a:off x="325359" y="6444479"/>
            <a:ext cx="2826428" cy="319596"/>
          </a:xfrm>
          <a:prstGeom prst="parallelogram">
            <a:avLst>
              <a:gd name="adj" fmla="val 301786"/>
            </a:avLst>
          </a:prstGeom>
          <a:solidFill>
            <a:schemeClr val="bg1"/>
          </a:solidFill>
          <a:ln w="9525">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1013"/>
          </a:p>
        </p:txBody>
      </p:sp>
      <p:sp>
        <p:nvSpPr>
          <p:cNvPr id="15" name="平行四辺形 14">
            <a:extLst>
              <a:ext uri="{FF2B5EF4-FFF2-40B4-BE49-F238E27FC236}">
                <a16:creationId xmlns:a16="http://schemas.microsoft.com/office/drawing/2014/main" id="{9D99415F-EE0A-44D8-AD1F-52906C743621}"/>
              </a:ext>
            </a:extLst>
          </p:cNvPr>
          <p:cNvSpPr/>
          <p:nvPr/>
        </p:nvSpPr>
        <p:spPr>
          <a:xfrm>
            <a:off x="325791" y="5651085"/>
            <a:ext cx="2826428" cy="319596"/>
          </a:xfrm>
          <a:prstGeom prst="parallelogram">
            <a:avLst>
              <a:gd name="adj" fmla="val 301786"/>
            </a:avLst>
          </a:prstGeom>
          <a:pattFill prst="ltVert">
            <a:fgClr>
              <a:schemeClr val="accent5"/>
            </a:fgClr>
            <a:bgClr>
              <a:schemeClr val="bg1"/>
            </a:bgClr>
          </a:pattFill>
          <a:ln w="9525">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sz="1013"/>
          </a:p>
        </p:txBody>
      </p:sp>
      <p:sp>
        <p:nvSpPr>
          <p:cNvPr id="16" name="平行四辺形 15">
            <a:extLst>
              <a:ext uri="{FF2B5EF4-FFF2-40B4-BE49-F238E27FC236}">
                <a16:creationId xmlns:a16="http://schemas.microsoft.com/office/drawing/2014/main" id="{2D9E418B-399E-4080-9201-0B293430C61C}"/>
              </a:ext>
            </a:extLst>
          </p:cNvPr>
          <p:cNvSpPr/>
          <p:nvPr/>
        </p:nvSpPr>
        <p:spPr>
          <a:xfrm>
            <a:off x="313709" y="5485096"/>
            <a:ext cx="2826428" cy="319596"/>
          </a:xfrm>
          <a:prstGeom prst="parallelogram">
            <a:avLst>
              <a:gd name="adj" fmla="val 301786"/>
            </a:avLst>
          </a:prstGeom>
          <a:pattFill prst="ltVert">
            <a:fgClr>
              <a:schemeClr val="accent5"/>
            </a:fgClr>
            <a:bgClr>
              <a:schemeClr val="bg1"/>
            </a:bgClr>
          </a:pattFill>
          <a:ln w="9525">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sz="1013"/>
          </a:p>
        </p:txBody>
      </p:sp>
      <p:sp>
        <p:nvSpPr>
          <p:cNvPr id="17" name="平行四辺形 16">
            <a:extLst>
              <a:ext uri="{FF2B5EF4-FFF2-40B4-BE49-F238E27FC236}">
                <a16:creationId xmlns:a16="http://schemas.microsoft.com/office/drawing/2014/main" id="{0380A299-DCC3-4107-BE86-A8807BA0650E}"/>
              </a:ext>
            </a:extLst>
          </p:cNvPr>
          <p:cNvSpPr/>
          <p:nvPr/>
        </p:nvSpPr>
        <p:spPr>
          <a:xfrm>
            <a:off x="313709" y="5323063"/>
            <a:ext cx="2826428" cy="319596"/>
          </a:xfrm>
          <a:prstGeom prst="parallelogram">
            <a:avLst>
              <a:gd name="adj" fmla="val 301786"/>
            </a:avLst>
          </a:prstGeom>
          <a:pattFill prst="ltVert">
            <a:fgClr>
              <a:schemeClr val="accent5"/>
            </a:fgClr>
            <a:bgClr>
              <a:schemeClr val="bg1"/>
            </a:bgClr>
          </a:pattFill>
          <a:ln w="9525">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sz="1013"/>
          </a:p>
        </p:txBody>
      </p:sp>
      <p:sp>
        <p:nvSpPr>
          <p:cNvPr id="18" name="平行四辺形 17">
            <a:extLst>
              <a:ext uri="{FF2B5EF4-FFF2-40B4-BE49-F238E27FC236}">
                <a16:creationId xmlns:a16="http://schemas.microsoft.com/office/drawing/2014/main" id="{107B285C-43C7-4C66-A4B0-C4FE08F22B92}"/>
              </a:ext>
            </a:extLst>
          </p:cNvPr>
          <p:cNvSpPr/>
          <p:nvPr/>
        </p:nvSpPr>
        <p:spPr>
          <a:xfrm>
            <a:off x="313710" y="5171397"/>
            <a:ext cx="2826428" cy="319596"/>
          </a:xfrm>
          <a:prstGeom prst="parallelogram">
            <a:avLst>
              <a:gd name="adj" fmla="val 301786"/>
            </a:avLst>
          </a:prstGeom>
          <a:pattFill prst="ltVert">
            <a:fgClr>
              <a:schemeClr val="accent5"/>
            </a:fgClr>
            <a:bgClr>
              <a:schemeClr val="bg1"/>
            </a:bgClr>
          </a:pattFill>
          <a:ln w="9525">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sz="1013"/>
          </a:p>
        </p:txBody>
      </p:sp>
      <p:sp>
        <p:nvSpPr>
          <p:cNvPr id="19" name="平行四辺形 18">
            <a:extLst>
              <a:ext uri="{FF2B5EF4-FFF2-40B4-BE49-F238E27FC236}">
                <a16:creationId xmlns:a16="http://schemas.microsoft.com/office/drawing/2014/main" id="{E5052E4B-F5DA-4DE7-B78F-E040A26A2691}"/>
              </a:ext>
            </a:extLst>
          </p:cNvPr>
          <p:cNvSpPr/>
          <p:nvPr/>
        </p:nvSpPr>
        <p:spPr>
          <a:xfrm>
            <a:off x="313709" y="5016651"/>
            <a:ext cx="2826428" cy="319596"/>
          </a:xfrm>
          <a:prstGeom prst="parallelogram">
            <a:avLst>
              <a:gd name="adj" fmla="val 301786"/>
            </a:avLst>
          </a:prstGeom>
          <a:pattFill prst="ltVert">
            <a:fgClr>
              <a:schemeClr val="accent5"/>
            </a:fgClr>
            <a:bgClr>
              <a:schemeClr val="bg1"/>
            </a:bgClr>
          </a:pattFill>
          <a:ln w="9525">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sz="1013"/>
          </a:p>
        </p:txBody>
      </p:sp>
      <p:cxnSp>
        <p:nvCxnSpPr>
          <p:cNvPr id="20" name="直線矢印コネクタ 19">
            <a:extLst>
              <a:ext uri="{FF2B5EF4-FFF2-40B4-BE49-F238E27FC236}">
                <a16:creationId xmlns:a16="http://schemas.microsoft.com/office/drawing/2014/main" id="{3E45EC21-B579-4C36-8822-F5BC4FCFA3FC}"/>
              </a:ext>
            </a:extLst>
          </p:cNvPr>
          <p:cNvCxnSpPr>
            <a:cxnSpLocks/>
          </p:cNvCxnSpPr>
          <p:nvPr/>
        </p:nvCxnSpPr>
        <p:spPr>
          <a:xfrm flipH="1">
            <a:off x="3275734" y="3055243"/>
            <a:ext cx="482731"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1" name="コンテンツ プレースホルダー 2">
            <a:extLst>
              <a:ext uri="{FF2B5EF4-FFF2-40B4-BE49-F238E27FC236}">
                <a16:creationId xmlns:a16="http://schemas.microsoft.com/office/drawing/2014/main" id="{C5D4A62D-1F80-49F5-BD45-BB2C812C3F34}"/>
              </a:ext>
            </a:extLst>
          </p:cNvPr>
          <p:cNvSpPr txBox="1">
            <a:spLocks/>
          </p:cNvSpPr>
          <p:nvPr/>
        </p:nvSpPr>
        <p:spPr>
          <a:xfrm>
            <a:off x="3795077" y="2806772"/>
            <a:ext cx="1476512" cy="431901"/>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buNone/>
            </a:pPr>
            <a:r>
              <a:rPr lang="ja-JP" altLang="en-US" sz="1600" b="1" dirty="0"/>
              <a:t>請求書</a:t>
            </a:r>
            <a:endParaRPr lang="en-US" altLang="ja-JP" sz="1600" b="1" dirty="0"/>
          </a:p>
          <a:p>
            <a:pPr marL="0" indent="0">
              <a:lnSpc>
                <a:spcPct val="100000"/>
              </a:lnSpc>
              <a:spcBef>
                <a:spcPts val="338"/>
              </a:spcBef>
              <a:buNone/>
            </a:pPr>
            <a:r>
              <a:rPr lang="ja-JP" altLang="en-US" sz="1200" dirty="0"/>
              <a:t>（１枚）</a:t>
            </a:r>
            <a:endParaRPr lang="en-US" altLang="ja-JP" sz="1200" dirty="0"/>
          </a:p>
        </p:txBody>
      </p:sp>
      <p:sp>
        <p:nvSpPr>
          <p:cNvPr id="22" name="平行四辺形 21">
            <a:extLst>
              <a:ext uri="{FF2B5EF4-FFF2-40B4-BE49-F238E27FC236}">
                <a16:creationId xmlns:a16="http://schemas.microsoft.com/office/drawing/2014/main" id="{148D3BAE-041F-47B6-9E9F-75B3BD5F7AED}"/>
              </a:ext>
            </a:extLst>
          </p:cNvPr>
          <p:cNvSpPr/>
          <p:nvPr/>
        </p:nvSpPr>
        <p:spPr>
          <a:xfrm>
            <a:off x="313709" y="4119773"/>
            <a:ext cx="2826428" cy="319596"/>
          </a:xfrm>
          <a:prstGeom prst="parallelogram">
            <a:avLst>
              <a:gd name="adj" fmla="val 301786"/>
            </a:avLst>
          </a:prstGeom>
          <a:pattFill prst="pct90">
            <a:fgClr>
              <a:schemeClr val="accent2"/>
            </a:fgClr>
            <a:bgClr>
              <a:schemeClr val="bg1"/>
            </a:bgClr>
          </a:patt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013"/>
          </a:p>
        </p:txBody>
      </p:sp>
      <p:sp>
        <p:nvSpPr>
          <p:cNvPr id="23" name="平行四辺形 22">
            <a:extLst>
              <a:ext uri="{FF2B5EF4-FFF2-40B4-BE49-F238E27FC236}">
                <a16:creationId xmlns:a16="http://schemas.microsoft.com/office/drawing/2014/main" id="{507923EF-CB4A-48D7-A354-BCC36E079DDD}"/>
              </a:ext>
            </a:extLst>
          </p:cNvPr>
          <p:cNvSpPr/>
          <p:nvPr/>
        </p:nvSpPr>
        <p:spPr>
          <a:xfrm>
            <a:off x="313710" y="3968107"/>
            <a:ext cx="2826428" cy="319596"/>
          </a:xfrm>
          <a:prstGeom prst="parallelogram">
            <a:avLst>
              <a:gd name="adj" fmla="val 301786"/>
            </a:avLst>
          </a:prstGeom>
          <a:pattFill prst="pct90">
            <a:fgClr>
              <a:schemeClr val="accent2"/>
            </a:fgClr>
            <a:bgClr>
              <a:schemeClr val="bg1"/>
            </a:bgClr>
          </a:patt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013"/>
          </a:p>
        </p:txBody>
      </p:sp>
      <p:sp>
        <p:nvSpPr>
          <p:cNvPr id="24" name="平行四辺形 23">
            <a:extLst>
              <a:ext uri="{FF2B5EF4-FFF2-40B4-BE49-F238E27FC236}">
                <a16:creationId xmlns:a16="http://schemas.microsoft.com/office/drawing/2014/main" id="{C246CB2F-F720-4A5E-B272-880BC8B26F5B}"/>
              </a:ext>
            </a:extLst>
          </p:cNvPr>
          <p:cNvSpPr/>
          <p:nvPr/>
        </p:nvSpPr>
        <p:spPr>
          <a:xfrm>
            <a:off x="313709" y="3793083"/>
            <a:ext cx="2826428" cy="319596"/>
          </a:xfrm>
          <a:prstGeom prst="parallelogram">
            <a:avLst>
              <a:gd name="adj" fmla="val 301786"/>
            </a:avLst>
          </a:prstGeom>
          <a:pattFill prst="pct90">
            <a:fgClr>
              <a:schemeClr val="accent2"/>
            </a:fgClr>
            <a:bgClr>
              <a:schemeClr val="bg1"/>
            </a:bgClr>
          </a:patt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013"/>
          </a:p>
        </p:txBody>
      </p:sp>
      <p:sp>
        <p:nvSpPr>
          <p:cNvPr id="25" name="平行四辺形 24">
            <a:extLst>
              <a:ext uri="{FF2B5EF4-FFF2-40B4-BE49-F238E27FC236}">
                <a16:creationId xmlns:a16="http://schemas.microsoft.com/office/drawing/2014/main" id="{B3199464-9219-46E0-A942-302B0339AFFA}"/>
              </a:ext>
            </a:extLst>
          </p:cNvPr>
          <p:cNvSpPr/>
          <p:nvPr/>
        </p:nvSpPr>
        <p:spPr>
          <a:xfrm>
            <a:off x="332019" y="3011449"/>
            <a:ext cx="2826428" cy="319596"/>
          </a:xfrm>
          <a:prstGeom prst="parallelogram">
            <a:avLst>
              <a:gd name="adj" fmla="val 301786"/>
            </a:avLst>
          </a:prstGeom>
          <a:pattFill prst="lgCheck">
            <a:fgClr>
              <a:schemeClr val="accent3"/>
            </a:fgClr>
            <a:bgClr>
              <a:schemeClr val="bg1"/>
            </a:bgClr>
          </a:pattFill>
          <a:ln w="952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sz="1013"/>
          </a:p>
        </p:txBody>
      </p:sp>
      <p:cxnSp>
        <p:nvCxnSpPr>
          <p:cNvPr id="26" name="直線矢印コネクタ 25">
            <a:extLst>
              <a:ext uri="{FF2B5EF4-FFF2-40B4-BE49-F238E27FC236}">
                <a16:creationId xmlns:a16="http://schemas.microsoft.com/office/drawing/2014/main" id="{2CCDDB11-50FA-4911-8275-6F97A8FEFAAD}"/>
              </a:ext>
            </a:extLst>
          </p:cNvPr>
          <p:cNvCxnSpPr>
            <a:cxnSpLocks/>
          </p:cNvCxnSpPr>
          <p:nvPr/>
        </p:nvCxnSpPr>
        <p:spPr>
          <a:xfrm flipH="1">
            <a:off x="3275734" y="4024152"/>
            <a:ext cx="482731"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7" name="コンテンツ プレースホルダー 2">
            <a:extLst>
              <a:ext uri="{FF2B5EF4-FFF2-40B4-BE49-F238E27FC236}">
                <a16:creationId xmlns:a16="http://schemas.microsoft.com/office/drawing/2014/main" id="{B5EA0DB0-1192-453D-9F6A-658D140A161C}"/>
              </a:ext>
            </a:extLst>
          </p:cNvPr>
          <p:cNvSpPr txBox="1">
            <a:spLocks/>
          </p:cNvSpPr>
          <p:nvPr/>
        </p:nvSpPr>
        <p:spPr>
          <a:xfrm>
            <a:off x="3795077" y="3700450"/>
            <a:ext cx="2519465" cy="761690"/>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buNone/>
            </a:pPr>
            <a:r>
              <a:rPr lang="ja-JP" altLang="en-US" sz="1600" b="1" dirty="0"/>
              <a:t>明細書</a:t>
            </a:r>
            <a:endParaRPr lang="en-US" altLang="ja-JP" sz="1600" b="1" dirty="0"/>
          </a:p>
          <a:p>
            <a:pPr marL="0" indent="0">
              <a:lnSpc>
                <a:spcPct val="100000"/>
              </a:lnSpc>
              <a:spcBef>
                <a:spcPts val="338"/>
              </a:spcBef>
              <a:buNone/>
            </a:pPr>
            <a:r>
              <a:rPr lang="ja-JP" altLang="en-US" sz="1200" dirty="0"/>
              <a:t>（片面印刷）</a:t>
            </a:r>
            <a:endParaRPr lang="en-US" altLang="ja-JP" sz="1200" dirty="0"/>
          </a:p>
          <a:p>
            <a:pPr marL="0" indent="0">
              <a:lnSpc>
                <a:spcPct val="100000"/>
              </a:lnSpc>
              <a:spcBef>
                <a:spcPts val="338"/>
              </a:spcBef>
              <a:buNone/>
            </a:pPr>
            <a:r>
              <a:rPr lang="ja-JP" altLang="en-US" sz="1200" dirty="0"/>
              <a:t>（利用者１名につき１枚）</a:t>
            </a:r>
            <a:endParaRPr lang="en-US" altLang="ja-JP" sz="1200" dirty="0"/>
          </a:p>
        </p:txBody>
      </p:sp>
      <p:cxnSp>
        <p:nvCxnSpPr>
          <p:cNvPr id="28" name="直線矢印コネクタ 27">
            <a:extLst>
              <a:ext uri="{FF2B5EF4-FFF2-40B4-BE49-F238E27FC236}">
                <a16:creationId xmlns:a16="http://schemas.microsoft.com/office/drawing/2014/main" id="{9713668C-4903-4BE6-9ABE-FA08E587267D}"/>
              </a:ext>
            </a:extLst>
          </p:cNvPr>
          <p:cNvCxnSpPr>
            <a:cxnSpLocks/>
          </p:cNvCxnSpPr>
          <p:nvPr/>
        </p:nvCxnSpPr>
        <p:spPr>
          <a:xfrm flipH="1">
            <a:off x="3239122" y="5334806"/>
            <a:ext cx="482731"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9" name="コンテンツ プレースホルダー 2">
            <a:extLst>
              <a:ext uri="{FF2B5EF4-FFF2-40B4-BE49-F238E27FC236}">
                <a16:creationId xmlns:a16="http://schemas.microsoft.com/office/drawing/2014/main" id="{F6CE1DEE-4A43-47FA-AC94-541F0AE80E71}"/>
              </a:ext>
            </a:extLst>
          </p:cNvPr>
          <p:cNvSpPr txBox="1">
            <a:spLocks/>
          </p:cNvSpPr>
          <p:nvPr/>
        </p:nvSpPr>
        <p:spPr>
          <a:xfrm>
            <a:off x="3795077" y="4987027"/>
            <a:ext cx="2047118" cy="797763"/>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buNone/>
            </a:pPr>
            <a:r>
              <a:rPr lang="ja-JP" altLang="en-US" sz="1600" b="1" dirty="0"/>
              <a:t>実績記録票</a:t>
            </a:r>
            <a:endParaRPr lang="en-US" altLang="ja-JP" sz="1600" b="1" dirty="0"/>
          </a:p>
          <a:p>
            <a:pPr marL="0" indent="0">
              <a:lnSpc>
                <a:spcPct val="100000"/>
              </a:lnSpc>
              <a:spcBef>
                <a:spcPts val="338"/>
              </a:spcBef>
              <a:buNone/>
            </a:pPr>
            <a:r>
              <a:rPr lang="ja-JP" altLang="en-US" sz="1200" dirty="0"/>
              <a:t>（写しを提出）</a:t>
            </a:r>
            <a:endParaRPr lang="en-US" altLang="ja-JP" sz="1200" dirty="0"/>
          </a:p>
          <a:p>
            <a:pPr marL="0" indent="0">
              <a:lnSpc>
                <a:spcPct val="100000"/>
              </a:lnSpc>
              <a:spcBef>
                <a:spcPts val="338"/>
              </a:spcBef>
              <a:buNone/>
            </a:pPr>
            <a:r>
              <a:rPr lang="ja-JP" altLang="en-US" sz="1200" dirty="0"/>
              <a:t>（片面印刷）</a:t>
            </a:r>
            <a:endParaRPr lang="en-US" altLang="ja-JP" sz="1200" dirty="0"/>
          </a:p>
        </p:txBody>
      </p:sp>
      <p:cxnSp>
        <p:nvCxnSpPr>
          <p:cNvPr id="30" name="直線矢印コネクタ 29">
            <a:extLst>
              <a:ext uri="{FF2B5EF4-FFF2-40B4-BE49-F238E27FC236}">
                <a16:creationId xmlns:a16="http://schemas.microsoft.com/office/drawing/2014/main" id="{3631D0A5-6F73-40C4-A4B3-EFB181F956CE}"/>
              </a:ext>
            </a:extLst>
          </p:cNvPr>
          <p:cNvCxnSpPr>
            <a:cxnSpLocks/>
          </p:cNvCxnSpPr>
          <p:nvPr/>
        </p:nvCxnSpPr>
        <p:spPr>
          <a:xfrm flipH="1">
            <a:off x="3239122" y="6930027"/>
            <a:ext cx="482731"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31" name="コンテンツ プレースホルダー 2">
            <a:extLst>
              <a:ext uri="{FF2B5EF4-FFF2-40B4-BE49-F238E27FC236}">
                <a16:creationId xmlns:a16="http://schemas.microsoft.com/office/drawing/2014/main" id="{BE967193-4B8A-43D8-A401-DE9D3F6977DC}"/>
              </a:ext>
            </a:extLst>
          </p:cNvPr>
          <p:cNvSpPr txBox="1">
            <a:spLocks/>
          </p:cNvSpPr>
          <p:nvPr/>
        </p:nvSpPr>
        <p:spPr>
          <a:xfrm>
            <a:off x="3721854" y="6309677"/>
            <a:ext cx="2164384" cy="1347527"/>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buNone/>
            </a:pPr>
            <a:r>
              <a:rPr lang="ja-JP" altLang="en-US" sz="1600" b="1" dirty="0"/>
              <a:t>実施記録</a:t>
            </a:r>
            <a:endParaRPr lang="en-US" altLang="ja-JP" sz="1600" b="1" dirty="0"/>
          </a:p>
          <a:p>
            <a:pPr marL="0" indent="0">
              <a:lnSpc>
                <a:spcPct val="100000"/>
              </a:lnSpc>
              <a:spcBef>
                <a:spcPts val="338"/>
              </a:spcBef>
              <a:buNone/>
            </a:pPr>
            <a:r>
              <a:rPr lang="ja-JP" altLang="en-US" sz="1200" dirty="0"/>
              <a:t>（</a:t>
            </a:r>
            <a:r>
              <a:rPr lang="en-US" altLang="ja-JP" sz="1200" dirty="0"/>
              <a:t>A4</a:t>
            </a:r>
            <a:r>
              <a:rPr lang="ja-JP" altLang="en-US" sz="1200" dirty="0"/>
              <a:t>サイズ）</a:t>
            </a:r>
            <a:endParaRPr lang="en-US" altLang="ja-JP" sz="1200" dirty="0"/>
          </a:p>
          <a:p>
            <a:pPr marL="0" indent="0">
              <a:lnSpc>
                <a:spcPct val="100000"/>
              </a:lnSpc>
              <a:spcBef>
                <a:spcPts val="338"/>
              </a:spcBef>
              <a:buNone/>
            </a:pPr>
            <a:r>
              <a:rPr lang="ja-JP" altLang="en-US" sz="1200" dirty="0"/>
              <a:t>（写しを提出）</a:t>
            </a:r>
            <a:endParaRPr lang="en-US" altLang="ja-JP" sz="1200" dirty="0"/>
          </a:p>
          <a:p>
            <a:pPr marL="0" indent="0">
              <a:lnSpc>
                <a:spcPct val="100000"/>
              </a:lnSpc>
              <a:spcBef>
                <a:spcPts val="338"/>
              </a:spcBef>
              <a:buNone/>
            </a:pPr>
            <a:r>
              <a:rPr lang="ja-JP" altLang="en-US" sz="1200" dirty="0"/>
              <a:t>（両面印刷）</a:t>
            </a:r>
            <a:endParaRPr lang="en-US" altLang="ja-JP" sz="1200" dirty="0"/>
          </a:p>
          <a:p>
            <a:pPr marL="0" indent="0">
              <a:lnSpc>
                <a:spcPct val="100000"/>
              </a:lnSpc>
              <a:spcBef>
                <a:spcPts val="338"/>
              </a:spcBef>
              <a:buNone/>
            </a:pPr>
            <a:r>
              <a:rPr lang="ja-JP" altLang="en-US" sz="1200" dirty="0"/>
              <a:t>（左上をホッチキス止め）</a:t>
            </a:r>
            <a:endParaRPr lang="en-US" altLang="ja-JP" sz="1200" dirty="0"/>
          </a:p>
        </p:txBody>
      </p:sp>
      <p:cxnSp>
        <p:nvCxnSpPr>
          <p:cNvPr id="38" name="直線矢印コネクタ 37">
            <a:extLst>
              <a:ext uri="{FF2B5EF4-FFF2-40B4-BE49-F238E27FC236}">
                <a16:creationId xmlns:a16="http://schemas.microsoft.com/office/drawing/2014/main" id="{2C84418B-6694-4D62-B854-4AA65AE281D8}"/>
              </a:ext>
            </a:extLst>
          </p:cNvPr>
          <p:cNvCxnSpPr>
            <a:cxnSpLocks/>
          </p:cNvCxnSpPr>
          <p:nvPr/>
        </p:nvCxnSpPr>
        <p:spPr>
          <a:xfrm flipH="1">
            <a:off x="3239122" y="8256609"/>
            <a:ext cx="482731"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39" name="コンテンツ プレースホルダー 2">
            <a:extLst>
              <a:ext uri="{FF2B5EF4-FFF2-40B4-BE49-F238E27FC236}">
                <a16:creationId xmlns:a16="http://schemas.microsoft.com/office/drawing/2014/main" id="{0F8D3317-B93C-4A51-9919-A2F6C000B1A7}"/>
              </a:ext>
            </a:extLst>
          </p:cNvPr>
          <p:cNvSpPr txBox="1">
            <a:spLocks/>
          </p:cNvSpPr>
          <p:nvPr/>
        </p:nvSpPr>
        <p:spPr>
          <a:xfrm>
            <a:off x="3752788" y="8096244"/>
            <a:ext cx="2164384" cy="481861"/>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buNone/>
            </a:pPr>
            <a:r>
              <a:rPr lang="ja-JP" altLang="en-US" sz="1600" b="1" dirty="0"/>
              <a:t>上限管理結果票</a:t>
            </a:r>
            <a:endParaRPr lang="en-US" altLang="ja-JP" sz="1600" dirty="0"/>
          </a:p>
        </p:txBody>
      </p:sp>
      <p:sp>
        <p:nvSpPr>
          <p:cNvPr id="40" name="コンテンツ プレースホルダー 2">
            <a:extLst>
              <a:ext uri="{FF2B5EF4-FFF2-40B4-BE49-F238E27FC236}">
                <a16:creationId xmlns:a16="http://schemas.microsoft.com/office/drawing/2014/main" id="{F7D725E1-1A6E-47D7-9725-5D9ADC280BC7}"/>
              </a:ext>
            </a:extLst>
          </p:cNvPr>
          <p:cNvSpPr txBox="1">
            <a:spLocks/>
          </p:cNvSpPr>
          <p:nvPr/>
        </p:nvSpPr>
        <p:spPr>
          <a:xfrm>
            <a:off x="284340" y="8977318"/>
            <a:ext cx="5711594" cy="441576"/>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buNone/>
            </a:pPr>
            <a:r>
              <a:rPr lang="en-US" altLang="ja-JP" sz="1200" dirty="0"/>
              <a:t>※</a:t>
            </a:r>
            <a:r>
              <a:rPr lang="ja-JP" altLang="en-US" sz="1200" dirty="0"/>
              <a:t>明細書が</a:t>
            </a:r>
            <a:r>
              <a:rPr lang="en-US" altLang="ja-JP" sz="1200" dirty="0"/>
              <a:t>A</a:t>
            </a:r>
            <a:r>
              <a:rPr lang="ja-JP" altLang="en-US" sz="1200" dirty="0"/>
              <a:t>さん・</a:t>
            </a:r>
            <a:r>
              <a:rPr lang="en-US" altLang="ja-JP" sz="1200" dirty="0"/>
              <a:t>B</a:t>
            </a:r>
            <a:r>
              <a:rPr lang="ja-JP" altLang="en-US" sz="1200" dirty="0"/>
              <a:t>さん・</a:t>
            </a:r>
            <a:r>
              <a:rPr lang="en-US" altLang="ja-JP" sz="1200" dirty="0"/>
              <a:t>C</a:t>
            </a:r>
            <a:r>
              <a:rPr lang="ja-JP" altLang="en-US" sz="1200" dirty="0" err="1"/>
              <a:t>さんの</a:t>
            </a:r>
            <a:r>
              <a:rPr lang="ja-JP" altLang="en-US" sz="1200" dirty="0"/>
              <a:t>順であれば、</a:t>
            </a:r>
            <a:endParaRPr lang="en-US" altLang="ja-JP" sz="1200" dirty="0"/>
          </a:p>
          <a:p>
            <a:pPr marL="0" indent="0">
              <a:lnSpc>
                <a:spcPct val="100000"/>
              </a:lnSpc>
              <a:spcBef>
                <a:spcPts val="338"/>
              </a:spcBef>
              <a:buNone/>
            </a:pPr>
            <a:r>
              <a:rPr lang="ja-JP" altLang="en-US" sz="1200" dirty="0"/>
              <a:t>　実績記録票や実施記録も</a:t>
            </a:r>
            <a:r>
              <a:rPr lang="en-US" altLang="ja-JP" sz="1200" dirty="0"/>
              <a:t>A</a:t>
            </a:r>
            <a:r>
              <a:rPr lang="ja-JP" altLang="en-US" sz="1200" dirty="0"/>
              <a:t>さん・</a:t>
            </a:r>
            <a:r>
              <a:rPr lang="en-US" altLang="ja-JP" sz="1200" dirty="0"/>
              <a:t>B</a:t>
            </a:r>
            <a:r>
              <a:rPr lang="ja-JP" altLang="en-US" sz="1200" dirty="0"/>
              <a:t>さん・</a:t>
            </a:r>
            <a:r>
              <a:rPr lang="en-US" altLang="ja-JP" sz="1200" dirty="0"/>
              <a:t>C</a:t>
            </a:r>
            <a:r>
              <a:rPr lang="ja-JP" altLang="en-US" sz="1200" dirty="0" err="1"/>
              <a:t>さんの</a:t>
            </a:r>
            <a:r>
              <a:rPr lang="ja-JP" altLang="en-US" sz="1200" dirty="0"/>
              <a:t>順に並べてください。</a:t>
            </a:r>
            <a:endParaRPr lang="en-US" altLang="ja-JP" sz="1200" dirty="0"/>
          </a:p>
        </p:txBody>
      </p:sp>
    </p:spTree>
    <p:extLst>
      <p:ext uri="{BB962C8B-B14F-4D97-AF65-F5344CB8AC3E}">
        <p14:creationId xmlns:p14="http://schemas.microsoft.com/office/powerpoint/2010/main" val="3878289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0A1AC8-E9AE-4AA4-AE32-594C77C6B5F5}"/>
              </a:ext>
            </a:extLst>
          </p:cNvPr>
          <p:cNvSpPr>
            <a:spLocks noGrp="1"/>
          </p:cNvSpPr>
          <p:nvPr>
            <p:ph type="title"/>
          </p:nvPr>
        </p:nvSpPr>
        <p:spPr>
          <a:xfrm>
            <a:off x="403124" y="3551249"/>
            <a:ext cx="6197700" cy="2113280"/>
          </a:xfrm>
        </p:spPr>
        <p:txBody>
          <a:bodyPr/>
          <a:lstStyle/>
          <a:p>
            <a:pPr algn="l"/>
            <a:r>
              <a:rPr lang="ja-JP" altLang="en-US" dirty="0"/>
              <a:t>１　サービス提供前に</a:t>
            </a:r>
            <a:endParaRPr kumimoji="1" lang="ja-JP" altLang="en-US" dirty="0"/>
          </a:p>
        </p:txBody>
      </p:sp>
      <p:sp>
        <p:nvSpPr>
          <p:cNvPr id="3" name="スライド番号プレースホルダー 2">
            <a:extLst>
              <a:ext uri="{FF2B5EF4-FFF2-40B4-BE49-F238E27FC236}">
                <a16:creationId xmlns:a16="http://schemas.microsoft.com/office/drawing/2014/main" id="{039FBE8F-636C-4976-8D21-786B515140A7}"/>
              </a:ext>
            </a:extLst>
          </p:cNvPr>
          <p:cNvSpPr>
            <a:spLocks noGrp="1"/>
          </p:cNvSpPr>
          <p:nvPr>
            <p:ph type="sldNum" sz="quarter" idx="12"/>
          </p:nvPr>
        </p:nvSpPr>
        <p:spPr/>
        <p:txBody>
          <a:bodyPr/>
          <a:lstStyle/>
          <a:p>
            <a:fld id="{34F31C61-1C33-4740-97F9-1279A604D2A8}" type="slidenum">
              <a:rPr kumimoji="1" lang="ja-JP" altLang="en-US" smtClean="0"/>
              <a:t>2</a:t>
            </a:fld>
            <a:endParaRPr kumimoji="1" lang="ja-JP" altLang="en-US"/>
          </a:p>
        </p:txBody>
      </p:sp>
      <p:sp>
        <p:nvSpPr>
          <p:cNvPr id="4" name="コンテンツ プレースホルダー 2">
            <a:extLst>
              <a:ext uri="{FF2B5EF4-FFF2-40B4-BE49-F238E27FC236}">
                <a16:creationId xmlns:a16="http://schemas.microsoft.com/office/drawing/2014/main" id="{93652A41-57F2-47A8-985E-57B60E8AC1D2}"/>
              </a:ext>
            </a:extLst>
          </p:cNvPr>
          <p:cNvSpPr txBox="1">
            <a:spLocks/>
          </p:cNvSpPr>
          <p:nvPr/>
        </p:nvSpPr>
        <p:spPr>
          <a:xfrm>
            <a:off x="941439" y="5664529"/>
            <a:ext cx="3366900" cy="2811960"/>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a:buFont typeface="Wingdings" panose="05000000000000000000" pitchFamily="2" charset="2"/>
              <a:buChar char="n"/>
            </a:pPr>
            <a:r>
              <a:rPr lang="ja-JP" altLang="en-US" sz="1200" dirty="0"/>
              <a:t>サービス提供前に確認いただきたいこと</a:t>
            </a:r>
            <a:endParaRPr lang="en-US" altLang="ja-JP" sz="1200" dirty="0"/>
          </a:p>
          <a:p>
            <a:pPr>
              <a:buFont typeface="Wingdings" panose="05000000000000000000" pitchFamily="2" charset="2"/>
              <a:buChar char="n"/>
            </a:pPr>
            <a:r>
              <a:rPr lang="ja-JP" altLang="en-US" sz="1200" dirty="0"/>
              <a:t>協定の締結</a:t>
            </a:r>
            <a:endParaRPr lang="en-US" altLang="ja-JP" sz="1200" dirty="0"/>
          </a:p>
          <a:p>
            <a:pPr>
              <a:buFont typeface="Wingdings" panose="05000000000000000000" pitchFamily="2" charset="2"/>
              <a:buChar char="n"/>
            </a:pPr>
            <a:r>
              <a:rPr lang="ja-JP" altLang="en-US" sz="1200" dirty="0"/>
              <a:t>契約内容報告書の提出</a:t>
            </a:r>
            <a:endParaRPr lang="en-US" altLang="ja-JP" sz="1200" dirty="0"/>
          </a:p>
          <a:p>
            <a:pPr>
              <a:buFont typeface="Wingdings" panose="05000000000000000000" pitchFamily="2" charset="2"/>
              <a:buChar char="n"/>
            </a:pPr>
            <a:r>
              <a:rPr lang="ja-JP" altLang="en-US" sz="1200" dirty="0"/>
              <a:t>請求・支払いの流れ</a:t>
            </a:r>
            <a:endParaRPr lang="en-US" altLang="ja-JP" sz="1200" dirty="0"/>
          </a:p>
        </p:txBody>
      </p:sp>
      <p:sp>
        <p:nvSpPr>
          <p:cNvPr id="5" name="コンテンツ プレースホルダー 2">
            <a:extLst>
              <a:ext uri="{FF2B5EF4-FFF2-40B4-BE49-F238E27FC236}">
                <a16:creationId xmlns:a16="http://schemas.microsoft.com/office/drawing/2014/main" id="{0586F008-031A-47D0-9083-FAEC731C5E39}"/>
              </a:ext>
            </a:extLst>
          </p:cNvPr>
          <p:cNvSpPr txBox="1">
            <a:spLocks/>
          </p:cNvSpPr>
          <p:nvPr/>
        </p:nvSpPr>
        <p:spPr>
          <a:xfrm>
            <a:off x="4353142" y="5664529"/>
            <a:ext cx="1873753" cy="2811960"/>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buNone/>
            </a:pPr>
            <a:r>
              <a:rPr lang="ja-JP" altLang="en-US" sz="1200" dirty="0"/>
              <a:t>・・・３</a:t>
            </a:r>
            <a:endParaRPr lang="en-US" altLang="ja-JP" sz="1200" dirty="0"/>
          </a:p>
          <a:p>
            <a:pPr marL="0" indent="0">
              <a:buNone/>
            </a:pPr>
            <a:r>
              <a:rPr lang="ja-JP" altLang="en-US" sz="1200" dirty="0"/>
              <a:t>・・・４</a:t>
            </a:r>
            <a:endParaRPr lang="en-US" altLang="ja-JP" sz="1200" dirty="0"/>
          </a:p>
          <a:p>
            <a:pPr marL="0" indent="0">
              <a:buNone/>
            </a:pPr>
            <a:r>
              <a:rPr lang="ja-JP" altLang="en-US" sz="1200" dirty="0"/>
              <a:t>・・・５</a:t>
            </a:r>
            <a:endParaRPr lang="en-US" altLang="ja-JP" sz="1200" dirty="0"/>
          </a:p>
          <a:p>
            <a:pPr marL="0" indent="0">
              <a:buNone/>
            </a:pPr>
            <a:r>
              <a:rPr lang="ja-JP" altLang="en-US" sz="1200" dirty="0"/>
              <a:t>・・・６</a:t>
            </a:r>
            <a:endParaRPr lang="en-US" altLang="ja-JP" sz="1200" dirty="0"/>
          </a:p>
        </p:txBody>
      </p:sp>
    </p:spTree>
    <p:extLst>
      <p:ext uri="{BB962C8B-B14F-4D97-AF65-F5344CB8AC3E}">
        <p14:creationId xmlns:p14="http://schemas.microsoft.com/office/powerpoint/2010/main" val="2890179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平行四辺形 38">
            <a:extLst>
              <a:ext uri="{FF2B5EF4-FFF2-40B4-BE49-F238E27FC236}">
                <a16:creationId xmlns:a16="http://schemas.microsoft.com/office/drawing/2014/main" id="{2F41567C-0272-433B-8EA3-00A1797E79AC}"/>
              </a:ext>
            </a:extLst>
          </p:cNvPr>
          <p:cNvSpPr/>
          <p:nvPr/>
        </p:nvSpPr>
        <p:spPr>
          <a:xfrm>
            <a:off x="701077" y="7315291"/>
            <a:ext cx="2060651" cy="247395"/>
          </a:xfrm>
          <a:prstGeom prst="parallelogram">
            <a:avLst>
              <a:gd name="adj" fmla="val 301786"/>
            </a:avLst>
          </a:prstGeom>
          <a:pattFill prst="smGrid">
            <a:fgClr>
              <a:srgbClr val="42BA97"/>
            </a:fgClr>
            <a:bgClr>
              <a:schemeClr val="bg1"/>
            </a:bgClr>
          </a:pattFill>
          <a:ln w="9525">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sz="1013"/>
          </a:p>
        </p:txBody>
      </p:sp>
      <p:sp>
        <p:nvSpPr>
          <p:cNvPr id="36" name="平行四辺形 35">
            <a:extLst>
              <a:ext uri="{FF2B5EF4-FFF2-40B4-BE49-F238E27FC236}">
                <a16:creationId xmlns:a16="http://schemas.microsoft.com/office/drawing/2014/main" id="{F4785C9E-474B-49E1-AD28-9F51BF1D17E7}"/>
              </a:ext>
            </a:extLst>
          </p:cNvPr>
          <p:cNvSpPr/>
          <p:nvPr/>
        </p:nvSpPr>
        <p:spPr>
          <a:xfrm>
            <a:off x="706901" y="7224313"/>
            <a:ext cx="2060651" cy="247395"/>
          </a:xfrm>
          <a:prstGeom prst="parallelogram">
            <a:avLst>
              <a:gd name="adj" fmla="val 301786"/>
            </a:avLst>
          </a:prstGeom>
          <a:pattFill prst="smGrid">
            <a:fgClr>
              <a:srgbClr val="42BA97"/>
            </a:fgClr>
            <a:bgClr>
              <a:schemeClr val="bg1"/>
            </a:bgClr>
          </a:pattFill>
          <a:ln w="9525">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sz="1013"/>
          </a:p>
        </p:txBody>
      </p:sp>
      <p:sp>
        <p:nvSpPr>
          <p:cNvPr id="19" name="平行四辺形 18">
            <a:extLst>
              <a:ext uri="{FF2B5EF4-FFF2-40B4-BE49-F238E27FC236}">
                <a16:creationId xmlns:a16="http://schemas.microsoft.com/office/drawing/2014/main" id="{C7C2A20C-65F3-4F88-BC90-17640F343D16}"/>
              </a:ext>
            </a:extLst>
          </p:cNvPr>
          <p:cNvSpPr/>
          <p:nvPr/>
        </p:nvSpPr>
        <p:spPr>
          <a:xfrm>
            <a:off x="706900" y="3334306"/>
            <a:ext cx="2060651" cy="247395"/>
          </a:xfrm>
          <a:prstGeom prst="parallelogram">
            <a:avLst>
              <a:gd name="adj" fmla="val 301786"/>
            </a:avLst>
          </a:prstGeom>
          <a:solidFill>
            <a:schemeClr val="bg1"/>
          </a:solidFill>
          <a:ln w="9525">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1013"/>
          </a:p>
        </p:txBody>
      </p:sp>
      <p:sp>
        <p:nvSpPr>
          <p:cNvPr id="18" name="平行四辺形 17">
            <a:extLst>
              <a:ext uri="{FF2B5EF4-FFF2-40B4-BE49-F238E27FC236}">
                <a16:creationId xmlns:a16="http://schemas.microsoft.com/office/drawing/2014/main" id="{893EA159-10F8-4E67-AB6C-4189BB2746C8}"/>
              </a:ext>
            </a:extLst>
          </p:cNvPr>
          <p:cNvSpPr/>
          <p:nvPr/>
        </p:nvSpPr>
        <p:spPr>
          <a:xfrm>
            <a:off x="706900" y="3251634"/>
            <a:ext cx="2060651" cy="247395"/>
          </a:xfrm>
          <a:prstGeom prst="parallelogram">
            <a:avLst>
              <a:gd name="adj" fmla="val 301786"/>
            </a:avLst>
          </a:prstGeom>
          <a:solidFill>
            <a:schemeClr val="bg1"/>
          </a:solidFill>
          <a:ln w="9525">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1013"/>
          </a:p>
        </p:txBody>
      </p:sp>
      <p:sp>
        <p:nvSpPr>
          <p:cNvPr id="17" name="平行四辺形 16">
            <a:extLst>
              <a:ext uri="{FF2B5EF4-FFF2-40B4-BE49-F238E27FC236}">
                <a16:creationId xmlns:a16="http://schemas.microsoft.com/office/drawing/2014/main" id="{14F8D36B-884E-4565-804B-FDB0B45041BF}"/>
              </a:ext>
            </a:extLst>
          </p:cNvPr>
          <p:cNvSpPr/>
          <p:nvPr/>
        </p:nvSpPr>
        <p:spPr>
          <a:xfrm>
            <a:off x="705236" y="3166378"/>
            <a:ext cx="2060651" cy="247395"/>
          </a:xfrm>
          <a:prstGeom prst="parallelogram">
            <a:avLst>
              <a:gd name="adj" fmla="val 301786"/>
            </a:avLst>
          </a:prstGeom>
          <a:solidFill>
            <a:schemeClr val="bg1"/>
          </a:solidFill>
          <a:ln w="9525">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1013"/>
          </a:p>
        </p:txBody>
      </p:sp>
      <p:sp>
        <p:nvSpPr>
          <p:cNvPr id="16" name="平行四辺形 15">
            <a:extLst>
              <a:ext uri="{FF2B5EF4-FFF2-40B4-BE49-F238E27FC236}">
                <a16:creationId xmlns:a16="http://schemas.microsoft.com/office/drawing/2014/main" id="{B08DB0BA-455C-4E18-8582-7B2DBD43EB08}"/>
              </a:ext>
            </a:extLst>
          </p:cNvPr>
          <p:cNvSpPr/>
          <p:nvPr/>
        </p:nvSpPr>
        <p:spPr>
          <a:xfrm>
            <a:off x="713271" y="3096277"/>
            <a:ext cx="2060651" cy="247395"/>
          </a:xfrm>
          <a:prstGeom prst="parallelogram">
            <a:avLst>
              <a:gd name="adj" fmla="val 301786"/>
            </a:avLst>
          </a:prstGeom>
          <a:solidFill>
            <a:schemeClr val="bg1"/>
          </a:solidFill>
          <a:ln w="9525">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1013"/>
          </a:p>
        </p:txBody>
      </p:sp>
      <p:sp>
        <p:nvSpPr>
          <p:cNvPr id="12" name="平行四辺形 11">
            <a:extLst>
              <a:ext uri="{FF2B5EF4-FFF2-40B4-BE49-F238E27FC236}">
                <a16:creationId xmlns:a16="http://schemas.microsoft.com/office/drawing/2014/main" id="{80C75457-D006-4B0F-B65C-CE644549B5B1}"/>
              </a:ext>
            </a:extLst>
          </p:cNvPr>
          <p:cNvSpPr/>
          <p:nvPr/>
        </p:nvSpPr>
        <p:spPr>
          <a:xfrm>
            <a:off x="705236" y="3033577"/>
            <a:ext cx="2060651" cy="247395"/>
          </a:xfrm>
          <a:prstGeom prst="parallelogram">
            <a:avLst>
              <a:gd name="adj" fmla="val 301786"/>
            </a:avLst>
          </a:prstGeom>
          <a:pattFill prst="ltVert">
            <a:fgClr>
              <a:schemeClr val="accent5"/>
            </a:fgClr>
            <a:bgClr>
              <a:schemeClr val="bg1"/>
            </a:bgClr>
          </a:pattFill>
          <a:ln w="9525">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sz="1013"/>
          </a:p>
        </p:txBody>
      </p:sp>
      <p:sp>
        <p:nvSpPr>
          <p:cNvPr id="11" name="平行四辺形 10">
            <a:extLst>
              <a:ext uri="{FF2B5EF4-FFF2-40B4-BE49-F238E27FC236}">
                <a16:creationId xmlns:a16="http://schemas.microsoft.com/office/drawing/2014/main" id="{1FC944DF-C606-4B62-9971-7E77E76FF6E2}"/>
              </a:ext>
            </a:extLst>
          </p:cNvPr>
          <p:cNvSpPr/>
          <p:nvPr/>
        </p:nvSpPr>
        <p:spPr>
          <a:xfrm>
            <a:off x="700529" y="2961668"/>
            <a:ext cx="2060651" cy="247395"/>
          </a:xfrm>
          <a:prstGeom prst="parallelogram">
            <a:avLst>
              <a:gd name="adj" fmla="val 301786"/>
            </a:avLst>
          </a:prstGeom>
          <a:pattFill prst="ltVert">
            <a:fgClr>
              <a:schemeClr val="accent5"/>
            </a:fgClr>
            <a:bgClr>
              <a:schemeClr val="bg1"/>
            </a:bgClr>
          </a:pattFill>
          <a:ln w="9525">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sz="1013"/>
          </a:p>
        </p:txBody>
      </p:sp>
      <p:sp>
        <p:nvSpPr>
          <p:cNvPr id="10" name="平行四辺形 9">
            <a:extLst>
              <a:ext uri="{FF2B5EF4-FFF2-40B4-BE49-F238E27FC236}">
                <a16:creationId xmlns:a16="http://schemas.microsoft.com/office/drawing/2014/main" id="{ECA04AF4-AC4A-4784-9DEF-A08C71C9036B}"/>
              </a:ext>
            </a:extLst>
          </p:cNvPr>
          <p:cNvSpPr/>
          <p:nvPr/>
        </p:nvSpPr>
        <p:spPr>
          <a:xfrm>
            <a:off x="706900" y="2883591"/>
            <a:ext cx="2060651" cy="247395"/>
          </a:xfrm>
          <a:prstGeom prst="parallelogram">
            <a:avLst>
              <a:gd name="adj" fmla="val 301786"/>
            </a:avLst>
          </a:prstGeom>
          <a:pattFill prst="ltVert">
            <a:fgClr>
              <a:schemeClr val="accent5"/>
            </a:fgClr>
            <a:bgClr>
              <a:schemeClr val="bg1"/>
            </a:bgClr>
          </a:pattFill>
          <a:ln w="9525">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sz="1013"/>
          </a:p>
        </p:txBody>
      </p:sp>
      <p:sp>
        <p:nvSpPr>
          <p:cNvPr id="14" name="コンテンツ プレースホルダー 2">
            <a:extLst>
              <a:ext uri="{FF2B5EF4-FFF2-40B4-BE49-F238E27FC236}">
                <a16:creationId xmlns:a16="http://schemas.microsoft.com/office/drawing/2014/main" id="{8F5457E0-6DE8-4980-9B70-7971950B6A79}"/>
              </a:ext>
            </a:extLst>
          </p:cNvPr>
          <p:cNvSpPr txBox="1">
            <a:spLocks/>
          </p:cNvSpPr>
          <p:nvPr/>
        </p:nvSpPr>
        <p:spPr>
          <a:xfrm>
            <a:off x="694158" y="933013"/>
            <a:ext cx="5401842" cy="498502"/>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buNone/>
            </a:pPr>
            <a:endParaRPr lang="en-US" altLang="ja-JP" sz="1013" dirty="0"/>
          </a:p>
        </p:txBody>
      </p:sp>
      <p:sp>
        <p:nvSpPr>
          <p:cNvPr id="7" name="平行四辺形 6">
            <a:extLst>
              <a:ext uri="{FF2B5EF4-FFF2-40B4-BE49-F238E27FC236}">
                <a16:creationId xmlns:a16="http://schemas.microsoft.com/office/drawing/2014/main" id="{12175540-0FAB-4B2A-9C14-3BB734650867}"/>
              </a:ext>
            </a:extLst>
          </p:cNvPr>
          <p:cNvSpPr/>
          <p:nvPr/>
        </p:nvSpPr>
        <p:spPr>
          <a:xfrm>
            <a:off x="711058" y="2814133"/>
            <a:ext cx="2060651" cy="247395"/>
          </a:xfrm>
          <a:prstGeom prst="parallelogram">
            <a:avLst>
              <a:gd name="adj" fmla="val 301786"/>
            </a:avLst>
          </a:prstGeom>
          <a:pattFill prst="pct90">
            <a:fgClr>
              <a:srgbClr val="2683C6"/>
            </a:fgClr>
            <a:bgClr>
              <a:schemeClr val="bg1"/>
            </a:bgClr>
          </a:patt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013"/>
          </a:p>
        </p:txBody>
      </p:sp>
      <p:sp>
        <p:nvSpPr>
          <p:cNvPr id="3" name="平行四辺形 2">
            <a:extLst>
              <a:ext uri="{FF2B5EF4-FFF2-40B4-BE49-F238E27FC236}">
                <a16:creationId xmlns:a16="http://schemas.microsoft.com/office/drawing/2014/main" id="{2FA39729-7E22-4012-BBE7-CF640AE33F4A}"/>
              </a:ext>
            </a:extLst>
          </p:cNvPr>
          <p:cNvSpPr/>
          <p:nvPr/>
        </p:nvSpPr>
        <p:spPr>
          <a:xfrm>
            <a:off x="694158" y="2729655"/>
            <a:ext cx="2060651" cy="247395"/>
          </a:xfrm>
          <a:prstGeom prst="parallelogram">
            <a:avLst>
              <a:gd name="adj" fmla="val 301786"/>
            </a:avLst>
          </a:prstGeom>
          <a:pattFill prst="lgCheck">
            <a:fgClr>
              <a:schemeClr val="accent3"/>
            </a:fgClr>
            <a:bgClr>
              <a:schemeClr val="bg1"/>
            </a:bgClr>
          </a:pattFill>
          <a:ln w="952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sz="1013"/>
          </a:p>
        </p:txBody>
      </p:sp>
      <p:sp>
        <p:nvSpPr>
          <p:cNvPr id="40" name="平行四辺形 39">
            <a:extLst>
              <a:ext uri="{FF2B5EF4-FFF2-40B4-BE49-F238E27FC236}">
                <a16:creationId xmlns:a16="http://schemas.microsoft.com/office/drawing/2014/main" id="{471A046C-B940-4CC1-A407-E5B9DA80D55D}"/>
              </a:ext>
            </a:extLst>
          </p:cNvPr>
          <p:cNvSpPr/>
          <p:nvPr/>
        </p:nvSpPr>
        <p:spPr>
          <a:xfrm>
            <a:off x="701078" y="5714771"/>
            <a:ext cx="2060651" cy="247395"/>
          </a:xfrm>
          <a:prstGeom prst="parallelogram">
            <a:avLst>
              <a:gd name="adj" fmla="val 301786"/>
            </a:avLst>
          </a:prstGeom>
          <a:solidFill>
            <a:schemeClr val="bg1"/>
          </a:solidFill>
          <a:ln w="9525">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1013"/>
          </a:p>
        </p:txBody>
      </p:sp>
      <p:sp>
        <p:nvSpPr>
          <p:cNvPr id="41" name="平行四辺形 40">
            <a:extLst>
              <a:ext uri="{FF2B5EF4-FFF2-40B4-BE49-F238E27FC236}">
                <a16:creationId xmlns:a16="http://schemas.microsoft.com/office/drawing/2014/main" id="{12F96226-4C7D-4508-A694-3A3AFD4E79F0}"/>
              </a:ext>
            </a:extLst>
          </p:cNvPr>
          <p:cNvSpPr/>
          <p:nvPr/>
        </p:nvSpPr>
        <p:spPr>
          <a:xfrm>
            <a:off x="701464" y="5641866"/>
            <a:ext cx="2060651" cy="247395"/>
          </a:xfrm>
          <a:prstGeom prst="parallelogram">
            <a:avLst>
              <a:gd name="adj" fmla="val 301786"/>
            </a:avLst>
          </a:prstGeom>
          <a:solidFill>
            <a:schemeClr val="bg1"/>
          </a:solidFill>
          <a:ln w="9525">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1013"/>
          </a:p>
        </p:txBody>
      </p:sp>
      <p:sp>
        <p:nvSpPr>
          <p:cNvPr id="42" name="平行四辺形 41">
            <a:extLst>
              <a:ext uri="{FF2B5EF4-FFF2-40B4-BE49-F238E27FC236}">
                <a16:creationId xmlns:a16="http://schemas.microsoft.com/office/drawing/2014/main" id="{6F30D6D5-4CC0-40BF-BD86-A05ADDF76377}"/>
              </a:ext>
            </a:extLst>
          </p:cNvPr>
          <p:cNvSpPr/>
          <p:nvPr/>
        </p:nvSpPr>
        <p:spPr>
          <a:xfrm>
            <a:off x="714386" y="5566603"/>
            <a:ext cx="2060651" cy="247395"/>
          </a:xfrm>
          <a:prstGeom prst="parallelogram">
            <a:avLst>
              <a:gd name="adj" fmla="val 301786"/>
            </a:avLst>
          </a:prstGeom>
          <a:solidFill>
            <a:schemeClr val="bg1"/>
          </a:solidFill>
          <a:ln w="9525">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1013"/>
          </a:p>
        </p:txBody>
      </p:sp>
      <p:sp>
        <p:nvSpPr>
          <p:cNvPr id="43" name="平行四辺形 42">
            <a:extLst>
              <a:ext uri="{FF2B5EF4-FFF2-40B4-BE49-F238E27FC236}">
                <a16:creationId xmlns:a16="http://schemas.microsoft.com/office/drawing/2014/main" id="{2A7C5A91-2FC0-400E-A110-FEE9B16C09B8}"/>
              </a:ext>
            </a:extLst>
          </p:cNvPr>
          <p:cNvSpPr/>
          <p:nvPr/>
        </p:nvSpPr>
        <p:spPr>
          <a:xfrm>
            <a:off x="702936" y="5491877"/>
            <a:ext cx="2060651" cy="247395"/>
          </a:xfrm>
          <a:prstGeom prst="parallelogram">
            <a:avLst>
              <a:gd name="adj" fmla="val 301786"/>
            </a:avLst>
          </a:prstGeom>
          <a:solidFill>
            <a:schemeClr val="bg1"/>
          </a:solidFill>
          <a:ln w="9525">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1013"/>
          </a:p>
        </p:txBody>
      </p:sp>
      <p:sp>
        <p:nvSpPr>
          <p:cNvPr id="44" name="平行四辺形 43">
            <a:extLst>
              <a:ext uri="{FF2B5EF4-FFF2-40B4-BE49-F238E27FC236}">
                <a16:creationId xmlns:a16="http://schemas.microsoft.com/office/drawing/2014/main" id="{B23CB882-E4B9-4FBC-87AB-FF7A804DA7A3}"/>
              </a:ext>
            </a:extLst>
          </p:cNvPr>
          <p:cNvSpPr/>
          <p:nvPr/>
        </p:nvSpPr>
        <p:spPr>
          <a:xfrm>
            <a:off x="702745" y="5410034"/>
            <a:ext cx="2060651" cy="247395"/>
          </a:xfrm>
          <a:prstGeom prst="parallelogram">
            <a:avLst>
              <a:gd name="adj" fmla="val 301786"/>
            </a:avLst>
          </a:prstGeom>
          <a:solidFill>
            <a:schemeClr val="bg1"/>
          </a:solidFill>
          <a:ln w="9525">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1013"/>
          </a:p>
        </p:txBody>
      </p:sp>
      <p:sp>
        <p:nvSpPr>
          <p:cNvPr id="45" name="平行四辺形 44">
            <a:extLst>
              <a:ext uri="{FF2B5EF4-FFF2-40B4-BE49-F238E27FC236}">
                <a16:creationId xmlns:a16="http://schemas.microsoft.com/office/drawing/2014/main" id="{29335186-C202-4BEF-B2F3-E9AEB0FE67B7}"/>
              </a:ext>
            </a:extLst>
          </p:cNvPr>
          <p:cNvSpPr/>
          <p:nvPr/>
        </p:nvSpPr>
        <p:spPr>
          <a:xfrm>
            <a:off x="701080" y="5346399"/>
            <a:ext cx="2060651" cy="247395"/>
          </a:xfrm>
          <a:prstGeom prst="parallelogram">
            <a:avLst>
              <a:gd name="adj" fmla="val 301786"/>
            </a:avLst>
          </a:prstGeom>
          <a:solidFill>
            <a:schemeClr val="bg1"/>
          </a:solidFill>
          <a:ln w="9525">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1013"/>
          </a:p>
        </p:txBody>
      </p:sp>
      <p:sp>
        <p:nvSpPr>
          <p:cNvPr id="46" name="平行四辺形 45">
            <a:extLst>
              <a:ext uri="{FF2B5EF4-FFF2-40B4-BE49-F238E27FC236}">
                <a16:creationId xmlns:a16="http://schemas.microsoft.com/office/drawing/2014/main" id="{4E7CACD0-6503-4F37-960D-42B4E71BAF9F}"/>
              </a:ext>
            </a:extLst>
          </p:cNvPr>
          <p:cNvSpPr/>
          <p:nvPr/>
        </p:nvSpPr>
        <p:spPr>
          <a:xfrm>
            <a:off x="695823" y="5277445"/>
            <a:ext cx="2060651" cy="247395"/>
          </a:xfrm>
          <a:prstGeom prst="parallelogram">
            <a:avLst>
              <a:gd name="adj" fmla="val 301786"/>
            </a:avLst>
          </a:prstGeom>
          <a:solidFill>
            <a:schemeClr val="bg1"/>
          </a:solidFill>
          <a:ln w="9525">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1013"/>
          </a:p>
        </p:txBody>
      </p:sp>
      <p:sp>
        <p:nvSpPr>
          <p:cNvPr id="47" name="平行四辺形 46">
            <a:extLst>
              <a:ext uri="{FF2B5EF4-FFF2-40B4-BE49-F238E27FC236}">
                <a16:creationId xmlns:a16="http://schemas.microsoft.com/office/drawing/2014/main" id="{D861469D-3961-48D7-9179-5622A947C48C}"/>
              </a:ext>
            </a:extLst>
          </p:cNvPr>
          <p:cNvSpPr/>
          <p:nvPr/>
        </p:nvSpPr>
        <p:spPr>
          <a:xfrm>
            <a:off x="701078" y="5208491"/>
            <a:ext cx="2060651" cy="247395"/>
          </a:xfrm>
          <a:prstGeom prst="parallelogram">
            <a:avLst>
              <a:gd name="adj" fmla="val 301786"/>
            </a:avLst>
          </a:prstGeom>
          <a:pattFill prst="ltVert">
            <a:fgClr>
              <a:schemeClr val="accent5"/>
            </a:fgClr>
            <a:bgClr>
              <a:schemeClr val="bg1"/>
            </a:bgClr>
          </a:pattFill>
          <a:ln w="9525">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sz="1013"/>
          </a:p>
        </p:txBody>
      </p:sp>
      <p:sp>
        <p:nvSpPr>
          <p:cNvPr id="48" name="平行四辺形 47">
            <a:extLst>
              <a:ext uri="{FF2B5EF4-FFF2-40B4-BE49-F238E27FC236}">
                <a16:creationId xmlns:a16="http://schemas.microsoft.com/office/drawing/2014/main" id="{45BB4189-ECB6-45EF-B2CA-3AC64A23C2DD}"/>
              </a:ext>
            </a:extLst>
          </p:cNvPr>
          <p:cNvSpPr/>
          <p:nvPr/>
        </p:nvSpPr>
        <p:spPr>
          <a:xfrm>
            <a:off x="702194" y="5135801"/>
            <a:ext cx="2060651" cy="247395"/>
          </a:xfrm>
          <a:prstGeom prst="parallelogram">
            <a:avLst>
              <a:gd name="adj" fmla="val 301786"/>
            </a:avLst>
          </a:prstGeom>
          <a:pattFill prst="ltVert">
            <a:fgClr>
              <a:schemeClr val="accent5"/>
            </a:fgClr>
            <a:bgClr>
              <a:schemeClr val="bg1"/>
            </a:bgClr>
          </a:pattFill>
          <a:ln w="9525">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sz="1013"/>
          </a:p>
        </p:txBody>
      </p:sp>
      <p:sp>
        <p:nvSpPr>
          <p:cNvPr id="49" name="平行四辺形 48">
            <a:extLst>
              <a:ext uri="{FF2B5EF4-FFF2-40B4-BE49-F238E27FC236}">
                <a16:creationId xmlns:a16="http://schemas.microsoft.com/office/drawing/2014/main" id="{87735B60-8828-409C-B181-3F46B19C5733}"/>
              </a:ext>
            </a:extLst>
          </p:cNvPr>
          <p:cNvSpPr/>
          <p:nvPr/>
        </p:nvSpPr>
        <p:spPr>
          <a:xfrm>
            <a:off x="713841" y="5067450"/>
            <a:ext cx="2060651" cy="247395"/>
          </a:xfrm>
          <a:prstGeom prst="parallelogram">
            <a:avLst>
              <a:gd name="adj" fmla="val 301786"/>
            </a:avLst>
          </a:prstGeom>
          <a:pattFill prst="ltVert">
            <a:fgClr>
              <a:schemeClr val="accent5"/>
            </a:fgClr>
            <a:bgClr>
              <a:schemeClr val="bg1"/>
            </a:bgClr>
          </a:pattFill>
          <a:ln w="9525">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sz="1013"/>
          </a:p>
        </p:txBody>
      </p:sp>
      <p:sp>
        <p:nvSpPr>
          <p:cNvPr id="50" name="平行四辺形 49">
            <a:extLst>
              <a:ext uri="{FF2B5EF4-FFF2-40B4-BE49-F238E27FC236}">
                <a16:creationId xmlns:a16="http://schemas.microsoft.com/office/drawing/2014/main" id="{A72EE010-9BB0-45D4-8065-5D53330DCAF0}"/>
              </a:ext>
            </a:extLst>
          </p:cNvPr>
          <p:cNvSpPr/>
          <p:nvPr/>
        </p:nvSpPr>
        <p:spPr>
          <a:xfrm>
            <a:off x="708565" y="4995082"/>
            <a:ext cx="2060651" cy="247395"/>
          </a:xfrm>
          <a:prstGeom prst="parallelogram">
            <a:avLst>
              <a:gd name="adj" fmla="val 301786"/>
            </a:avLst>
          </a:prstGeom>
          <a:pattFill prst="ltVert">
            <a:fgClr>
              <a:schemeClr val="accent5"/>
            </a:fgClr>
            <a:bgClr>
              <a:schemeClr val="bg1"/>
            </a:bgClr>
          </a:pattFill>
          <a:ln w="9525">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sz="1013"/>
          </a:p>
        </p:txBody>
      </p:sp>
      <p:sp>
        <p:nvSpPr>
          <p:cNvPr id="51" name="平行四辺形 50">
            <a:extLst>
              <a:ext uri="{FF2B5EF4-FFF2-40B4-BE49-F238E27FC236}">
                <a16:creationId xmlns:a16="http://schemas.microsoft.com/office/drawing/2014/main" id="{14005021-C304-422D-8243-2D352611D0C7}"/>
              </a:ext>
            </a:extLst>
          </p:cNvPr>
          <p:cNvSpPr/>
          <p:nvPr/>
        </p:nvSpPr>
        <p:spPr>
          <a:xfrm>
            <a:off x="712722" y="4919590"/>
            <a:ext cx="2060651" cy="247395"/>
          </a:xfrm>
          <a:prstGeom prst="parallelogram">
            <a:avLst>
              <a:gd name="adj" fmla="val 301786"/>
            </a:avLst>
          </a:prstGeom>
          <a:pattFill prst="ltVert">
            <a:fgClr>
              <a:schemeClr val="accent5"/>
            </a:fgClr>
            <a:bgClr>
              <a:schemeClr val="bg1"/>
            </a:bgClr>
          </a:pattFill>
          <a:ln w="9525">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sz="1013"/>
          </a:p>
        </p:txBody>
      </p:sp>
      <p:sp>
        <p:nvSpPr>
          <p:cNvPr id="52" name="平行四辺形 51">
            <a:extLst>
              <a:ext uri="{FF2B5EF4-FFF2-40B4-BE49-F238E27FC236}">
                <a16:creationId xmlns:a16="http://schemas.microsoft.com/office/drawing/2014/main" id="{3CBFBB92-4206-4391-B998-187085558AF6}"/>
              </a:ext>
            </a:extLst>
          </p:cNvPr>
          <p:cNvSpPr/>
          <p:nvPr/>
        </p:nvSpPr>
        <p:spPr>
          <a:xfrm>
            <a:off x="705949" y="4850466"/>
            <a:ext cx="2060651" cy="247395"/>
          </a:xfrm>
          <a:prstGeom prst="parallelogram">
            <a:avLst>
              <a:gd name="adj" fmla="val 301786"/>
            </a:avLst>
          </a:prstGeom>
          <a:pattFill prst="pct90">
            <a:fgClr>
              <a:srgbClr val="2683C6"/>
            </a:fgClr>
            <a:bgClr>
              <a:schemeClr val="bg1"/>
            </a:bgClr>
          </a:patt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013"/>
          </a:p>
        </p:txBody>
      </p:sp>
      <p:sp>
        <p:nvSpPr>
          <p:cNvPr id="53" name="平行四辺形 52">
            <a:extLst>
              <a:ext uri="{FF2B5EF4-FFF2-40B4-BE49-F238E27FC236}">
                <a16:creationId xmlns:a16="http://schemas.microsoft.com/office/drawing/2014/main" id="{8C436C62-0FF3-435F-8255-05E053FA504E}"/>
              </a:ext>
            </a:extLst>
          </p:cNvPr>
          <p:cNvSpPr/>
          <p:nvPr/>
        </p:nvSpPr>
        <p:spPr>
          <a:xfrm>
            <a:off x="706900" y="4778694"/>
            <a:ext cx="2060651" cy="247395"/>
          </a:xfrm>
          <a:prstGeom prst="parallelogram">
            <a:avLst>
              <a:gd name="adj" fmla="val 301786"/>
            </a:avLst>
          </a:prstGeom>
          <a:pattFill prst="pct90">
            <a:fgClr>
              <a:srgbClr val="2683C6"/>
            </a:fgClr>
            <a:bgClr>
              <a:schemeClr val="bg1"/>
            </a:bgClr>
          </a:patt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013"/>
          </a:p>
        </p:txBody>
      </p:sp>
      <p:sp>
        <p:nvSpPr>
          <p:cNvPr id="54" name="平行四辺形 53">
            <a:extLst>
              <a:ext uri="{FF2B5EF4-FFF2-40B4-BE49-F238E27FC236}">
                <a16:creationId xmlns:a16="http://schemas.microsoft.com/office/drawing/2014/main" id="{06128B4E-3D15-4AB7-AEEB-C75428B1902D}"/>
              </a:ext>
            </a:extLst>
          </p:cNvPr>
          <p:cNvSpPr/>
          <p:nvPr/>
        </p:nvSpPr>
        <p:spPr>
          <a:xfrm>
            <a:off x="699119" y="4699078"/>
            <a:ext cx="2060651" cy="247395"/>
          </a:xfrm>
          <a:prstGeom prst="parallelogram">
            <a:avLst>
              <a:gd name="adj" fmla="val 301786"/>
            </a:avLst>
          </a:prstGeom>
          <a:pattFill prst="pct90">
            <a:fgClr>
              <a:srgbClr val="2683C6"/>
            </a:fgClr>
            <a:bgClr>
              <a:schemeClr val="bg1"/>
            </a:bgClr>
          </a:pattFill>
          <a:ln w="9525">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013"/>
          </a:p>
        </p:txBody>
      </p:sp>
      <p:sp>
        <p:nvSpPr>
          <p:cNvPr id="55" name="平行四辺形 54">
            <a:extLst>
              <a:ext uri="{FF2B5EF4-FFF2-40B4-BE49-F238E27FC236}">
                <a16:creationId xmlns:a16="http://schemas.microsoft.com/office/drawing/2014/main" id="{31935365-D860-462E-97AE-BC14A0DCD919}"/>
              </a:ext>
            </a:extLst>
          </p:cNvPr>
          <p:cNvSpPr/>
          <p:nvPr/>
        </p:nvSpPr>
        <p:spPr>
          <a:xfrm>
            <a:off x="701078" y="4613344"/>
            <a:ext cx="2060651" cy="247395"/>
          </a:xfrm>
          <a:prstGeom prst="parallelogram">
            <a:avLst>
              <a:gd name="adj" fmla="val 301786"/>
            </a:avLst>
          </a:prstGeom>
          <a:pattFill prst="lgCheck">
            <a:fgClr>
              <a:schemeClr val="accent3"/>
            </a:fgClr>
            <a:bgClr>
              <a:schemeClr val="bg1"/>
            </a:bgClr>
          </a:pattFill>
          <a:ln w="952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sz="1013"/>
          </a:p>
        </p:txBody>
      </p:sp>
      <p:sp>
        <p:nvSpPr>
          <p:cNvPr id="56" name="平行四辺形 55">
            <a:extLst>
              <a:ext uri="{FF2B5EF4-FFF2-40B4-BE49-F238E27FC236}">
                <a16:creationId xmlns:a16="http://schemas.microsoft.com/office/drawing/2014/main" id="{85131E87-4470-45E3-B16D-90E21B4261AF}"/>
              </a:ext>
            </a:extLst>
          </p:cNvPr>
          <p:cNvSpPr/>
          <p:nvPr/>
        </p:nvSpPr>
        <p:spPr>
          <a:xfrm>
            <a:off x="697456" y="7127958"/>
            <a:ext cx="2060651" cy="247395"/>
          </a:xfrm>
          <a:prstGeom prst="parallelogram">
            <a:avLst>
              <a:gd name="adj" fmla="val 301786"/>
            </a:avLst>
          </a:prstGeom>
          <a:pattFill prst="smGrid">
            <a:fgClr>
              <a:srgbClr val="42BA97"/>
            </a:fgClr>
            <a:bgClr>
              <a:schemeClr val="bg1"/>
            </a:bgClr>
          </a:pattFill>
          <a:ln w="9525">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sz="1013"/>
          </a:p>
        </p:txBody>
      </p:sp>
      <p:sp>
        <p:nvSpPr>
          <p:cNvPr id="57" name="平行四辺形 56">
            <a:extLst>
              <a:ext uri="{FF2B5EF4-FFF2-40B4-BE49-F238E27FC236}">
                <a16:creationId xmlns:a16="http://schemas.microsoft.com/office/drawing/2014/main" id="{3B91BBA6-D1B5-461F-9A04-6103BADD6252}"/>
              </a:ext>
            </a:extLst>
          </p:cNvPr>
          <p:cNvSpPr/>
          <p:nvPr/>
        </p:nvSpPr>
        <p:spPr>
          <a:xfrm>
            <a:off x="703280" y="7036980"/>
            <a:ext cx="2060651" cy="247395"/>
          </a:xfrm>
          <a:prstGeom prst="parallelogram">
            <a:avLst>
              <a:gd name="adj" fmla="val 301786"/>
            </a:avLst>
          </a:prstGeom>
          <a:pattFill prst="smGrid">
            <a:fgClr>
              <a:srgbClr val="42BA97"/>
            </a:fgClr>
            <a:bgClr>
              <a:schemeClr val="bg1"/>
            </a:bgClr>
          </a:pattFill>
          <a:ln w="9525">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sz="1013"/>
          </a:p>
        </p:txBody>
      </p:sp>
      <p:sp>
        <p:nvSpPr>
          <p:cNvPr id="59" name="コンテンツ プレースホルダー 2">
            <a:extLst>
              <a:ext uri="{FF2B5EF4-FFF2-40B4-BE49-F238E27FC236}">
                <a16:creationId xmlns:a16="http://schemas.microsoft.com/office/drawing/2014/main" id="{0E797371-060C-4884-810B-0DAF3977C8C7}"/>
              </a:ext>
            </a:extLst>
          </p:cNvPr>
          <p:cNvSpPr txBox="1">
            <a:spLocks/>
          </p:cNvSpPr>
          <p:nvPr/>
        </p:nvSpPr>
        <p:spPr>
          <a:xfrm>
            <a:off x="3208411" y="2812840"/>
            <a:ext cx="2619263" cy="566873"/>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buNone/>
            </a:pPr>
            <a:r>
              <a:rPr lang="ja-JP" altLang="en-US" sz="1200" dirty="0"/>
              <a:t>月遅れ分の請求書類一式</a:t>
            </a:r>
            <a:endParaRPr lang="en-US" altLang="ja-JP" sz="1200" dirty="0"/>
          </a:p>
          <a:p>
            <a:pPr marL="0" indent="0">
              <a:lnSpc>
                <a:spcPct val="100000"/>
              </a:lnSpc>
              <a:spcBef>
                <a:spcPts val="338"/>
              </a:spcBef>
              <a:buNone/>
            </a:pPr>
            <a:r>
              <a:rPr lang="ja-JP" altLang="en-US" sz="1200" dirty="0"/>
              <a:t>（並べ方は前ページのとおり）</a:t>
            </a:r>
            <a:endParaRPr lang="en-US" altLang="ja-JP" sz="1200" dirty="0"/>
          </a:p>
        </p:txBody>
      </p:sp>
      <p:sp>
        <p:nvSpPr>
          <p:cNvPr id="62" name="コンテンツ プレースホルダー 2">
            <a:extLst>
              <a:ext uri="{FF2B5EF4-FFF2-40B4-BE49-F238E27FC236}">
                <a16:creationId xmlns:a16="http://schemas.microsoft.com/office/drawing/2014/main" id="{6458D022-F85F-434C-9185-2305F3E349DB}"/>
              </a:ext>
            </a:extLst>
          </p:cNvPr>
          <p:cNvSpPr txBox="1">
            <a:spLocks/>
          </p:cNvSpPr>
          <p:nvPr/>
        </p:nvSpPr>
        <p:spPr>
          <a:xfrm>
            <a:off x="3208411" y="5097861"/>
            <a:ext cx="3329636" cy="391144"/>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buNone/>
            </a:pPr>
            <a:r>
              <a:rPr lang="ja-JP" altLang="en-US" sz="1200" dirty="0"/>
              <a:t>前月提供分の請求書類一式</a:t>
            </a:r>
            <a:endParaRPr lang="en-US" altLang="ja-JP" sz="1200" dirty="0"/>
          </a:p>
        </p:txBody>
      </p:sp>
      <p:sp>
        <p:nvSpPr>
          <p:cNvPr id="63" name="コンテンツ プレースホルダー 2">
            <a:extLst>
              <a:ext uri="{FF2B5EF4-FFF2-40B4-BE49-F238E27FC236}">
                <a16:creationId xmlns:a16="http://schemas.microsoft.com/office/drawing/2014/main" id="{F78FF6AE-E115-4FCF-B3D2-84A4028893A5}"/>
              </a:ext>
            </a:extLst>
          </p:cNvPr>
          <p:cNvSpPr txBox="1">
            <a:spLocks/>
          </p:cNvSpPr>
          <p:nvPr/>
        </p:nvSpPr>
        <p:spPr>
          <a:xfrm>
            <a:off x="3208411" y="6993521"/>
            <a:ext cx="3069695" cy="571769"/>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buNone/>
            </a:pPr>
            <a:r>
              <a:rPr lang="ja-JP" altLang="en-US" sz="1200" dirty="0"/>
              <a:t>上限管理結果票</a:t>
            </a:r>
            <a:endParaRPr lang="en-US" altLang="ja-JP" sz="1200" dirty="0"/>
          </a:p>
          <a:p>
            <a:pPr marL="0" indent="0">
              <a:lnSpc>
                <a:spcPct val="100000"/>
              </a:lnSpc>
              <a:spcBef>
                <a:spcPts val="338"/>
              </a:spcBef>
              <a:buNone/>
            </a:pPr>
            <a:r>
              <a:rPr lang="ja-JP" altLang="en-US" sz="1200" dirty="0"/>
              <a:t>（月遅れ＋前月提供分合わせて）</a:t>
            </a:r>
            <a:endParaRPr lang="en-US" altLang="ja-JP" sz="1200" dirty="0"/>
          </a:p>
        </p:txBody>
      </p:sp>
      <p:sp>
        <p:nvSpPr>
          <p:cNvPr id="5" name="スライド番号プレースホルダー 4">
            <a:extLst>
              <a:ext uri="{FF2B5EF4-FFF2-40B4-BE49-F238E27FC236}">
                <a16:creationId xmlns:a16="http://schemas.microsoft.com/office/drawing/2014/main" id="{3BBF6109-1CF7-4B99-A680-137559B71F9A}"/>
              </a:ext>
            </a:extLst>
          </p:cNvPr>
          <p:cNvSpPr>
            <a:spLocks noGrp="1"/>
          </p:cNvSpPr>
          <p:nvPr>
            <p:ph type="sldNum" sz="quarter" idx="12"/>
          </p:nvPr>
        </p:nvSpPr>
        <p:spPr/>
        <p:txBody>
          <a:bodyPr/>
          <a:lstStyle/>
          <a:p>
            <a:fld id="{72DC40EC-B26E-4AA4-AEFF-5EDE00C7C377}" type="slidenum">
              <a:rPr kumimoji="1" lang="ja-JP" altLang="en-US" smtClean="0"/>
              <a:t>20</a:t>
            </a:fld>
            <a:endParaRPr kumimoji="1" lang="ja-JP" altLang="en-US"/>
          </a:p>
        </p:txBody>
      </p:sp>
      <p:sp>
        <p:nvSpPr>
          <p:cNvPr id="64" name="コンテンツ プレースホルダー 2">
            <a:extLst>
              <a:ext uri="{FF2B5EF4-FFF2-40B4-BE49-F238E27FC236}">
                <a16:creationId xmlns:a16="http://schemas.microsoft.com/office/drawing/2014/main" id="{9A705086-BA88-4F43-8CE0-FF6E33AC7ED1}"/>
              </a:ext>
            </a:extLst>
          </p:cNvPr>
          <p:cNvSpPr txBox="1">
            <a:spLocks/>
          </p:cNvSpPr>
          <p:nvPr/>
        </p:nvSpPr>
        <p:spPr>
          <a:xfrm>
            <a:off x="655058" y="1410759"/>
            <a:ext cx="5988630" cy="765082"/>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buNone/>
            </a:pPr>
            <a:r>
              <a:rPr lang="ja-JP" altLang="en-US" sz="1200" dirty="0"/>
              <a:t>前月より前の月に提供したサービスについて請求する「月遅れ請求」をする際は、</a:t>
            </a:r>
            <a:endParaRPr lang="en-US" altLang="ja-JP" sz="1200" dirty="0"/>
          </a:p>
          <a:p>
            <a:pPr marL="0" indent="0">
              <a:buNone/>
            </a:pPr>
            <a:r>
              <a:rPr lang="ja-JP" altLang="en-US" sz="1200" dirty="0"/>
              <a:t>前月提供分の請求書類とは分けて、以下のように並べて提出してください。</a:t>
            </a:r>
            <a:endParaRPr lang="en-US" altLang="ja-JP" sz="1200" dirty="0"/>
          </a:p>
        </p:txBody>
      </p:sp>
      <p:sp>
        <p:nvSpPr>
          <p:cNvPr id="65" name="コンテンツ プレースホルダー 2">
            <a:extLst>
              <a:ext uri="{FF2B5EF4-FFF2-40B4-BE49-F238E27FC236}">
                <a16:creationId xmlns:a16="http://schemas.microsoft.com/office/drawing/2014/main" id="{5C63B8E6-1906-438C-81AA-CF1350353803}"/>
              </a:ext>
            </a:extLst>
          </p:cNvPr>
          <p:cNvSpPr txBox="1">
            <a:spLocks/>
          </p:cNvSpPr>
          <p:nvPr/>
        </p:nvSpPr>
        <p:spPr>
          <a:xfrm>
            <a:off x="694158" y="8338589"/>
            <a:ext cx="5717528" cy="919645"/>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buNone/>
            </a:pPr>
            <a:r>
              <a:rPr lang="ja-JP" altLang="en-US" sz="1200" dirty="0"/>
              <a:t>区では提出された請求書類を、書類の「種類ごと」・「提供月ごと」に仕分けをして保管をしています。</a:t>
            </a:r>
            <a:endParaRPr lang="en-US" altLang="ja-JP" sz="1200" dirty="0"/>
          </a:p>
          <a:p>
            <a:pPr marL="0" indent="0">
              <a:buNone/>
            </a:pPr>
            <a:r>
              <a:rPr lang="ja-JP" altLang="en-US" sz="1200" dirty="0"/>
              <a:t>この並べ方での提出にご協力お願いいたします。</a:t>
            </a:r>
            <a:endParaRPr lang="en-US" altLang="ja-JP" sz="1200" dirty="0"/>
          </a:p>
        </p:txBody>
      </p:sp>
    </p:spTree>
    <p:extLst>
      <p:ext uri="{BB962C8B-B14F-4D97-AF65-F5344CB8AC3E}">
        <p14:creationId xmlns:p14="http://schemas.microsoft.com/office/powerpoint/2010/main" val="5438094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7F49F5-D6F9-41B2-B952-124F8AFC10E8}"/>
              </a:ext>
            </a:extLst>
          </p:cNvPr>
          <p:cNvSpPr>
            <a:spLocks noGrp="1"/>
          </p:cNvSpPr>
          <p:nvPr>
            <p:ph type="title"/>
          </p:nvPr>
        </p:nvSpPr>
        <p:spPr/>
        <p:txBody>
          <a:bodyPr/>
          <a:lstStyle/>
          <a:p>
            <a:r>
              <a:rPr kumimoji="1" lang="ja-JP" altLang="en-US" dirty="0"/>
              <a:t>審査・差替え</a:t>
            </a:r>
            <a:r>
              <a:rPr lang="ja-JP" altLang="en-US" dirty="0"/>
              <a:t>・支払</a:t>
            </a:r>
            <a:endParaRPr kumimoji="1" lang="ja-JP" altLang="en-US" dirty="0"/>
          </a:p>
        </p:txBody>
      </p:sp>
      <p:sp>
        <p:nvSpPr>
          <p:cNvPr id="3" name="スライド番号プレースホルダー 2">
            <a:extLst>
              <a:ext uri="{FF2B5EF4-FFF2-40B4-BE49-F238E27FC236}">
                <a16:creationId xmlns:a16="http://schemas.microsoft.com/office/drawing/2014/main" id="{110823C7-9893-4B3C-9656-A103F395E6E2}"/>
              </a:ext>
            </a:extLst>
          </p:cNvPr>
          <p:cNvSpPr>
            <a:spLocks noGrp="1"/>
          </p:cNvSpPr>
          <p:nvPr>
            <p:ph type="sldNum" sz="quarter" idx="12"/>
          </p:nvPr>
        </p:nvSpPr>
        <p:spPr/>
        <p:txBody>
          <a:bodyPr/>
          <a:lstStyle/>
          <a:p>
            <a:fld id="{34F31C61-1C33-4740-97F9-1279A604D2A8}" type="slidenum">
              <a:rPr kumimoji="1" lang="ja-JP" altLang="en-US" smtClean="0"/>
              <a:t>21</a:t>
            </a:fld>
            <a:endParaRPr kumimoji="1" lang="ja-JP" altLang="en-US"/>
          </a:p>
        </p:txBody>
      </p:sp>
      <p:sp>
        <p:nvSpPr>
          <p:cNvPr id="5" name="コンテンツ プレースホルダー 2">
            <a:extLst>
              <a:ext uri="{FF2B5EF4-FFF2-40B4-BE49-F238E27FC236}">
                <a16:creationId xmlns:a16="http://schemas.microsoft.com/office/drawing/2014/main" id="{41AB12B4-73EC-48A4-8638-EF09108BAEC9}"/>
              </a:ext>
            </a:extLst>
          </p:cNvPr>
          <p:cNvSpPr txBox="1">
            <a:spLocks/>
          </p:cNvSpPr>
          <p:nvPr/>
        </p:nvSpPr>
        <p:spPr>
          <a:xfrm>
            <a:off x="333407" y="2628941"/>
            <a:ext cx="6198019" cy="4162942"/>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buNone/>
            </a:pPr>
            <a:r>
              <a:rPr lang="ja-JP" altLang="en-US" sz="1200" dirty="0"/>
              <a:t>提出された請求書類を区のシステムに取り込み、請求内容の審査をします。</a:t>
            </a:r>
            <a:endParaRPr lang="en-US" altLang="ja-JP" sz="1200" dirty="0"/>
          </a:p>
          <a:p>
            <a:pPr marL="0" indent="0">
              <a:buNone/>
            </a:pPr>
            <a:r>
              <a:rPr lang="ja-JP" altLang="en-US" sz="1200" dirty="0"/>
              <a:t>その中で、疑義があった場合は、担当者より確認、場合によっては、差替えの依頼をします。</a:t>
            </a:r>
            <a:endParaRPr lang="en-US" altLang="ja-JP" sz="1200" dirty="0"/>
          </a:p>
          <a:p>
            <a:pPr marL="0" indent="0">
              <a:buNone/>
            </a:pPr>
            <a:endParaRPr lang="en-US" altLang="ja-JP" sz="1200" dirty="0"/>
          </a:p>
          <a:p>
            <a:pPr marL="0" indent="0">
              <a:buNone/>
            </a:pPr>
            <a:r>
              <a:rPr lang="ja-JP" altLang="en-US" sz="1200" dirty="0"/>
              <a:t>差替え依頼は原則メールで行います。</a:t>
            </a:r>
            <a:endParaRPr lang="en-US" altLang="ja-JP" sz="1200" dirty="0"/>
          </a:p>
          <a:p>
            <a:pPr marL="0" indent="0">
              <a:buNone/>
            </a:pPr>
            <a:r>
              <a:rPr lang="ja-JP" altLang="en-US" sz="1200" dirty="0"/>
              <a:t>メールが届きましたら、必ず差替え内容の確認をお願いいたします。</a:t>
            </a:r>
            <a:endParaRPr lang="en-US" altLang="ja-JP" sz="1200" dirty="0"/>
          </a:p>
          <a:p>
            <a:pPr marL="0" indent="0">
              <a:buNone/>
            </a:pPr>
            <a:endParaRPr lang="en-US" altLang="ja-JP" sz="1200" dirty="0"/>
          </a:p>
          <a:p>
            <a:pPr marL="0" indent="0">
              <a:buNone/>
            </a:pPr>
            <a:r>
              <a:rPr lang="ja-JP" altLang="en-US" sz="1200" dirty="0"/>
              <a:t>また、送信票下部の「お知らせのみ」には、受給者証番号や事業所番号等の間違いを記載している場合があります。確認いただき、次月より必ず記載誤りのないようお願いいたします。</a:t>
            </a:r>
            <a:endParaRPr lang="en-US" altLang="ja-JP" sz="1200" dirty="0"/>
          </a:p>
        </p:txBody>
      </p:sp>
      <p:sp>
        <p:nvSpPr>
          <p:cNvPr id="6" name="正方形/長方形 5">
            <a:extLst>
              <a:ext uri="{FF2B5EF4-FFF2-40B4-BE49-F238E27FC236}">
                <a16:creationId xmlns:a16="http://schemas.microsoft.com/office/drawing/2014/main" id="{15C7FFA6-5E2E-4886-9310-D84683ACFECC}"/>
              </a:ext>
            </a:extLst>
          </p:cNvPr>
          <p:cNvSpPr/>
          <p:nvPr/>
        </p:nvSpPr>
        <p:spPr>
          <a:xfrm>
            <a:off x="326570" y="6899298"/>
            <a:ext cx="6204857" cy="2154436"/>
          </a:xfrm>
          <a:prstGeom prst="rect">
            <a:avLst/>
          </a:prstGeom>
        </p:spPr>
        <p:txBody>
          <a:bodyPr wrap="square">
            <a:spAutoFit/>
          </a:bodyPr>
          <a:lstStyle/>
          <a:p>
            <a:r>
              <a:rPr lang="ja-JP" altLang="en-US" sz="1200" dirty="0"/>
              <a:t>請求書類の差替えは、速やかにお願いします。</a:t>
            </a:r>
            <a:endParaRPr lang="en-US" altLang="ja-JP" sz="1200" dirty="0"/>
          </a:p>
          <a:p>
            <a:r>
              <a:rPr lang="ja-JP" altLang="en-US" sz="1200" dirty="0"/>
              <a:t>（指定しました締切日より遅延した場合は、請求月翌月末にお支払いができなくなります。）</a:t>
            </a:r>
            <a:endParaRPr lang="en-US" altLang="ja-JP" sz="1200" dirty="0"/>
          </a:p>
          <a:p>
            <a:pPr>
              <a:spcBef>
                <a:spcPts val="600"/>
              </a:spcBef>
            </a:pPr>
            <a:endParaRPr lang="en-US" altLang="ja-JP" sz="1200" dirty="0"/>
          </a:p>
          <a:p>
            <a:r>
              <a:rPr lang="ja-JP" altLang="en-US" sz="1200" dirty="0"/>
              <a:t>全ての事業所の請求書類の差替えが完了し次第、支払の処理に入りますので、</a:t>
            </a:r>
            <a:endParaRPr lang="en-US" altLang="ja-JP" sz="1200" dirty="0"/>
          </a:p>
          <a:p>
            <a:r>
              <a:rPr lang="ja-JP" altLang="en-US" sz="1200" dirty="0"/>
              <a:t>締切の厳守にご協力をお願いいたします。</a:t>
            </a:r>
            <a:endParaRPr lang="en-US" altLang="ja-JP" sz="1200" dirty="0"/>
          </a:p>
          <a:p>
            <a:pPr>
              <a:spcBef>
                <a:spcPts val="600"/>
              </a:spcBef>
            </a:pPr>
            <a:endParaRPr lang="en-US" altLang="ja-JP" sz="1200" dirty="0"/>
          </a:p>
          <a:p>
            <a:r>
              <a:rPr lang="ja-JP" altLang="en-US" sz="1200" dirty="0"/>
              <a:t>給付費の支払は、</a:t>
            </a:r>
            <a:r>
              <a:rPr lang="ja-JP" altLang="en-US" sz="1600" b="1" u="sng" dirty="0">
                <a:solidFill>
                  <a:srgbClr val="FF0000"/>
                </a:solidFill>
              </a:rPr>
              <a:t>請求月の翌月末</a:t>
            </a:r>
            <a:r>
              <a:rPr lang="ja-JP" altLang="en-US" sz="1200" dirty="0"/>
              <a:t>です。</a:t>
            </a:r>
            <a:endParaRPr lang="en-US" altLang="ja-JP" sz="1200" dirty="0"/>
          </a:p>
          <a:p>
            <a:r>
              <a:rPr lang="ja-JP" altLang="en-US" sz="1200" dirty="0"/>
              <a:t>振込先の口座や口座名義に変更があった場合は、「口座登録依頼書」を障害者事業所支援係へ提出してください。</a:t>
            </a:r>
            <a:endParaRPr lang="en-US" altLang="ja-JP" sz="1200" dirty="0"/>
          </a:p>
        </p:txBody>
      </p:sp>
    </p:spTree>
    <p:extLst>
      <p:ext uri="{BB962C8B-B14F-4D97-AF65-F5344CB8AC3E}">
        <p14:creationId xmlns:p14="http://schemas.microsoft.com/office/powerpoint/2010/main" val="249228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0A1AC8-E9AE-4AA4-AE32-594C77C6B5F5}"/>
              </a:ext>
            </a:extLst>
          </p:cNvPr>
          <p:cNvSpPr>
            <a:spLocks noGrp="1"/>
          </p:cNvSpPr>
          <p:nvPr>
            <p:ph type="title"/>
          </p:nvPr>
        </p:nvSpPr>
        <p:spPr>
          <a:xfrm>
            <a:off x="330150" y="3242568"/>
            <a:ext cx="6197700" cy="731384"/>
          </a:xfrm>
        </p:spPr>
        <p:txBody>
          <a:bodyPr/>
          <a:lstStyle/>
          <a:p>
            <a:pPr algn="l"/>
            <a:r>
              <a:rPr kumimoji="1" lang="ja-JP" altLang="en-US" dirty="0"/>
              <a:t>問合せ</a:t>
            </a:r>
          </a:p>
        </p:txBody>
      </p:sp>
      <p:sp>
        <p:nvSpPr>
          <p:cNvPr id="3" name="スライド番号プレースホルダー 2">
            <a:extLst>
              <a:ext uri="{FF2B5EF4-FFF2-40B4-BE49-F238E27FC236}">
                <a16:creationId xmlns:a16="http://schemas.microsoft.com/office/drawing/2014/main" id="{039FBE8F-636C-4976-8D21-786B515140A7}"/>
              </a:ext>
            </a:extLst>
          </p:cNvPr>
          <p:cNvSpPr>
            <a:spLocks noGrp="1"/>
          </p:cNvSpPr>
          <p:nvPr>
            <p:ph type="sldNum" sz="quarter" idx="12"/>
          </p:nvPr>
        </p:nvSpPr>
        <p:spPr/>
        <p:txBody>
          <a:bodyPr/>
          <a:lstStyle/>
          <a:p>
            <a:fld id="{34F31C61-1C33-4740-97F9-1279A604D2A8}" type="slidenum">
              <a:rPr kumimoji="1" lang="ja-JP" altLang="en-US" smtClean="0"/>
              <a:t>22</a:t>
            </a:fld>
            <a:endParaRPr kumimoji="1" lang="ja-JP" altLang="en-US"/>
          </a:p>
        </p:txBody>
      </p:sp>
      <p:sp>
        <p:nvSpPr>
          <p:cNvPr id="4" name="コンテンツ プレースホルダー 2">
            <a:extLst>
              <a:ext uri="{FF2B5EF4-FFF2-40B4-BE49-F238E27FC236}">
                <a16:creationId xmlns:a16="http://schemas.microsoft.com/office/drawing/2014/main" id="{E92A9528-479B-4967-8148-FD28AF7B5D8D}"/>
              </a:ext>
            </a:extLst>
          </p:cNvPr>
          <p:cNvSpPr txBox="1">
            <a:spLocks/>
          </p:cNvSpPr>
          <p:nvPr/>
        </p:nvSpPr>
        <p:spPr>
          <a:xfrm>
            <a:off x="518374" y="4048718"/>
            <a:ext cx="5936502" cy="5734801"/>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a:buFont typeface="Wingdings" panose="05000000000000000000" pitchFamily="2" charset="2"/>
              <a:buChar char="n"/>
            </a:pPr>
            <a:r>
              <a:rPr lang="ja-JP" altLang="en-US" sz="1600" dirty="0"/>
              <a:t>支給決定内容や受給者証・利用方法に関する問合せ</a:t>
            </a:r>
            <a:endParaRPr lang="en-US" altLang="ja-JP" sz="1600" dirty="0"/>
          </a:p>
          <a:p>
            <a:pPr marL="457200" lvl="1" indent="0">
              <a:spcAft>
                <a:spcPts val="600"/>
              </a:spcAft>
              <a:buNone/>
            </a:pPr>
            <a:r>
              <a:rPr lang="ja-JP" altLang="en-US" sz="1100" dirty="0"/>
              <a:t>利用者の住所を管轄する各地区総合支所区民課保健福祉係へ問合せください。</a:t>
            </a:r>
            <a:endParaRPr lang="en-US" altLang="ja-JP" sz="1100" dirty="0"/>
          </a:p>
          <a:p>
            <a:pPr lvl="2">
              <a:spcBef>
                <a:spcPts val="0"/>
              </a:spcBef>
              <a:buFont typeface="Wingdings" panose="05000000000000000000" pitchFamily="2" charset="2"/>
              <a:buChar char="p"/>
            </a:pPr>
            <a:r>
              <a:rPr lang="ja-JP" altLang="en-US" sz="1050" dirty="0">
                <a:latin typeface="+mn-ea"/>
              </a:rPr>
              <a:t>芝地区総合支所</a:t>
            </a:r>
            <a:endParaRPr lang="en-US" altLang="ja-JP" sz="1050" dirty="0">
              <a:latin typeface="+mn-ea"/>
            </a:endParaRPr>
          </a:p>
          <a:p>
            <a:pPr marL="914400" lvl="2" indent="0">
              <a:spcBef>
                <a:spcPts val="0"/>
              </a:spcBef>
              <a:spcAft>
                <a:spcPts val="600"/>
              </a:spcAft>
              <a:buNone/>
            </a:pPr>
            <a:r>
              <a:rPr lang="ja-JP" altLang="en-US" sz="1050" dirty="0">
                <a:latin typeface="+mn-ea"/>
              </a:rPr>
              <a:t>　  港区芝公園１－５－２５　　　　</a:t>
            </a:r>
            <a:r>
              <a:rPr lang="en-US" altLang="ja-JP" sz="1050" dirty="0">
                <a:latin typeface="+mn-ea"/>
              </a:rPr>
              <a:t>TEL</a:t>
            </a:r>
            <a:r>
              <a:rPr lang="ja-JP" altLang="en-US" sz="1050" dirty="0">
                <a:latin typeface="+mn-ea"/>
              </a:rPr>
              <a:t>：</a:t>
            </a:r>
            <a:r>
              <a:rPr lang="en-US" altLang="ja-JP" sz="1050" dirty="0">
                <a:latin typeface="+mn-ea"/>
              </a:rPr>
              <a:t> 03-3578-3161</a:t>
            </a:r>
          </a:p>
          <a:p>
            <a:pPr lvl="2">
              <a:spcBef>
                <a:spcPts val="0"/>
              </a:spcBef>
              <a:buFont typeface="Wingdings" panose="05000000000000000000" pitchFamily="2" charset="2"/>
              <a:buChar char="p"/>
            </a:pPr>
            <a:r>
              <a:rPr lang="ja-JP" altLang="en-US" sz="1050" dirty="0">
                <a:latin typeface="+mn-ea"/>
              </a:rPr>
              <a:t>麻布地区総合支所</a:t>
            </a:r>
            <a:endParaRPr lang="en-US" altLang="ja-JP" sz="1050" dirty="0">
              <a:latin typeface="+mn-ea"/>
            </a:endParaRPr>
          </a:p>
          <a:p>
            <a:pPr marL="914400" lvl="2" indent="0">
              <a:spcBef>
                <a:spcPts val="0"/>
              </a:spcBef>
              <a:spcAft>
                <a:spcPts val="600"/>
              </a:spcAft>
              <a:buNone/>
            </a:pPr>
            <a:r>
              <a:rPr lang="ja-JP" altLang="en-US" sz="1050" dirty="0">
                <a:latin typeface="+mn-ea"/>
              </a:rPr>
              <a:t>　  港区六本木５－１６－４５　　　</a:t>
            </a:r>
            <a:r>
              <a:rPr lang="en-US" altLang="ja-JP" sz="1050" dirty="0">
                <a:latin typeface="+mn-ea"/>
              </a:rPr>
              <a:t>TEL</a:t>
            </a:r>
            <a:r>
              <a:rPr lang="ja-JP" altLang="en-US" sz="1050" dirty="0">
                <a:latin typeface="+mn-ea"/>
              </a:rPr>
              <a:t>：</a:t>
            </a:r>
            <a:r>
              <a:rPr lang="en-US" altLang="ja-JP" sz="1050" dirty="0">
                <a:latin typeface="+mn-ea"/>
              </a:rPr>
              <a:t> 03-5114-8822</a:t>
            </a:r>
          </a:p>
          <a:p>
            <a:pPr lvl="2">
              <a:spcBef>
                <a:spcPts val="0"/>
              </a:spcBef>
              <a:buFont typeface="Wingdings" panose="05000000000000000000" pitchFamily="2" charset="2"/>
              <a:buChar char="p"/>
            </a:pPr>
            <a:r>
              <a:rPr lang="ja-JP" altLang="en-US" sz="1050" dirty="0">
                <a:latin typeface="+mn-ea"/>
              </a:rPr>
              <a:t>赤坂地区総合支所</a:t>
            </a:r>
            <a:endParaRPr lang="en-US" altLang="ja-JP" sz="1050" dirty="0">
              <a:latin typeface="+mn-ea"/>
            </a:endParaRPr>
          </a:p>
          <a:p>
            <a:pPr marL="914400" lvl="2" indent="0">
              <a:spcBef>
                <a:spcPts val="0"/>
              </a:spcBef>
              <a:spcAft>
                <a:spcPts val="600"/>
              </a:spcAft>
              <a:buNone/>
            </a:pPr>
            <a:r>
              <a:rPr lang="ja-JP" altLang="en-US" sz="1050" dirty="0">
                <a:latin typeface="+mn-ea"/>
              </a:rPr>
              <a:t>　  港区赤坂４－１８－１３　　　　</a:t>
            </a:r>
            <a:r>
              <a:rPr lang="en-US" altLang="ja-JP" sz="1050" dirty="0">
                <a:latin typeface="+mn-ea"/>
              </a:rPr>
              <a:t>TEL</a:t>
            </a:r>
            <a:r>
              <a:rPr lang="ja-JP" altLang="en-US" sz="1050" dirty="0">
                <a:latin typeface="+mn-ea"/>
              </a:rPr>
              <a:t>：</a:t>
            </a:r>
            <a:r>
              <a:rPr lang="en-US" altLang="ja-JP" sz="1050" dirty="0">
                <a:latin typeface="+mn-ea"/>
              </a:rPr>
              <a:t> 03-5413-7276</a:t>
            </a:r>
          </a:p>
          <a:p>
            <a:pPr lvl="2">
              <a:spcBef>
                <a:spcPts val="0"/>
              </a:spcBef>
              <a:buFont typeface="Wingdings" panose="05000000000000000000" pitchFamily="2" charset="2"/>
              <a:buChar char="p"/>
            </a:pPr>
            <a:r>
              <a:rPr lang="ja-JP" altLang="en-US" sz="1050" dirty="0">
                <a:latin typeface="+mn-ea"/>
              </a:rPr>
              <a:t>高輪地区総合支所</a:t>
            </a:r>
            <a:endParaRPr lang="en-US" altLang="ja-JP" sz="1050" dirty="0">
              <a:latin typeface="+mn-ea"/>
            </a:endParaRPr>
          </a:p>
          <a:p>
            <a:pPr marL="914400" lvl="2" indent="0">
              <a:spcBef>
                <a:spcPts val="0"/>
              </a:spcBef>
              <a:spcAft>
                <a:spcPts val="600"/>
              </a:spcAft>
              <a:buNone/>
            </a:pPr>
            <a:r>
              <a:rPr lang="ja-JP" altLang="en-US" sz="1050" dirty="0">
                <a:latin typeface="+mn-ea"/>
              </a:rPr>
              <a:t>　  港区高輪１－１６－２５　　　　</a:t>
            </a:r>
            <a:r>
              <a:rPr lang="en-US" altLang="ja-JP" sz="1050" dirty="0">
                <a:latin typeface="+mn-ea"/>
              </a:rPr>
              <a:t>TEL</a:t>
            </a:r>
            <a:r>
              <a:rPr lang="ja-JP" altLang="en-US" sz="1050" dirty="0">
                <a:latin typeface="+mn-ea"/>
              </a:rPr>
              <a:t>：</a:t>
            </a:r>
            <a:r>
              <a:rPr lang="en-US" altLang="ja-JP" sz="1050" dirty="0">
                <a:latin typeface="+mn-ea"/>
              </a:rPr>
              <a:t> 03-5421-7085</a:t>
            </a:r>
          </a:p>
          <a:p>
            <a:pPr lvl="2">
              <a:spcBef>
                <a:spcPts val="0"/>
              </a:spcBef>
              <a:buFont typeface="Wingdings" panose="05000000000000000000" pitchFamily="2" charset="2"/>
              <a:buChar char="p"/>
            </a:pPr>
            <a:r>
              <a:rPr lang="ja-JP" altLang="en-US" sz="1050" dirty="0">
                <a:latin typeface="+mn-ea"/>
              </a:rPr>
              <a:t>芝浦港南地区総合支所</a:t>
            </a:r>
            <a:endParaRPr lang="en-US" altLang="ja-JP" sz="1050" dirty="0">
              <a:latin typeface="+mn-ea"/>
            </a:endParaRPr>
          </a:p>
          <a:p>
            <a:pPr marL="914400" lvl="2" indent="0">
              <a:buNone/>
            </a:pPr>
            <a:r>
              <a:rPr lang="ja-JP" altLang="en-US" sz="1050" dirty="0">
                <a:latin typeface="+mn-ea"/>
              </a:rPr>
              <a:t>　  港区芝浦１－１６－１　　　　　</a:t>
            </a:r>
            <a:r>
              <a:rPr lang="en-US" altLang="ja-JP" sz="1050" dirty="0">
                <a:latin typeface="+mn-ea"/>
              </a:rPr>
              <a:t>TEL</a:t>
            </a:r>
            <a:r>
              <a:rPr lang="ja-JP" altLang="en-US" sz="1050" dirty="0">
                <a:latin typeface="+mn-ea"/>
              </a:rPr>
              <a:t>：</a:t>
            </a:r>
            <a:r>
              <a:rPr lang="en-US" altLang="ja-JP" sz="1050" dirty="0">
                <a:latin typeface="+mn-ea"/>
              </a:rPr>
              <a:t> 03-6400-0022</a:t>
            </a:r>
            <a:endParaRPr lang="en-US" altLang="ja-JP" sz="1100" dirty="0"/>
          </a:p>
          <a:p>
            <a:pPr>
              <a:spcBef>
                <a:spcPts val="1200"/>
              </a:spcBef>
              <a:buFont typeface="Wingdings" panose="05000000000000000000" pitchFamily="2" charset="2"/>
              <a:buChar char="n"/>
            </a:pPr>
            <a:r>
              <a:rPr lang="ja-JP" altLang="en-US" sz="1600" dirty="0"/>
              <a:t>事業の制度や請求に関する問合せ</a:t>
            </a:r>
            <a:endParaRPr lang="en-US" altLang="ja-JP" sz="1600" dirty="0"/>
          </a:p>
          <a:p>
            <a:pPr marL="457200" lvl="1" indent="0">
              <a:buNone/>
            </a:pPr>
            <a:r>
              <a:rPr lang="ja-JP" altLang="en-US" sz="1050" dirty="0"/>
              <a:t>障害者福祉課　障害者事業所支援係</a:t>
            </a:r>
            <a:endParaRPr lang="en-US" altLang="ja-JP" sz="1050" dirty="0"/>
          </a:p>
          <a:p>
            <a:pPr marL="457200" lvl="1" indent="0">
              <a:spcBef>
                <a:spcPts val="0"/>
              </a:spcBef>
              <a:buNone/>
            </a:pPr>
            <a:r>
              <a:rPr lang="ja-JP" altLang="en-US" sz="1050" dirty="0">
                <a:latin typeface="+mn-ea"/>
              </a:rPr>
              <a:t>港区芝公園１－５－２５</a:t>
            </a:r>
            <a:endParaRPr lang="en-US" altLang="ja-JP" sz="1050" dirty="0">
              <a:latin typeface="+mn-ea"/>
            </a:endParaRPr>
          </a:p>
          <a:p>
            <a:pPr marL="457200" lvl="1" indent="0">
              <a:spcBef>
                <a:spcPts val="0"/>
              </a:spcBef>
              <a:buNone/>
            </a:pPr>
            <a:r>
              <a:rPr lang="en-US" altLang="ja-JP" sz="1050" dirty="0">
                <a:latin typeface="+mn-ea"/>
              </a:rPr>
              <a:t>TEL</a:t>
            </a:r>
            <a:r>
              <a:rPr lang="ja-JP" altLang="en-US" sz="1050" dirty="0">
                <a:latin typeface="+mn-ea"/>
              </a:rPr>
              <a:t>  ：</a:t>
            </a:r>
            <a:r>
              <a:rPr lang="en-US" altLang="ja-JP" sz="1050" dirty="0">
                <a:latin typeface="+mn-ea"/>
              </a:rPr>
              <a:t>03-3578-2671</a:t>
            </a:r>
            <a:r>
              <a:rPr lang="ja-JP" altLang="en-US" sz="1050" dirty="0">
                <a:latin typeface="+mn-ea"/>
              </a:rPr>
              <a:t>・</a:t>
            </a:r>
            <a:r>
              <a:rPr lang="en-US" altLang="ja-JP" sz="1050" dirty="0">
                <a:latin typeface="+mn-ea"/>
              </a:rPr>
              <a:t>2672</a:t>
            </a:r>
            <a:r>
              <a:rPr lang="ja-JP" altLang="en-US" sz="1050" dirty="0">
                <a:latin typeface="+mn-ea"/>
              </a:rPr>
              <a:t>・</a:t>
            </a:r>
            <a:r>
              <a:rPr lang="en-US" altLang="ja-JP" sz="1050">
                <a:latin typeface="+mn-ea"/>
              </a:rPr>
              <a:t>2677</a:t>
            </a:r>
            <a:r>
              <a:rPr lang="ja-JP" altLang="en-US" sz="1050" dirty="0">
                <a:latin typeface="+mn-ea"/>
              </a:rPr>
              <a:t>　　</a:t>
            </a:r>
            <a:r>
              <a:rPr lang="en-US" altLang="ja-JP" sz="1050" dirty="0">
                <a:latin typeface="+mn-ea"/>
              </a:rPr>
              <a:t>FAX</a:t>
            </a:r>
            <a:r>
              <a:rPr lang="ja-JP" altLang="en-US" sz="1050" dirty="0">
                <a:latin typeface="+mn-ea"/>
              </a:rPr>
              <a:t>：</a:t>
            </a:r>
            <a:r>
              <a:rPr lang="en-US" altLang="ja-JP" sz="1050" dirty="0">
                <a:latin typeface="+mn-ea"/>
              </a:rPr>
              <a:t>03-3578-2678</a:t>
            </a:r>
          </a:p>
          <a:p>
            <a:pPr marL="457200" lvl="1" indent="0">
              <a:spcBef>
                <a:spcPts val="0"/>
              </a:spcBef>
              <a:buNone/>
            </a:pPr>
            <a:r>
              <a:rPr lang="en-US" altLang="ja-JP" sz="1050" dirty="0">
                <a:latin typeface="+mn-ea"/>
              </a:rPr>
              <a:t>MAIL</a:t>
            </a:r>
            <a:r>
              <a:rPr lang="ja-JP" altLang="en-US" sz="1050" dirty="0">
                <a:latin typeface="+mn-ea"/>
              </a:rPr>
              <a:t>：</a:t>
            </a:r>
            <a:r>
              <a:rPr lang="en-US" altLang="ja-JP" u="sng" dirty="0">
                <a:hlinkClick r:id="rId2">
                  <a:extLst>
                    <a:ext uri="{A12FA001-AC4F-418D-AE19-62706E023703}">
                      <ahyp:hlinkClr xmlns:ahyp="http://schemas.microsoft.com/office/drawing/2018/hyperlinkcolor" val="tx"/>
                    </a:ext>
                  </a:extLst>
                </a:hlinkClick>
              </a:rPr>
              <a:t>minato43@city.minato.tokyo.jp</a:t>
            </a:r>
            <a:endParaRPr lang="en-US" altLang="ja-JP" u="sng" dirty="0"/>
          </a:p>
          <a:p>
            <a:pPr>
              <a:buFont typeface="Wingdings" panose="05000000000000000000" pitchFamily="2" charset="2"/>
              <a:buChar char="n"/>
            </a:pPr>
            <a:r>
              <a:rPr lang="ja-JP" altLang="en-US" sz="1600" dirty="0"/>
              <a:t>ホームページ</a:t>
            </a:r>
            <a:endParaRPr lang="en-US" altLang="ja-JP" sz="1600" dirty="0"/>
          </a:p>
          <a:p>
            <a:pPr marL="496062" lvl="7" indent="0">
              <a:spcBef>
                <a:spcPts val="0"/>
              </a:spcBef>
              <a:buNone/>
            </a:pPr>
            <a:r>
              <a:rPr lang="ja-JP" altLang="en-US" sz="1050" dirty="0"/>
              <a:t>請求に必要な書類等をアップロードしています。</a:t>
            </a:r>
            <a:endParaRPr lang="en-US" altLang="ja-JP" sz="1400" dirty="0"/>
          </a:p>
          <a:p>
            <a:pPr marL="496062" lvl="7" indent="0">
              <a:spcBef>
                <a:spcPts val="0"/>
              </a:spcBef>
              <a:buNone/>
            </a:pPr>
            <a:r>
              <a:rPr lang="ja-JP" altLang="en-US" sz="1050" dirty="0"/>
              <a:t>港区ホームページ＞健康・福祉＞福祉＞障害者福祉＞</a:t>
            </a:r>
            <a:endParaRPr lang="en-US" altLang="ja-JP" sz="1050" dirty="0"/>
          </a:p>
          <a:p>
            <a:pPr marL="496062" lvl="7" indent="0">
              <a:spcBef>
                <a:spcPts val="0"/>
              </a:spcBef>
              <a:buNone/>
            </a:pPr>
            <a:r>
              <a:rPr lang="ja-JP" altLang="en-US" sz="1050" dirty="0"/>
              <a:t>障害福祉サービス事業者等の方へ＞移動支援事業請求書式一覧</a:t>
            </a:r>
            <a:endParaRPr lang="en-US" altLang="ja-JP" sz="1050" dirty="0"/>
          </a:p>
          <a:p>
            <a:pPr marL="496062" lvl="7" indent="0">
              <a:spcBef>
                <a:spcPts val="0"/>
              </a:spcBef>
              <a:buNone/>
            </a:pPr>
            <a:r>
              <a:rPr lang="ja-JP" altLang="en-US" sz="1050" dirty="0"/>
              <a:t>を参照してください。</a:t>
            </a:r>
            <a:endParaRPr lang="en-US" altLang="ja-JP" sz="1050" dirty="0"/>
          </a:p>
        </p:txBody>
      </p:sp>
      <p:cxnSp>
        <p:nvCxnSpPr>
          <p:cNvPr id="6" name="直線コネクタ 5">
            <a:extLst>
              <a:ext uri="{FF2B5EF4-FFF2-40B4-BE49-F238E27FC236}">
                <a16:creationId xmlns:a16="http://schemas.microsoft.com/office/drawing/2014/main" id="{48343697-C91F-4176-91BA-EA82EC8070FE}"/>
              </a:ext>
            </a:extLst>
          </p:cNvPr>
          <p:cNvCxnSpPr/>
          <p:nvPr/>
        </p:nvCxnSpPr>
        <p:spPr>
          <a:xfrm flipV="1">
            <a:off x="259723" y="3117426"/>
            <a:ext cx="0" cy="995423"/>
          </a:xfrm>
          <a:prstGeom prst="line">
            <a:avLst/>
          </a:prstGeom>
          <a:ln/>
        </p:spPr>
        <p:style>
          <a:lnRef idx="1">
            <a:schemeClr val="accent2"/>
          </a:lnRef>
          <a:fillRef idx="0">
            <a:schemeClr val="accent2"/>
          </a:fillRef>
          <a:effectRef idx="0">
            <a:schemeClr val="accent2"/>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インク 8">
                <a:extLst>
                  <a:ext uri="{FF2B5EF4-FFF2-40B4-BE49-F238E27FC236}">
                    <a16:creationId xmlns:a16="http://schemas.microsoft.com/office/drawing/2014/main" id="{11E7F9A0-7DB7-4D8D-AAB4-7D89398C058B}"/>
                  </a:ext>
                </a:extLst>
              </p14:cNvPr>
              <p14:cNvContentPartPr/>
              <p14:nvPr/>
            </p14:nvContentPartPr>
            <p14:xfrm>
              <a:off x="-1273903" y="4593274"/>
              <a:ext cx="360" cy="360"/>
            </p14:xfrm>
          </p:contentPart>
        </mc:Choice>
        <mc:Fallback xmlns="">
          <p:pic>
            <p:nvPicPr>
              <p:cNvPr id="9" name="インク 8">
                <a:extLst>
                  <a:ext uri="{FF2B5EF4-FFF2-40B4-BE49-F238E27FC236}">
                    <a16:creationId xmlns:a16="http://schemas.microsoft.com/office/drawing/2014/main" id="{11E7F9A0-7DB7-4D8D-AAB4-7D89398C058B}"/>
                  </a:ext>
                </a:extLst>
              </p:cNvPr>
              <p:cNvPicPr/>
              <p:nvPr/>
            </p:nvPicPr>
            <p:blipFill>
              <a:blip r:embed="rId4"/>
              <a:stretch>
                <a:fillRect/>
              </a:stretch>
            </p:blipFill>
            <p:spPr>
              <a:xfrm>
                <a:off x="-1327903" y="4485634"/>
                <a:ext cx="108000" cy="216000"/>
              </a:xfrm>
              <a:prstGeom prst="rect">
                <a:avLst/>
              </a:prstGeom>
            </p:spPr>
          </p:pic>
        </mc:Fallback>
      </mc:AlternateContent>
      <p:sp>
        <p:nvSpPr>
          <p:cNvPr id="10" name="正方形/長方形 9">
            <a:extLst>
              <a:ext uri="{FF2B5EF4-FFF2-40B4-BE49-F238E27FC236}">
                <a16:creationId xmlns:a16="http://schemas.microsoft.com/office/drawing/2014/main" id="{AFAC9B6D-8B4D-43A2-A00B-B1429F964F63}"/>
              </a:ext>
            </a:extLst>
          </p:cNvPr>
          <p:cNvSpPr/>
          <p:nvPr/>
        </p:nvSpPr>
        <p:spPr>
          <a:xfrm>
            <a:off x="185124" y="3973952"/>
            <a:ext cx="212960" cy="15225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82771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6200DB-B480-4F8E-8A59-698A0D0625E9}"/>
              </a:ext>
            </a:extLst>
          </p:cNvPr>
          <p:cNvSpPr>
            <a:spLocks noGrp="1"/>
          </p:cNvSpPr>
          <p:nvPr>
            <p:ph type="title"/>
          </p:nvPr>
        </p:nvSpPr>
        <p:spPr>
          <a:xfrm>
            <a:off x="576072" y="1205345"/>
            <a:ext cx="5467541" cy="1316182"/>
          </a:xfrm>
        </p:spPr>
        <p:txBody>
          <a:bodyPr/>
          <a:lstStyle/>
          <a:p>
            <a:pPr>
              <a:lnSpc>
                <a:spcPts val="4000"/>
              </a:lnSpc>
            </a:pPr>
            <a:r>
              <a:rPr kumimoji="1" lang="ja-JP" altLang="en-US" dirty="0"/>
              <a:t>サービス提供前に</a:t>
            </a:r>
            <a:br>
              <a:rPr kumimoji="1" lang="en-US" altLang="ja-JP" dirty="0"/>
            </a:br>
            <a:r>
              <a:rPr kumimoji="1" lang="ja-JP" altLang="en-US" dirty="0"/>
              <a:t>確認いただきたいこと</a:t>
            </a:r>
          </a:p>
        </p:txBody>
      </p:sp>
      <p:sp>
        <p:nvSpPr>
          <p:cNvPr id="3" name="スライド番号プレースホルダー 2">
            <a:extLst>
              <a:ext uri="{FF2B5EF4-FFF2-40B4-BE49-F238E27FC236}">
                <a16:creationId xmlns:a16="http://schemas.microsoft.com/office/drawing/2014/main" id="{714710D0-54D2-4F1B-9C8F-64FDD4E1CA37}"/>
              </a:ext>
            </a:extLst>
          </p:cNvPr>
          <p:cNvSpPr>
            <a:spLocks noGrp="1"/>
          </p:cNvSpPr>
          <p:nvPr>
            <p:ph type="sldNum" sz="quarter" idx="12"/>
          </p:nvPr>
        </p:nvSpPr>
        <p:spPr/>
        <p:txBody>
          <a:bodyPr/>
          <a:lstStyle/>
          <a:p>
            <a:fld id="{34F31C61-1C33-4740-97F9-1279A604D2A8}" type="slidenum">
              <a:rPr kumimoji="1" lang="ja-JP" altLang="en-US" smtClean="0"/>
              <a:t>3</a:t>
            </a:fld>
            <a:endParaRPr kumimoji="1" lang="ja-JP" altLang="en-US"/>
          </a:p>
        </p:txBody>
      </p:sp>
      <p:sp>
        <p:nvSpPr>
          <p:cNvPr id="4" name="コンテンツ プレースホルダー 2">
            <a:extLst>
              <a:ext uri="{FF2B5EF4-FFF2-40B4-BE49-F238E27FC236}">
                <a16:creationId xmlns:a16="http://schemas.microsoft.com/office/drawing/2014/main" id="{1D9A0627-49C6-4468-8F3B-A53AFBC3F1CD}"/>
              </a:ext>
            </a:extLst>
          </p:cNvPr>
          <p:cNvSpPr txBox="1">
            <a:spLocks/>
          </p:cNvSpPr>
          <p:nvPr/>
        </p:nvSpPr>
        <p:spPr>
          <a:xfrm>
            <a:off x="847630" y="2595093"/>
            <a:ext cx="5434300" cy="1221082"/>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spcAft>
                <a:spcPts val="600"/>
              </a:spcAft>
              <a:buNone/>
            </a:pPr>
            <a:r>
              <a:rPr lang="ja-JP" altLang="en-US" sz="1200" dirty="0"/>
              <a:t>港区障害者移動支援事業は、障害者総合支援法の地域生活支援事業のひとつとして、区が独自に行う事業です。</a:t>
            </a:r>
            <a:endParaRPr lang="en-US" altLang="ja-JP" sz="1200" dirty="0"/>
          </a:p>
          <a:p>
            <a:pPr marL="0" indent="0">
              <a:lnSpc>
                <a:spcPct val="100000"/>
              </a:lnSpc>
              <a:spcBef>
                <a:spcPts val="338"/>
              </a:spcBef>
              <a:spcAft>
                <a:spcPts val="600"/>
              </a:spcAft>
              <a:buNone/>
            </a:pPr>
            <a:r>
              <a:rPr lang="ja-JP" altLang="en-US" sz="1200" dirty="0"/>
              <a:t>公費を利用しますので、以下の３点を必ず確認いただいた上でサービスを提供いただき、適切に請求の手続きをお願いいたします。</a:t>
            </a:r>
            <a:endParaRPr lang="en-US" altLang="ja-JP" sz="1200" dirty="0"/>
          </a:p>
          <a:p>
            <a:pPr marL="0" indent="0">
              <a:lnSpc>
                <a:spcPct val="100000"/>
              </a:lnSpc>
              <a:spcBef>
                <a:spcPts val="338"/>
              </a:spcBef>
              <a:spcAft>
                <a:spcPts val="600"/>
              </a:spcAft>
              <a:buNone/>
            </a:pPr>
            <a:r>
              <a:rPr lang="ja-JP" altLang="en-US" sz="1200" dirty="0"/>
              <a:t>移動支援としてサービスが提供できるかどうか迷った際は、利用者の住所を管轄する各地区総合支所区民課保健福祉係の担当へお問合せください。</a:t>
            </a:r>
            <a:endParaRPr lang="en-US" altLang="ja-JP" sz="1200" dirty="0"/>
          </a:p>
        </p:txBody>
      </p:sp>
      <p:sp>
        <p:nvSpPr>
          <p:cNvPr id="5" name="タイトル 1">
            <a:extLst>
              <a:ext uri="{FF2B5EF4-FFF2-40B4-BE49-F238E27FC236}">
                <a16:creationId xmlns:a16="http://schemas.microsoft.com/office/drawing/2014/main" id="{2E67798D-03BC-40E5-B7F5-E180E897C684}"/>
              </a:ext>
            </a:extLst>
          </p:cNvPr>
          <p:cNvSpPr txBox="1">
            <a:spLocks/>
          </p:cNvSpPr>
          <p:nvPr/>
        </p:nvSpPr>
        <p:spPr>
          <a:xfrm>
            <a:off x="576071" y="3776542"/>
            <a:ext cx="5467541" cy="1295303"/>
          </a:xfrm>
          <a:prstGeom prst="rect">
            <a:avLst/>
          </a:prstGeom>
        </p:spPr>
        <p:txBody>
          <a:bodyPr vert="horz" lIns="91440" tIns="45720" rIns="91440" bIns="45720" rtlCol="0" anchor="ctr">
            <a:normAutofit/>
          </a:bodyPr>
          <a:lstStyle>
            <a:lvl1pPr algn="l" defTabSz="685800" rtl="0" eaLnBrk="1" latinLnBrk="0" hangingPunct="1">
              <a:lnSpc>
                <a:spcPct val="80000"/>
              </a:lnSpc>
              <a:spcBef>
                <a:spcPct val="0"/>
              </a:spcBef>
              <a:buNone/>
              <a:defRPr kumimoji="1" sz="3300" kern="1200" cap="all" spc="75" baseline="0">
                <a:solidFill>
                  <a:schemeClr val="tx1">
                    <a:lumMod val="95000"/>
                    <a:lumOff val="5000"/>
                  </a:schemeClr>
                </a:solidFill>
                <a:latin typeface="+mj-lt"/>
                <a:ea typeface="+mj-ea"/>
                <a:cs typeface="+mj-cs"/>
              </a:defRPr>
            </a:lvl1pPr>
          </a:lstStyle>
          <a:p>
            <a:pPr>
              <a:lnSpc>
                <a:spcPts val="4000"/>
              </a:lnSpc>
            </a:pPr>
            <a:r>
              <a:rPr lang="ja-JP" altLang="en-US" sz="2400" dirty="0"/>
              <a:t>①港区障害者移動支援事業実施要綱</a:t>
            </a:r>
          </a:p>
        </p:txBody>
      </p:sp>
      <p:sp>
        <p:nvSpPr>
          <p:cNvPr id="6" name="タイトル 1">
            <a:extLst>
              <a:ext uri="{FF2B5EF4-FFF2-40B4-BE49-F238E27FC236}">
                <a16:creationId xmlns:a16="http://schemas.microsoft.com/office/drawing/2014/main" id="{F93A6768-34EC-486B-BCA9-A67D2362C724}"/>
              </a:ext>
            </a:extLst>
          </p:cNvPr>
          <p:cNvSpPr txBox="1">
            <a:spLocks/>
          </p:cNvSpPr>
          <p:nvPr/>
        </p:nvSpPr>
        <p:spPr>
          <a:xfrm>
            <a:off x="576071" y="7363309"/>
            <a:ext cx="5467541" cy="1295303"/>
          </a:xfrm>
          <a:prstGeom prst="rect">
            <a:avLst/>
          </a:prstGeom>
        </p:spPr>
        <p:txBody>
          <a:bodyPr vert="horz" lIns="91440" tIns="45720" rIns="91440" bIns="45720" rtlCol="0" anchor="ctr">
            <a:normAutofit/>
          </a:bodyPr>
          <a:lstStyle>
            <a:lvl1pPr algn="l" defTabSz="685800" rtl="0" eaLnBrk="1" latinLnBrk="0" hangingPunct="1">
              <a:lnSpc>
                <a:spcPct val="80000"/>
              </a:lnSpc>
              <a:spcBef>
                <a:spcPct val="0"/>
              </a:spcBef>
              <a:buNone/>
              <a:defRPr kumimoji="1" sz="3300" kern="1200" cap="all" spc="75" baseline="0">
                <a:solidFill>
                  <a:schemeClr val="tx1">
                    <a:lumMod val="95000"/>
                    <a:lumOff val="5000"/>
                  </a:schemeClr>
                </a:solidFill>
                <a:latin typeface="+mj-lt"/>
                <a:ea typeface="+mj-ea"/>
                <a:cs typeface="+mj-cs"/>
              </a:defRPr>
            </a:lvl1pPr>
          </a:lstStyle>
          <a:p>
            <a:pPr>
              <a:lnSpc>
                <a:spcPts val="4000"/>
              </a:lnSpc>
            </a:pPr>
            <a:r>
              <a:rPr lang="ja-JP" altLang="en-US" sz="2400" dirty="0"/>
              <a:t>③受給者証</a:t>
            </a:r>
          </a:p>
        </p:txBody>
      </p:sp>
      <p:sp>
        <p:nvSpPr>
          <p:cNvPr id="8" name="タイトル 1">
            <a:extLst>
              <a:ext uri="{FF2B5EF4-FFF2-40B4-BE49-F238E27FC236}">
                <a16:creationId xmlns:a16="http://schemas.microsoft.com/office/drawing/2014/main" id="{8103D51B-F383-419C-A0D2-744EE5B95A4F}"/>
              </a:ext>
            </a:extLst>
          </p:cNvPr>
          <p:cNvSpPr txBox="1">
            <a:spLocks/>
          </p:cNvSpPr>
          <p:nvPr/>
        </p:nvSpPr>
        <p:spPr>
          <a:xfrm>
            <a:off x="576071" y="5569925"/>
            <a:ext cx="5467541" cy="1295303"/>
          </a:xfrm>
          <a:prstGeom prst="rect">
            <a:avLst/>
          </a:prstGeom>
        </p:spPr>
        <p:txBody>
          <a:bodyPr vert="horz" lIns="91440" tIns="45720" rIns="91440" bIns="45720" rtlCol="0" anchor="ctr">
            <a:normAutofit/>
          </a:bodyPr>
          <a:lstStyle>
            <a:lvl1pPr algn="l" defTabSz="685800" rtl="0" eaLnBrk="1" latinLnBrk="0" hangingPunct="1">
              <a:lnSpc>
                <a:spcPct val="80000"/>
              </a:lnSpc>
              <a:spcBef>
                <a:spcPct val="0"/>
              </a:spcBef>
              <a:buNone/>
              <a:defRPr kumimoji="1" sz="3300" kern="1200" cap="all" spc="75" baseline="0">
                <a:solidFill>
                  <a:schemeClr val="tx1">
                    <a:lumMod val="95000"/>
                    <a:lumOff val="5000"/>
                  </a:schemeClr>
                </a:solidFill>
                <a:latin typeface="+mj-lt"/>
                <a:ea typeface="+mj-ea"/>
                <a:cs typeface="+mj-cs"/>
              </a:defRPr>
            </a:lvl1pPr>
          </a:lstStyle>
          <a:p>
            <a:pPr>
              <a:lnSpc>
                <a:spcPts val="4000"/>
              </a:lnSpc>
            </a:pPr>
            <a:r>
              <a:rPr lang="ja-JP" altLang="en-US" sz="2400" dirty="0"/>
              <a:t>②協定書</a:t>
            </a:r>
          </a:p>
        </p:txBody>
      </p:sp>
      <p:sp>
        <p:nvSpPr>
          <p:cNvPr id="9" name="コンテンツ プレースホルダー 2">
            <a:extLst>
              <a:ext uri="{FF2B5EF4-FFF2-40B4-BE49-F238E27FC236}">
                <a16:creationId xmlns:a16="http://schemas.microsoft.com/office/drawing/2014/main" id="{6940E9C9-D09A-4975-A92E-7AF74CC1CB3A}"/>
              </a:ext>
            </a:extLst>
          </p:cNvPr>
          <p:cNvSpPr txBox="1">
            <a:spLocks/>
          </p:cNvSpPr>
          <p:nvPr/>
        </p:nvSpPr>
        <p:spPr>
          <a:xfrm>
            <a:off x="901040" y="4770947"/>
            <a:ext cx="2223163" cy="1072655"/>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buNone/>
            </a:pPr>
            <a:r>
              <a:rPr lang="ja-JP" altLang="en-US" sz="1200" dirty="0"/>
              <a:t>・対象の利用者</a:t>
            </a:r>
            <a:endParaRPr lang="en-US" altLang="ja-JP" sz="1200" dirty="0"/>
          </a:p>
          <a:p>
            <a:pPr marL="0" indent="0">
              <a:lnSpc>
                <a:spcPct val="100000"/>
              </a:lnSpc>
              <a:spcBef>
                <a:spcPts val="338"/>
              </a:spcBef>
              <a:buNone/>
            </a:pPr>
            <a:r>
              <a:rPr lang="ja-JP" altLang="en-US" sz="1200" dirty="0"/>
              <a:t>・移動支援の内容</a:t>
            </a:r>
            <a:endParaRPr lang="en-US" altLang="ja-JP" sz="1200" dirty="0"/>
          </a:p>
          <a:p>
            <a:pPr marL="0" indent="0">
              <a:lnSpc>
                <a:spcPct val="100000"/>
              </a:lnSpc>
              <a:spcBef>
                <a:spcPts val="338"/>
              </a:spcBef>
              <a:buNone/>
            </a:pPr>
            <a:r>
              <a:rPr lang="ja-JP" altLang="en-US" sz="1200" dirty="0"/>
              <a:t>・提供事業者</a:t>
            </a:r>
            <a:endParaRPr lang="en-US" altLang="ja-JP" sz="1200" dirty="0"/>
          </a:p>
          <a:p>
            <a:pPr marL="0" indent="0">
              <a:lnSpc>
                <a:spcPct val="100000"/>
              </a:lnSpc>
              <a:spcBef>
                <a:spcPts val="338"/>
              </a:spcBef>
              <a:buNone/>
            </a:pPr>
            <a:r>
              <a:rPr lang="ja-JP" altLang="en-US" sz="1200" dirty="0"/>
              <a:t>・協定の締結</a:t>
            </a:r>
            <a:endParaRPr lang="en-US" altLang="ja-JP" sz="1200" dirty="0"/>
          </a:p>
        </p:txBody>
      </p:sp>
      <p:sp>
        <p:nvSpPr>
          <p:cNvPr id="10" name="コンテンツ プレースホルダー 2">
            <a:extLst>
              <a:ext uri="{FF2B5EF4-FFF2-40B4-BE49-F238E27FC236}">
                <a16:creationId xmlns:a16="http://schemas.microsoft.com/office/drawing/2014/main" id="{163EC791-5DE6-4384-8E5E-D018B4C8616E}"/>
              </a:ext>
            </a:extLst>
          </p:cNvPr>
          <p:cNvSpPr txBox="1">
            <a:spLocks/>
          </p:cNvSpPr>
          <p:nvPr/>
        </p:nvSpPr>
        <p:spPr>
          <a:xfrm>
            <a:off x="2828893" y="4760409"/>
            <a:ext cx="2223163" cy="1083193"/>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buNone/>
            </a:pPr>
            <a:r>
              <a:rPr lang="ja-JP" altLang="en-US" sz="1200" dirty="0"/>
              <a:t>・利用者と事業者の契約</a:t>
            </a:r>
            <a:endParaRPr lang="en-US" altLang="ja-JP" sz="1200" dirty="0"/>
          </a:p>
          <a:p>
            <a:pPr marL="0" indent="0">
              <a:lnSpc>
                <a:spcPct val="100000"/>
              </a:lnSpc>
              <a:spcBef>
                <a:spcPts val="338"/>
              </a:spcBef>
              <a:buNone/>
            </a:pPr>
            <a:r>
              <a:rPr lang="ja-JP" altLang="en-US" sz="1200" dirty="0"/>
              <a:t>・移動支援従事者</a:t>
            </a:r>
            <a:endParaRPr lang="en-US" altLang="ja-JP" sz="1200" dirty="0"/>
          </a:p>
          <a:p>
            <a:pPr marL="0" indent="0">
              <a:lnSpc>
                <a:spcPct val="100000"/>
              </a:lnSpc>
              <a:spcBef>
                <a:spcPts val="338"/>
              </a:spcBef>
              <a:buNone/>
            </a:pPr>
            <a:r>
              <a:rPr lang="ja-JP" altLang="en-US" sz="1200" dirty="0"/>
              <a:t>・費用の額</a:t>
            </a:r>
            <a:endParaRPr lang="en-US" altLang="ja-JP" sz="1200" dirty="0"/>
          </a:p>
          <a:p>
            <a:pPr marL="0" indent="0">
              <a:lnSpc>
                <a:spcPct val="100000"/>
              </a:lnSpc>
              <a:spcBef>
                <a:spcPts val="338"/>
              </a:spcBef>
              <a:buNone/>
            </a:pPr>
            <a:r>
              <a:rPr lang="ja-JP" altLang="en-US" sz="1200" dirty="0"/>
              <a:t>・利用者負担額</a:t>
            </a:r>
            <a:endParaRPr lang="en-US" altLang="ja-JP" sz="1200" dirty="0"/>
          </a:p>
        </p:txBody>
      </p:sp>
      <p:sp>
        <p:nvSpPr>
          <p:cNvPr id="11" name="コンテンツ プレースホルダー 2">
            <a:extLst>
              <a:ext uri="{FF2B5EF4-FFF2-40B4-BE49-F238E27FC236}">
                <a16:creationId xmlns:a16="http://schemas.microsoft.com/office/drawing/2014/main" id="{BDB77337-6591-4FE8-8F53-43B1C396BC78}"/>
              </a:ext>
            </a:extLst>
          </p:cNvPr>
          <p:cNvSpPr txBox="1">
            <a:spLocks/>
          </p:cNvSpPr>
          <p:nvPr/>
        </p:nvSpPr>
        <p:spPr>
          <a:xfrm>
            <a:off x="5035387" y="4752754"/>
            <a:ext cx="2091423" cy="1072655"/>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buNone/>
            </a:pPr>
            <a:r>
              <a:rPr lang="ja-JP" altLang="en-US" sz="1200" dirty="0"/>
              <a:t>・負担上限月額</a:t>
            </a:r>
            <a:endParaRPr lang="en-US" altLang="ja-JP" sz="1200" dirty="0"/>
          </a:p>
          <a:p>
            <a:pPr marL="0" indent="0">
              <a:lnSpc>
                <a:spcPct val="100000"/>
              </a:lnSpc>
              <a:spcBef>
                <a:spcPts val="338"/>
              </a:spcBef>
              <a:buNone/>
            </a:pPr>
            <a:r>
              <a:rPr lang="ja-JP" altLang="en-US" sz="1200" dirty="0"/>
              <a:t>・費用の請求</a:t>
            </a:r>
            <a:endParaRPr lang="en-US" altLang="ja-JP" sz="1200" dirty="0"/>
          </a:p>
          <a:p>
            <a:pPr marL="0" indent="0">
              <a:lnSpc>
                <a:spcPct val="100000"/>
              </a:lnSpc>
              <a:spcBef>
                <a:spcPts val="338"/>
              </a:spcBef>
              <a:buNone/>
            </a:pPr>
            <a:endParaRPr lang="en-US" altLang="ja-JP" sz="1200" dirty="0"/>
          </a:p>
          <a:p>
            <a:pPr marL="0" indent="0">
              <a:lnSpc>
                <a:spcPct val="100000"/>
              </a:lnSpc>
              <a:spcBef>
                <a:spcPts val="338"/>
              </a:spcBef>
              <a:buNone/>
            </a:pPr>
            <a:r>
              <a:rPr lang="ja-JP" altLang="en-US" sz="1200" dirty="0"/>
              <a:t>　　　　　　　等</a:t>
            </a:r>
            <a:endParaRPr lang="en-US" altLang="ja-JP" sz="1200" dirty="0"/>
          </a:p>
        </p:txBody>
      </p:sp>
      <p:sp>
        <p:nvSpPr>
          <p:cNvPr id="12" name="コンテンツ プレースホルダー 2">
            <a:extLst>
              <a:ext uri="{FF2B5EF4-FFF2-40B4-BE49-F238E27FC236}">
                <a16:creationId xmlns:a16="http://schemas.microsoft.com/office/drawing/2014/main" id="{84DD47BC-B553-4333-9E57-BA7BD456BFCA}"/>
              </a:ext>
            </a:extLst>
          </p:cNvPr>
          <p:cNvSpPr txBox="1">
            <a:spLocks/>
          </p:cNvSpPr>
          <p:nvPr/>
        </p:nvSpPr>
        <p:spPr>
          <a:xfrm>
            <a:off x="901040" y="6568149"/>
            <a:ext cx="2223163" cy="1072655"/>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buNone/>
            </a:pPr>
            <a:r>
              <a:rPr lang="ja-JP" altLang="en-US" sz="1200" dirty="0"/>
              <a:t>・移動支援計画</a:t>
            </a:r>
            <a:endParaRPr lang="en-US" altLang="ja-JP" sz="1200" dirty="0"/>
          </a:p>
          <a:p>
            <a:pPr marL="0" indent="0">
              <a:lnSpc>
                <a:spcPct val="100000"/>
              </a:lnSpc>
              <a:spcBef>
                <a:spcPts val="338"/>
              </a:spcBef>
              <a:buNone/>
            </a:pPr>
            <a:r>
              <a:rPr lang="ja-JP" altLang="en-US" sz="1200" dirty="0"/>
              <a:t>・サービス提供の記録</a:t>
            </a:r>
            <a:endParaRPr lang="en-US" altLang="ja-JP" sz="1200" dirty="0"/>
          </a:p>
          <a:p>
            <a:pPr marL="0" indent="0">
              <a:lnSpc>
                <a:spcPct val="100000"/>
              </a:lnSpc>
              <a:spcBef>
                <a:spcPts val="338"/>
              </a:spcBef>
              <a:buNone/>
            </a:pPr>
            <a:r>
              <a:rPr lang="ja-JP" altLang="en-US" sz="1200" dirty="0"/>
              <a:t>・サービスの提供の報告</a:t>
            </a:r>
            <a:endParaRPr lang="en-US" altLang="ja-JP" sz="1200" dirty="0"/>
          </a:p>
          <a:p>
            <a:pPr marL="0" indent="0">
              <a:lnSpc>
                <a:spcPct val="100000"/>
              </a:lnSpc>
              <a:spcBef>
                <a:spcPts val="338"/>
              </a:spcBef>
              <a:buNone/>
            </a:pPr>
            <a:r>
              <a:rPr lang="ja-JP" altLang="en-US" sz="1200" dirty="0"/>
              <a:t>・費用の額及び請求</a:t>
            </a:r>
            <a:endParaRPr lang="en-US" altLang="ja-JP" sz="1200" dirty="0"/>
          </a:p>
        </p:txBody>
      </p:sp>
      <p:sp>
        <p:nvSpPr>
          <p:cNvPr id="13" name="コンテンツ プレースホルダー 2">
            <a:extLst>
              <a:ext uri="{FF2B5EF4-FFF2-40B4-BE49-F238E27FC236}">
                <a16:creationId xmlns:a16="http://schemas.microsoft.com/office/drawing/2014/main" id="{0E9EACBF-CE3F-413D-A5DE-14227633B020}"/>
              </a:ext>
            </a:extLst>
          </p:cNvPr>
          <p:cNvSpPr txBox="1">
            <a:spLocks/>
          </p:cNvSpPr>
          <p:nvPr/>
        </p:nvSpPr>
        <p:spPr>
          <a:xfrm>
            <a:off x="2828893" y="6544454"/>
            <a:ext cx="2223163" cy="1083193"/>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buNone/>
            </a:pPr>
            <a:r>
              <a:rPr lang="ja-JP" altLang="en-US" sz="1200" dirty="0"/>
              <a:t>・サービス内容</a:t>
            </a:r>
            <a:endParaRPr lang="en-US" altLang="ja-JP" sz="1200" dirty="0"/>
          </a:p>
          <a:p>
            <a:pPr marL="0" indent="0">
              <a:lnSpc>
                <a:spcPct val="100000"/>
              </a:lnSpc>
              <a:spcBef>
                <a:spcPts val="338"/>
              </a:spcBef>
              <a:buNone/>
            </a:pPr>
            <a:r>
              <a:rPr lang="ja-JP" altLang="en-US" sz="1200" dirty="0"/>
              <a:t>・介護者の資格</a:t>
            </a:r>
            <a:endParaRPr lang="en-US" altLang="ja-JP" sz="1200" dirty="0"/>
          </a:p>
          <a:p>
            <a:pPr marL="0" indent="0">
              <a:lnSpc>
                <a:spcPct val="100000"/>
              </a:lnSpc>
              <a:spcBef>
                <a:spcPts val="338"/>
              </a:spcBef>
              <a:buNone/>
            </a:pPr>
            <a:r>
              <a:rPr lang="ja-JP" altLang="en-US" sz="1200" dirty="0"/>
              <a:t>・改善の指示</a:t>
            </a:r>
            <a:endParaRPr lang="en-US" altLang="ja-JP" sz="1200" dirty="0"/>
          </a:p>
          <a:p>
            <a:pPr marL="0" indent="0">
              <a:lnSpc>
                <a:spcPct val="100000"/>
              </a:lnSpc>
              <a:spcBef>
                <a:spcPts val="338"/>
              </a:spcBef>
              <a:buNone/>
            </a:pPr>
            <a:r>
              <a:rPr lang="ja-JP" altLang="en-US" sz="1200" dirty="0"/>
              <a:t>・事故発生時の対応　　等</a:t>
            </a:r>
            <a:endParaRPr lang="en-US" altLang="ja-JP" sz="1200" dirty="0"/>
          </a:p>
        </p:txBody>
      </p:sp>
      <p:sp>
        <p:nvSpPr>
          <p:cNvPr id="14" name="コンテンツ プレースホルダー 2">
            <a:extLst>
              <a:ext uri="{FF2B5EF4-FFF2-40B4-BE49-F238E27FC236}">
                <a16:creationId xmlns:a16="http://schemas.microsoft.com/office/drawing/2014/main" id="{9AF1F230-E7A0-42C5-8E01-0892C43D58B3}"/>
              </a:ext>
            </a:extLst>
          </p:cNvPr>
          <p:cNvSpPr txBox="1">
            <a:spLocks/>
          </p:cNvSpPr>
          <p:nvPr/>
        </p:nvSpPr>
        <p:spPr>
          <a:xfrm>
            <a:off x="901040" y="8365351"/>
            <a:ext cx="2223163" cy="1072655"/>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buNone/>
            </a:pPr>
            <a:r>
              <a:rPr lang="ja-JP" altLang="en-US" sz="1200" dirty="0"/>
              <a:t>・受給者証番号</a:t>
            </a:r>
            <a:endParaRPr lang="en-US" altLang="ja-JP" sz="1200" dirty="0"/>
          </a:p>
          <a:p>
            <a:pPr marL="0" indent="0">
              <a:lnSpc>
                <a:spcPct val="100000"/>
              </a:lnSpc>
              <a:spcBef>
                <a:spcPts val="338"/>
              </a:spcBef>
              <a:buNone/>
            </a:pPr>
            <a:r>
              <a:rPr lang="ja-JP" altLang="en-US" sz="1200" dirty="0"/>
              <a:t>・支給量</a:t>
            </a:r>
            <a:endParaRPr lang="en-US" altLang="ja-JP" sz="1200" dirty="0"/>
          </a:p>
          <a:p>
            <a:pPr marL="0" indent="0">
              <a:lnSpc>
                <a:spcPct val="100000"/>
              </a:lnSpc>
              <a:spcBef>
                <a:spcPts val="338"/>
              </a:spcBef>
              <a:buNone/>
            </a:pPr>
            <a:r>
              <a:rPr lang="ja-JP" altLang="en-US" sz="1200" dirty="0"/>
              <a:t>・支給期間</a:t>
            </a:r>
            <a:endParaRPr lang="en-US" altLang="ja-JP" sz="1200" dirty="0"/>
          </a:p>
          <a:p>
            <a:pPr marL="0" indent="0">
              <a:lnSpc>
                <a:spcPct val="100000"/>
              </a:lnSpc>
              <a:spcBef>
                <a:spcPts val="338"/>
              </a:spcBef>
              <a:buNone/>
            </a:pPr>
            <a:r>
              <a:rPr lang="ja-JP" altLang="en-US" sz="1200" dirty="0"/>
              <a:t>・負担上限月額</a:t>
            </a:r>
            <a:endParaRPr lang="en-US" altLang="ja-JP" sz="1200" dirty="0"/>
          </a:p>
        </p:txBody>
      </p:sp>
      <p:sp>
        <p:nvSpPr>
          <p:cNvPr id="15" name="コンテンツ プレースホルダー 2">
            <a:extLst>
              <a:ext uri="{FF2B5EF4-FFF2-40B4-BE49-F238E27FC236}">
                <a16:creationId xmlns:a16="http://schemas.microsoft.com/office/drawing/2014/main" id="{D453180B-A174-40FC-BBE7-E1D2407AE57A}"/>
              </a:ext>
            </a:extLst>
          </p:cNvPr>
          <p:cNvSpPr txBox="1">
            <a:spLocks/>
          </p:cNvSpPr>
          <p:nvPr/>
        </p:nvSpPr>
        <p:spPr>
          <a:xfrm>
            <a:off x="2828892" y="8352194"/>
            <a:ext cx="2223163" cy="1083193"/>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buNone/>
            </a:pPr>
            <a:r>
              <a:rPr lang="ja-JP" altLang="en-US" sz="1200" dirty="0"/>
              <a:t>・上限管理事業所</a:t>
            </a:r>
            <a:endParaRPr lang="en-US" altLang="ja-JP" sz="1200" dirty="0"/>
          </a:p>
          <a:p>
            <a:pPr marL="0" indent="0">
              <a:lnSpc>
                <a:spcPct val="100000"/>
              </a:lnSpc>
              <a:spcBef>
                <a:spcPts val="338"/>
              </a:spcBef>
              <a:buNone/>
            </a:pPr>
            <a:r>
              <a:rPr lang="ja-JP" altLang="en-US" sz="1200" dirty="0"/>
              <a:t>・他事業所の利用有無</a:t>
            </a:r>
            <a:endParaRPr lang="en-US" altLang="ja-JP" sz="1200" dirty="0"/>
          </a:p>
          <a:p>
            <a:pPr marL="0" indent="0">
              <a:lnSpc>
                <a:spcPct val="100000"/>
              </a:lnSpc>
              <a:spcBef>
                <a:spcPts val="338"/>
              </a:spcBef>
              <a:buNone/>
            </a:pPr>
            <a:endParaRPr lang="en-US" altLang="ja-JP" sz="1200" dirty="0"/>
          </a:p>
          <a:p>
            <a:pPr marL="0" indent="0">
              <a:lnSpc>
                <a:spcPct val="100000"/>
              </a:lnSpc>
              <a:spcBef>
                <a:spcPts val="338"/>
              </a:spcBef>
              <a:buNone/>
            </a:pPr>
            <a:r>
              <a:rPr lang="ja-JP" altLang="en-US" sz="1200" dirty="0"/>
              <a:t>　　　　　　　　　　　等</a:t>
            </a:r>
            <a:endParaRPr lang="en-US" altLang="ja-JP" sz="1200" dirty="0"/>
          </a:p>
        </p:txBody>
      </p:sp>
    </p:spTree>
    <p:extLst>
      <p:ext uri="{BB962C8B-B14F-4D97-AF65-F5344CB8AC3E}">
        <p14:creationId xmlns:p14="http://schemas.microsoft.com/office/powerpoint/2010/main" val="2331431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9FBE2C-A748-490E-A129-37A85EFB12D4}"/>
              </a:ext>
            </a:extLst>
          </p:cNvPr>
          <p:cNvSpPr>
            <a:spLocks noGrp="1"/>
          </p:cNvSpPr>
          <p:nvPr>
            <p:ph type="title"/>
          </p:nvPr>
        </p:nvSpPr>
        <p:spPr/>
        <p:txBody>
          <a:bodyPr/>
          <a:lstStyle/>
          <a:p>
            <a:r>
              <a:rPr kumimoji="1" lang="ja-JP" altLang="en-US" dirty="0"/>
              <a:t>協定の締結</a:t>
            </a:r>
          </a:p>
        </p:txBody>
      </p:sp>
      <p:sp>
        <p:nvSpPr>
          <p:cNvPr id="3" name="スライド番号プレースホルダー 2">
            <a:extLst>
              <a:ext uri="{FF2B5EF4-FFF2-40B4-BE49-F238E27FC236}">
                <a16:creationId xmlns:a16="http://schemas.microsoft.com/office/drawing/2014/main" id="{755E49A6-509D-4965-BF4E-FB3A7844FB8F}"/>
              </a:ext>
            </a:extLst>
          </p:cNvPr>
          <p:cNvSpPr>
            <a:spLocks noGrp="1"/>
          </p:cNvSpPr>
          <p:nvPr>
            <p:ph type="sldNum" sz="quarter" idx="12"/>
          </p:nvPr>
        </p:nvSpPr>
        <p:spPr/>
        <p:txBody>
          <a:bodyPr/>
          <a:lstStyle/>
          <a:p>
            <a:fld id="{34F31C61-1C33-4740-97F9-1279A604D2A8}" type="slidenum">
              <a:rPr kumimoji="1" lang="ja-JP" altLang="en-US" smtClean="0"/>
              <a:t>4</a:t>
            </a:fld>
            <a:endParaRPr kumimoji="1" lang="ja-JP" altLang="en-US"/>
          </a:p>
        </p:txBody>
      </p:sp>
      <p:sp>
        <p:nvSpPr>
          <p:cNvPr id="6" name="コンテンツ プレースホルダー 2">
            <a:extLst>
              <a:ext uri="{FF2B5EF4-FFF2-40B4-BE49-F238E27FC236}">
                <a16:creationId xmlns:a16="http://schemas.microsoft.com/office/drawing/2014/main" id="{08C5A50A-B389-48B0-A561-EA5EAE3ADB4E}"/>
              </a:ext>
            </a:extLst>
          </p:cNvPr>
          <p:cNvSpPr txBox="1">
            <a:spLocks/>
          </p:cNvSpPr>
          <p:nvPr/>
        </p:nvSpPr>
        <p:spPr>
          <a:xfrm>
            <a:off x="847629" y="2519257"/>
            <a:ext cx="5467540" cy="816885"/>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spcAft>
                <a:spcPts val="600"/>
              </a:spcAft>
              <a:buNone/>
            </a:pPr>
            <a:r>
              <a:rPr lang="ja-JP" altLang="en-US" sz="1200" dirty="0"/>
              <a:t>事業者からの申出により、区と事業者との協定を結ぶことによって移動支援のサービスを提供することができます。</a:t>
            </a:r>
            <a:endParaRPr lang="en-US" altLang="ja-JP" sz="1200" dirty="0"/>
          </a:p>
          <a:p>
            <a:pPr marL="0" indent="0">
              <a:lnSpc>
                <a:spcPct val="100000"/>
              </a:lnSpc>
              <a:spcBef>
                <a:spcPts val="338"/>
              </a:spcBef>
              <a:spcAft>
                <a:spcPts val="600"/>
              </a:spcAft>
              <a:buNone/>
            </a:pPr>
            <a:r>
              <a:rPr lang="ja-JP" altLang="en-US" sz="1200" dirty="0"/>
              <a:t>協定の締結を希望する事業者は、以下のとおり対応をお願いいたします。</a:t>
            </a:r>
            <a:endParaRPr lang="en-US" altLang="ja-JP" sz="1200" dirty="0"/>
          </a:p>
        </p:txBody>
      </p:sp>
      <p:sp>
        <p:nvSpPr>
          <p:cNvPr id="12" name="コンテンツ プレースホルダー 2">
            <a:extLst>
              <a:ext uri="{FF2B5EF4-FFF2-40B4-BE49-F238E27FC236}">
                <a16:creationId xmlns:a16="http://schemas.microsoft.com/office/drawing/2014/main" id="{84234DBC-2F22-43CC-AC83-FC9782A2A432}"/>
              </a:ext>
            </a:extLst>
          </p:cNvPr>
          <p:cNvSpPr txBox="1">
            <a:spLocks/>
          </p:cNvSpPr>
          <p:nvPr/>
        </p:nvSpPr>
        <p:spPr>
          <a:xfrm>
            <a:off x="1057565" y="3730917"/>
            <a:ext cx="5312280" cy="2096302"/>
          </a:xfrm>
          <a:prstGeom prst="rect">
            <a:avLst/>
          </a:prstGeom>
        </p:spPr>
        <p:style>
          <a:lnRef idx="2">
            <a:schemeClr val="accent2"/>
          </a:lnRef>
          <a:fillRef idx="1">
            <a:schemeClr val="lt1"/>
          </a:fillRef>
          <a:effectRef idx="0">
            <a:schemeClr val="accent2"/>
          </a:effectRef>
          <a:fontRef idx="minor">
            <a:schemeClr val="dk1"/>
          </a:fontRef>
        </p:style>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buNone/>
            </a:pPr>
            <a:r>
              <a:rPr lang="ja-JP" altLang="en-US" sz="1200" dirty="0"/>
              <a:t>以下の２点を区へメールにて提出してください。提出先のメールアドレスは</a:t>
            </a:r>
            <a:r>
              <a:rPr lang="en-US" altLang="ja-JP" sz="1200" dirty="0"/>
              <a:t>22</a:t>
            </a:r>
            <a:r>
              <a:rPr lang="ja-JP" altLang="en-US" sz="1200" dirty="0"/>
              <a:t>ページを参照してください。</a:t>
            </a:r>
            <a:endParaRPr lang="en-US" altLang="ja-JP" sz="1200" dirty="0"/>
          </a:p>
          <a:p>
            <a:pPr marL="0" indent="0">
              <a:lnSpc>
                <a:spcPct val="150000"/>
              </a:lnSpc>
              <a:spcBef>
                <a:spcPts val="600"/>
              </a:spcBef>
              <a:buNone/>
            </a:pPr>
            <a:r>
              <a:rPr lang="ja-JP" altLang="en-US" sz="1200" dirty="0"/>
              <a:t>　➀</a:t>
            </a:r>
            <a:r>
              <a:rPr lang="ja-JP" altLang="en-US" sz="1200" b="1" dirty="0"/>
              <a:t>「港区障害者移動支援事業実施希望票」</a:t>
            </a:r>
            <a:endParaRPr lang="en-US" altLang="ja-JP" sz="1200" b="1" dirty="0"/>
          </a:p>
          <a:p>
            <a:pPr marL="457200" lvl="1" indent="0">
              <a:lnSpc>
                <a:spcPct val="100000"/>
              </a:lnSpc>
              <a:spcBef>
                <a:spcPts val="338"/>
              </a:spcBef>
              <a:buNone/>
            </a:pPr>
            <a:r>
              <a:rPr lang="ja-JP" altLang="en-US" sz="1000" dirty="0"/>
              <a:t>区ホームページからダウンロードし、エクセルの形式で、メールに添付して提出してください。</a:t>
            </a:r>
            <a:endParaRPr lang="en-US" altLang="ja-JP" sz="1000" dirty="0"/>
          </a:p>
          <a:p>
            <a:pPr marL="457200" lvl="1" indent="0">
              <a:lnSpc>
                <a:spcPct val="100000"/>
              </a:lnSpc>
              <a:spcBef>
                <a:spcPts val="338"/>
              </a:spcBef>
              <a:buNone/>
            </a:pPr>
            <a:r>
              <a:rPr lang="ja-JP" altLang="en-US" sz="1000" dirty="0"/>
              <a:t>区ホームページの移動支援に関連する様式が格納されているページの場所についても</a:t>
            </a:r>
            <a:r>
              <a:rPr lang="en-US" altLang="ja-JP" sz="1000" dirty="0"/>
              <a:t>22</a:t>
            </a:r>
            <a:r>
              <a:rPr lang="ja-JP" altLang="en-US" sz="1000" dirty="0"/>
              <a:t>ページを参照してください。</a:t>
            </a:r>
            <a:endParaRPr lang="en-US" altLang="ja-JP" sz="1000" dirty="0"/>
          </a:p>
          <a:p>
            <a:pPr marL="0" indent="0">
              <a:lnSpc>
                <a:spcPct val="150000"/>
              </a:lnSpc>
              <a:spcBef>
                <a:spcPts val="600"/>
              </a:spcBef>
              <a:buNone/>
            </a:pPr>
            <a:r>
              <a:rPr lang="ja-JP" altLang="en-US" sz="1200" dirty="0"/>
              <a:t>　②指定自治体からの</a:t>
            </a:r>
            <a:r>
              <a:rPr lang="ja-JP" altLang="en-US" sz="1200" b="1" dirty="0"/>
              <a:t>「指定（更新）通知書」</a:t>
            </a:r>
            <a:endParaRPr lang="en-US" altLang="ja-JP" sz="1200" b="1" dirty="0"/>
          </a:p>
          <a:p>
            <a:pPr marL="457200" lvl="1" indent="0">
              <a:lnSpc>
                <a:spcPct val="100000"/>
              </a:lnSpc>
              <a:spcBef>
                <a:spcPts val="338"/>
              </a:spcBef>
              <a:buNone/>
            </a:pPr>
            <a:r>
              <a:rPr lang="ja-JP" altLang="en-US" sz="1000" dirty="0"/>
              <a:t>スキャンしたものをメールに添付してください。</a:t>
            </a:r>
            <a:endParaRPr lang="en-US" altLang="ja-JP" sz="1000" dirty="0"/>
          </a:p>
        </p:txBody>
      </p:sp>
      <p:sp>
        <p:nvSpPr>
          <p:cNvPr id="13" name="コンテンツ プレースホルダー 2">
            <a:extLst>
              <a:ext uri="{FF2B5EF4-FFF2-40B4-BE49-F238E27FC236}">
                <a16:creationId xmlns:a16="http://schemas.microsoft.com/office/drawing/2014/main" id="{C12B4E6C-672A-4154-965D-0D6AC8EC0EC3}"/>
              </a:ext>
            </a:extLst>
          </p:cNvPr>
          <p:cNvSpPr txBox="1">
            <a:spLocks/>
          </p:cNvSpPr>
          <p:nvPr/>
        </p:nvSpPr>
        <p:spPr>
          <a:xfrm>
            <a:off x="1057565" y="6063137"/>
            <a:ext cx="5312280" cy="885492"/>
          </a:xfrm>
          <a:prstGeom prst="rect">
            <a:avLst/>
          </a:prstGeom>
        </p:spPr>
        <p:style>
          <a:lnRef idx="2">
            <a:schemeClr val="accent2"/>
          </a:lnRef>
          <a:fillRef idx="1">
            <a:schemeClr val="lt1"/>
          </a:fillRef>
          <a:effectRef idx="0">
            <a:schemeClr val="accent2"/>
          </a:effectRef>
          <a:fontRef idx="minor">
            <a:schemeClr val="dk1"/>
          </a:fontRef>
        </p:style>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0"/>
              </a:spcBef>
              <a:buNone/>
            </a:pPr>
            <a:endParaRPr lang="en-US" altLang="ja-JP" sz="700" dirty="0"/>
          </a:p>
          <a:p>
            <a:pPr marL="0" indent="0">
              <a:lnSpc>
                <a:spcPct val="100000"/>
              </a:lnSpc>
              <a:spcBef>
                <a:spcPts val="0"/>
              </a:spcBef>
              <a:buNone/>
            </a:pPr>
            <a:r>
              <a:rPr lang="ja-JP" altLang="en-US" sz="1200" dirty="0"/>
              <a:t>区で決裁が完了し次第、協定書類をご指定の住所に送付します。</a:t>
            </a:r>
            <a:endParaRPr lang="en-US" altLang="ja-JP" sz="1200" dirty="0"/>
          </a:p>
          <a:p>
            <a:pPr marL="0" indent="0">
              <a:lnSpc>
                <a:spcPct val="100000"/>
              </a:lnSpc>
              <a:spcBef>
                <a:spcPts val="338"/>
              </a:spcBef>
              <a:buNone/>
            </a:pPr>
            <a:r>
              <a:rPr lang="ja-JP" altLang="en-US" sz="1200" dirty="0"/>
              <a:t>同封している「協定書２部」・「口座登録依頼書」に記入・捺印の上、区へ返送してください。</a:t>
            </a:r>
            <a:endParaRPr lang="en-US" altLang="ja-JP" sz="1200" dirty="0"/>
          </a:p>
        </p:txBody>
      </p:sp>
      <p:sp>
        <p:nvSpPr>
          <p:cNvPr id="14" name="コンテンツ プレースホルダー 2">
            <a:extLst>
              <a:ext uri="{FF2B5EF4-FFF2-40B4-BE49-F238E27FC236}">
                <a16:creationId xmlns:a16="http://schemas.microsoft.com/office/drawing/2014/main" id="{6832573E-234E-4AA7-A928-3952FA7BDA59}"/>
              </a:ext>
            </a:extLst>
          </p:cNvPr>
          <p:cNvSpPr txBox="1">
            <a:spLocks/>
          </p:cNvSpPr>
          <p:nvPr/>
        </p:nvSpPr>
        <p:spPr>
          <a:xfrm>
            <a:off x="1057565" y="7220117"/>
            <a:ext cx="5312280" cy="542551"/>
          </a:xfrm>
          <a:prstGeom prst="rect">
            <a:avLst/>
          </a:prstGeom>
        </p:spPr>
        <p:style>
          <a:lnRef idx="2">
            <a:schemeClr val="accent2"/>
          </a:lnRef>
          <a:fillRef idx="1">
            <a:schemeClr val="lt1"/>
          </a:fillRef>
          <a:effectRef idx="0">
            <a:schemeClr val="accent2"/>
          </a:effectRef>
          <a:fontRef idx="minor">
            <a:schemeClr val="dk1"/>
          </a:fontRef>
        </p:style>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buNone/>
            </a:pPr>
            <a:r>
              <a:rPr lang="ja-JP" altLang="en-US" sz="1200" dirty="0"/>
              <a:t>区長印を押印した協定書を１部返送いたしますので、大切に保管をお願いいたします。</a:t>
            </a:r>
            <a:endParaRPr lang="en-US" altLang="ja-JP" sz="1200" dirty="0"/>
          </a:p>
        </p:txBody>
      </p:sp>
      <p:sp>
        <p:nvSpPr>
          <p:cNvPr id="15" name="コンテンツ プレースホルダー 2">
            <a:extLst>
              <a:ext uri="{FF2B5EF4-FFF2-40B4-BE49-F238E27FC236}">
                <a16:creationId xmlns:a16="http://schemas.microsoft.com/office/drawing/2014/main" id="{09F49E47-6585-4CEE-BCF7-DC6BFC0E7137}"/>
              </a:ext>
            </a:extLst>
          </p:cNvPr>
          <p:cNvSpPr txBox="1">
            <a:spLocks/>
          </p:cNvSpPr>
          <p:nvPr/>
        </p:nvSpPr>
        <p:spPr>
          <a:xfrm>
            <a:off x="847629" y="8409040"/>
            <a:ext cx="5522216" cy="606696"/>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buNone/>
            </a:pPr>
            <a:r>
              <a:rPr lang="ja-JP" altLang="en-US" sz="1200" dirty="0"/>
              <a:t>協定は年度ごとに更新する必要があります。</a:t>
            </a:r>
            <a:endParaRPr lang="en-US" altLang="ja-JP" sz="1200" dirty="0"/>
          </a:p>
          <a:p>
            <a:pPr marL="0" indent="0">
              <a:lnSpc>
                <a:spcPct val="100000"/>
              </a:lnSpc>
              <a:spcBef>
                <a:spcPts val="338"/>
              </a:spcBef>
              <a:buNone/>
            </a:pPr>
            <a:r>
              <a:rPr lang="ja-JP" altLang="en-US" sz="1200" dirty="0"/>
              <a:t>協定を締結している事業者は、年度末に一括して次年度の協定締結を行います。</a:t>
            </a:r>
            <a:endParaRPr lang="en-US" altLang="ja-JP" sz="1200" dirty="0"/>
          </a:p>
        </p:txBody>
      </p:sp>
      <p:sp>
        <p:nvSpPr>
          <p:cNvPr id="30" name="矢印: 山形 29">
            <a:extLst>
              <a:ext uri="{FF2B5EF4-FFF2-40B4-BE49-F238E27FC236}">
                <a16:creationId xmlns:a16="http://schemas.microsoft.com/office/drawing/2014/main" id="{D738AEF2-CF03-46BE-8677-9DA7A9BC3C66}"/>
              </a:ext>
            </a:extLst>
          </p:cNvPr>
          <p:cNvSpPr/>
          <p:nvPr/>
        </p:nvSpPr>
        <p:spPr>
          <a:xfrm rot="5400000">
            <a:off x="-181358" y="4743755"/>
            <a:ext cx="2236600" cy="235134"/>
          </a:xfrm>
          <a:prstGeom prst="chevron">
            <a:avLst>
              <a:gd name="adj" fmla="val 692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1" name="矢印: 山形 30">
            <a:extLst>
              <a:ext uri="{FF2B5EF4-FFF2-40B4-BE49-F238E27FC236}">
                <a16:creationId xmlns:a16="http://schemas.microsoft.com/office/drawing/2014/main" id="{75237C3C-3D8A-4333-AD95-7E4C3E4174BE}"/>
              </a:ext>
            </a:extLst>
          </p:cNvPr>
          <p:cNvSpPr/>
          <p:nvPr/>
        </p:nvSpPr>
        <p:spPr>
          <a:xfrm rot="5400000">
            <a:off x="417669" y="6475928"/>
            <a:ext cx="1038543" cy="235134"/>
          </a:xfrm>
          <a:prstGeom prst="chevron">
            <a:avLst>
              <a:gd name="adj" fmla="val 692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2" name="矢印: 山形 31">
            <a:extLst>
              <a:ext uri="{FF2B5EF4-FFF2-40B4-BE49-F238E27FC236}">
                <a16:creationId xmlns:a16="http://schemas.microsoft.com/office/drawing/2014/main" id="{38362B0C-C034-4FE6-AC5B-37B6843B0875}"/>
              </a:ext>
            </a:extLst>
          </p:cNvPr>
          <p:cNvSpPr/>
          <p:nvPr/>
        </p:nvSpPr>
        <p:spPr>
          <a:xfrm rot="5400000">
            <a:off x="574300" y="7462051"/>
            <a:ext cx="719002" cy="235134"/>
          </a:xfrm>
          <a:prstGeom prst="chevron">
            <a:avLst>
              <a:gd name="adj" fmla="val 692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004901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D098FB-2E34-4FD4-B308-855F56A6BED2}"/>
              </a:ext>
            </a:extLst>
          </p:cNvPr>
          <p:cNvSpPr>
            <a:spLocks noGrp="1"/>
          </p:cNvSpPr>
          <p:nvPr>
            <p:ph type="title"/>
          </p:nvPr>
        </p:nvSpPr>
        <p:spPr/>
        <p:txBody>
          <a:bodyPr/>
          <a:lstStyle/>
          <a:p>
            <a:r>
              <a:rPr kumimoji="1" lang="ja-JP" altLang="en-US" dirty="0"/>
              <a:t>契約内容報告書の提出</a:t>
            </a:r>
          </a:p>
        </p:txBody>
      </p:sp>
      <p:sp>
        <p:nvSpPr>
          <p:cNvPr id="3" name="スライド番号プレースホルダー 2">
            <a:extLst>
              <a:ext uri="{FF2B5EF4-FFF2-40B4-BE49-F238E27FC236}">
                <a16:creationId xmlns:a16="http://schemas.microsoft.com/office/drawing/2014/main" id="{B8B99407-D78C-452C-BD7F-9103F35277FA}"/>
              </a:ext>
            </a:extLst>
          </p:cNvPr>
          <p:cNvSpPr>
            <a:spLocks noGrp="1"/>
          </p:cNvSpPr>
          <p:nvPr>
            <p:ph type="sldNum" sz="quarter" idx="12"/>
          </p:nvPr>
        </p:nvSpPr>
        <p:spPr/>
        <p:txBody>
          <a:bodyPr/>
          <a:lstStyle/>
          <a:p>
            <a:fld id="{34F31C61-1C33-4740-97F9-1279A604D2A8}" type="slidenum">
              <a:rPr kumimoji="1" lang="ja-JP" altLang="en-US" smtClean="0"/>
              <a:t>5</a:t>
            </a:fld>
            <a:endParaRPr kumimoji="1" lang="ja-JP" altLang="en-US"/>
          </a:p>
        </p:txBody>
      </p:sp>
      <p:pic>
        <p:nvPicPr>
          <p:cNvPr id="5" name="図 4">
            <a:extLst>
              <a:ext uri="{FF2B5EF4-FFF2-40B4-BE49-F238E27FC236}">
                <a16:creationId xmlns:a16="http://schemas.microsoft.com/office/drawing/2014/main" id="{789E2FB2-D87A-4AEF-B325-8C740F800AE3}"/>
              </a:ext>
            </a:extLst>
          </p:cNvPr>
          <p:cNvPicPr>
            <a:picLocks noChangeAspect="1"/>
          </p:cNvPicPr>
          <p:nvPr/>
        </p:nvPicPr>
        <p:blipFill>
          <a:blip r:embed="rId2"/>
          <a:stretch>
            <a:fillRect/>
          </a:stretch>
        </p:blipFill>
        <p:spPr>
          <a:xfrm>
            <a:off x="637310" y="2353637"/>
            <a:ext cx="2862278" cy="4329846"/>
          </a:xfrm>
          <a:prstGeom prst="rect">
            <a:avLst/>
          </a:prstGeom>
        </p:spPr>
      </p:pic>
      <p:sp>
        <p:nvSpPr>
          <p:cNvPr id="6" name="コンテンツ プレースホルダー 2">
            <a:extLst>
              <a:ext uri="{FF2B5EF4-FFF2-40B4-BE49-F238E27FC236}">
                <a16:creationId xmlns:a16="http://schemas.microsoft.com/office/drawing/2014/main" id="{3700EE8F-807B-42A7-B189-39D5C980DFF7}"/>
              </a:ext>
            </a:extLst>
          </p:cNvPr>
          <p:cNvSpPr txBox="1">
            <a:spLocks/>
          </p:cNvSpPr>
          <p:nvPr/>
        </p:nvSpPr>
        <p:spPr>
          <a:xfrm>
            <a:off x="3907677" y="2445628"/>
            <a:ext cx="2313013" cy="6704269"/>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buNone/>
            </a:pPr>
            <a:r>
              <a:rPr lang="ja-JP" altLang="en-US" sz="1200" dirty="0"/>
              <a:t>利用者と契約を締結した事業者は契約内容報告書を提出してください。</a:t>
            </a:r>
            <a:endParaRPr lang="en-US" altLang="ja-JP" sz="1200" dirty="0"/>
          </a:p>
          <a:p>
            <a:pPr marL="0" indent="0">
              <a:lnSpc>
                <a:spcPct val="100000"/>
              </a:lnSpc>
              <a:spcBef>
                <a:spcPts val="338"/>
              </a:spcBef>
              <a:buNone/>
            </a:pPr>
            <a:r>
              <a:rPr lang="ja-JP" altLang="en-US" sz="1200" dirty="0"/>
              <a:t>契約を変更・終了した際も提出が必要です。</a:t>
            </a:r>
            <a:endParaRPr lang="en-US" altLang="ja-JP" sz="1200" dirty="0"/>
          </a:p>
          <a:p>
            <a:pPr marL="0" indent="0">
              <a:lnSpc>
                <a:spcPct val="100000"/>
              </a:lnSpc>
              <a:spcBef>
                <a:spcPts val="338"/>
              </a:spcBef>
              <a:buNone/>
            </a:pPr>
            <a:endParaRPr lang="en-US" altLang="ja-JP" sz="1200" dirty="0"/>
          </a:p>
          <a:p>
            <a:pPr marL="0" indent="0">
              <a:lnSpc>
                <a:spcPct val="100000"/>
              </a:lnSpc>
              <a:spcBef>
                <a:spcPts val="338"/>
              </a:spcBef>
              <a:buNone/>
            </a:pPr>
            <a:r>
              <a:rPr lang="ja-JP" altLang="en-US" sz="1200" dirty="0">
                <a:highlight>
                  <a:srgbClr val="FFFF00"/>
                </a:highlight>
              </a:rPr>
              <a:t>提出先は、利用者の住所を管轄する各地区総合支所区民課保健福祉係です。</a:t>
            </a:r>
            <a:endParaRPr lang="en-US" altLang="ja-JP" sz="1200" dirty="0">
              <a:highlight>
                <a:srgbClr val="FFFF00"/>
              </a:highlight>
            </a:endParaRPr>
          </a:p>
          <a:p>
            <a:pPr marL="0" indent="0">
              <a:lnSpc>
                <a:spcPct val="100000"/>
              </a:lnSpc>
              <a:spcBef>
                <a:spcPts val="338"/>
              </a:spcBef>
              <a:buNone/>
            </a:pPr>
            <a:endParaRPr lang="en-US" altLang="ja-JP" sz="1200" dirty="0"/>
          </a:p>
          <a:p>
            <a:pPr marL="0" indent="0">
              <a:lnSpc>
                <a:spcPct val="100000"/>
              </a:lnSpc>
              <a:spcBef>
                <a:spcPts val="338"/>
              </a:spcBef>
              <a:buNone/>
            </a:pPr>
            <a:endParaRPr lang="en-US" altLang="ja-JP" sz="1200" dirty="0"/>
          </a:p>
          <a:p>
            <a:pPr marL="0" indent="0">
              <a:lnSpc>
                <a:spcPct val="100000"/>
              </a:lnSpc>
              <a:spcBef>
                <a:spcPts val="338"/>
              </a:spcBef>
              <a:buNone/>
            </a:pPr>
            <a:r>
              <a:rPr lang="ja-JP" altLang="en-US" sz="1200" dirty="0"/>
              <a:t>契約支給量は、支給決定された時間数の中で決定してください。</a:t>
            </a:r>
            <a:endParaRPr lang="en-US" altLang="ja-JP" sz="1200" dirty="0"/>
          </a:p>
          <a:p>
            <a:pPr marL="0" indent="0">
              <a:lnSpc>
                <a:spcPct val="100000"/>
              </a:lnSpc>
              <a:spcBef>
                <a:spcPts val="338"/>
              </a:spcBef>
              <a:buNone/>
            </a:pPr>
            <a:endParaRPr lang="en-US" altLang="ja-JP" sz="1200" dirty="0"/>
          </a:p>
          <a:p>
            <a:pPr marL="0" indent="0">
              <a:lnSpc>
                <a:spcPct val="100000"/>
              </a:lnSpc>
              <a:spcBef>
                <a:spcPts val="338"/>
              </a:spcBef>
              <a:buNone/>
            </a:pPr>
            <a:r>
              <a:rPr lang="ja-JP" altLang="en-US" sz="1200" dirty="0"/>
              <a:t>利用者が複数の事業所を利用する場合は、支給決定された時間数を超えないよう、事業所間で調整してください。</a:t>
            </a:r>
            <a:endParaRPr lang="en-US" altLang="ja-JP" sz="1200" dirty="0"/>
          </a:p>
          <a:p>
            <a:pPr marL="0" indent="0">
              <a:lnSpc>
                <a:spcPct val="100000"/>
              </a:lnSpc>
              <a:spcBef>
                <a:spcPts val="338"/>
              </a:spcBef>
              <a:buNone/>
            </a:pPr>
            <a:endParaRPr lang="en-US" altLang="ja-JP" sz="1200" dirty="0"/>
          </a:p>
          <a:p>
            <a:pPr marL="0" indent="0">
              <a:lnSpc>
                <a:spcPct val="100000"/>
              </a:lnSpc>
              <a:spcBef>
                <a:spcPts val="338"/>
              </a:spcBef>
              <a:buNone/>
            </a:pPr>
            <a:endParaRPr lang="en-US" altLang="ja-JP" sz="1200" dirty="0"/>
          </a:p>
          <a:p>
            <a:pPr marL="0" indent="0">
              <a:lnSpc>
                <a:spcPct val="100000"/>
              </a:lnSpc>
              <a:spcBef>
                <a:spcPts val="338"/>
              </a:spcBef>
              <a:buNone/>
            </a:pPr>
            <a:endParaRPr lang="en-US" altLang="ja-JP" sz="1200" dirty="0"/>
          </a:p>
          <a:p>
            <a:pPr marL="0" indent="0">
              <a:lnSpc>
                <a:spcPct val="100000"/>
              </a:lnSpc>
              <a:spcBef>
                <a:spcPts val="338"/>
              </a:spcBef>
              <a:buNone/>
            </a:pPr>
            <a:endParaRPr lang="en-US" altLang="ja-JP" sz="1200" dirty="0"/>
          </a:p>
          <a:p>
            <a:pPr marL="0" indent="0">
              <a:lnSpc>
                <a:spcPct val="100000"/>
              </a:lnSpc>
              <a:spcBef>
                <a:spcPts val="338"/>
              </a:spcBef>
              <a:buNone/>
            </a:pPr>
            <a:r>
              <a:rPr lang="ja-JP" altLang="en-US" sz="1200" dirty="0"/>
              <a:t>事業者が利用者と新たに契約する際に、既に他の事業者と契約していないかどうか判断するため、契約を締結した際には、受給者証に事業者名（事業所名）、契約量等を記載してください。</a:t>
            </a:r>
            <a:endParaRPr lang="en-US" altLang="ja-JP" sz="1200" dirty="0"/>
          </a:p>
          <a:p>
            <a:pPr marL="0" indent="0">
              <a:lnSpc>
                <a:spcPct val="100000"/>
              </a:lnSpc>
              <a:spcBef>
                <a:spcPts val="338"/>
              </a:spcBef>
              <a:buNone/>
            </a:pPr>
            <a:endParaRPr lang="en-US" altLang="ja-JP" sz="1200" dirty="0"/>
          </a:p>
          <a:p>
            <a:pPr marL="0" indent="0">
              <a:lnSpc>
                <a:spcPct val="100000"/>
              </a:lnSpc>
              <a:spcBef>
                <a:spcPts val="338"/>
              </a:spcBef>
              <a:buNone/>
            </a:pPr>
            <a:r>
              <a:rPr lang="ja-JP" altLang="en-US" sz="1200" dirty="0"/>
              <a:t>また、契約を変更・終了した際は、速やかに変更内容を記載してください。</a:t>
            </a:r>
            <a:endParaRPr lang="en-US" altLang="ja-JP" sz="1200" dirty="0"/>
          </a:p>
        </p:txBody>
      </p:sp>
      <p:graphicFrame>
        <p:nvGraphicFramePr>
          <p:cNvPr id="4" name="表 3">
            <a:extLst>
              <a:ext uri="{FF2B5EF4-FFF2-40B4-BE49-F238E27FC236}">
                <a16:creationId xmlns:a16="http://schemas.microsoft.com/office/drawing/2014/main" id="{72E5869D-D460-4D90-B0D0-E392989EAAC8}"/>
              </a:ext>
            </a:extLst>
          </p:cNvPr>
          <p:cNvGraphicFramePr>
            <a:graphicFrameLocks noGrp="1"/>
          </p:cNvGraphicFramePr>
          <p:nvPr>
            <p:extLst>
              <p:ext uri="{D42A27DB-BD31-4B8C-83A1-F6EECF244321}">
                <p14:modId xmlns:p14="http://schemas.microsoft.com/office/powerpoint/2010/main" val="4022087542"/>
              </p:ext>
            </p:extLst>
          </p:nvPr>
        </p:nvGraphicFramePr>
        <p:xfrm>
          <a:off x="369423" y="7384474"/>
          <a:ext cx="3239006" cy="1944189"/>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744386953"/>
                    </a:ext>
                  </a:extLst>
                </a:gridCol>
                <a:gridCol w="1218552">
                  <a:extLst>
                    <a:ext uri="{9D8B030D-6E8A-4147-A177-3AD203B41FA5}">
                      <a16:colId xmlns:a16="http://schemas.microsoft.com/office/drawing/2014/main" val="1814469624"/>
                    </a:ext>
                  </a:extLst>
                </a:gridCol>
                <a:gridCol w="1812174">
                  <a:extLst>
                    <a:ext uri="{9D8B030D-6E8A-4147-A177-3AD203B41FA5}">
                      <a16:colId xmlns:a16="http://schemas.microsoft.com/office/drawing/2014/main" val="2386182959"/>
                    </a:ext>
                  </a:extLst>
                </a:gridCol>
              </a:tblGrid>
              <a:tr h="231900">
                <a:tc>
                  <a:txBody>
                    <a:bodyPr/>
                    <a:lstStyle/>
                    <a:p>
                      <a:pPr algn="ctr"/>
                      <a:r>
                        <a:rPr kumimoji="1" lang="ja-JP" altLang="en-US" sz="800" dirty="0"/>
                        <a:t>番号</a:t>
                      </a:r>
                    </a:p>
                  </a:txBody>
                  <a:tcPr anchor="ctr"/>
                </a:tc>
                <a:tc gridSpan="2">
                  <a:txBody>
                    <a:bodyPr/>
                    <a:lstStyle/>
                    <a:p>
                      <a:pPr algn="ctr"/>
                      <a:r>
                        <a:rPr kumimoji="1" lang="ja-JP" altLang="en-US" sz="800" dirty="0"/>
                        <a:t>訪問系サービス事業者記入欄</a:t>
                      </a:r>
                    </a:p>
                  </a:txBody>
                  <a:tcPr anchor="ctr"/>
                </a:tc>
                <a:tc hMerge="1">
                  <a:txBody>
                    <a:bodyPr/>
                    <a:lstStyle/>
                    <a:p>
                      <a:endParaRPr kumimoji="1" lang="ja-JP" altLang="en-US" dirty="0"/>
                    </a:p>
                  </a:txBody>
                  <a:tcPr/>
                </a:tc>
                <a:extLst>
                  <a:ext uri="{0D108BD9-81ED-4DB2-BD59-A6C34878D82A}">
                    <a16:rowId xmlns:a16="http://schemas.microsoft.com/office/drawing/2014/main" val="2593695760"/>
                  </a:ext>
                </a:extLst>
              </a:tr>
              <a:tr h="261983">
                <a:tc rowSpan="6">
                  <a:txBody>
                    <a:bodyPr/>
                    <a:lstStyle/>
                    <a:p>
                      <a:pPr algn="ctr"/>
                      <a:r>
                        <a:rPr kumimoji="1" lang="en-US" altLang="ja-JP" sz="800" dirty="0"/>
                        <a:t>1</a:t>
                      </a:r>
                      <a:endParaRPr kumimoji="1" lang="ja-JP" altLang="en-US" sz="800" dirty="0"/>
                    </a:p>
                  </a:txBody>
                  <a:tcPr anchor="ctr"/>
                </a:tc>
                <a:tc>
                  <a:txBody>
                    <a:bodyPr/>
                    <a:lstStyle/>
                    <a:p>
                      <a:pPr algn="ctr"/>
                      <a:r>
                        <a:rPr kumimoji="1" lang="ja-JP" altLang="en-US" sz="600" dirty="0"/>
                        <a:t>事業者及びその</a:t>
                      </a:r>
                      <a:endParaRPr kumimoji="1" lang="en-US" altLang="ja-JP" sz="600" dirty="0"/>
                    </a:p>
                    <a:p>
                      <a:pPr algn="ctr"/>
                      <a:r>
                        <a:rPr kumimoji="1" lang="ja-JP" altLang="en-US" sz="600" dirty="0"/>
                        <a:t>事業所の名称</a:t>
                      </a:r>
                    </a:p>
                  </a:txBody>
                  <a:tcPr anchor="ctr"/>
                </a:tc>
                <a:tc>
                  <a:txBody>
                    <a:bodyPr/>
                    <a:lstStyle/>
                    <a:p>
                      <a:pPr algn="ctr"/>
                      <a:endParaRPr kumimoji="1" lang="ja-JP" altLang="en-US" sz="800" dirty="0"/>
                    </a:p>
                  </a:txBody>
                  <a:tcPr anchor="ctr"/>
                </a:tc>
                <a:extLst>
                  <a:ext uri="{0D108BD9-81ED-4DB2-BD59-A6C34878D82A}">
                    <a16:rowId xmlns:a16="http://schemas.microsoft.com/office/drawing/2014/main" val="1029473695"/>
                  </a:ext>
                </a:extLst>
              </a:tr>
              <a:tr h="261983">
                <a:tc vMerge="1">
                  <a:txBody>
                    <a:bodyPr/>
                    <a:lstStyle/>
                    <a:p>
                      <a:endParaRPr kumimoji="1" lang="ja-JP" altLang="en-US" dirty="0"/>
                    </a:p>
                  </a:txBody>
                  <a:tcPr/>
                </a:tc>
                <a:tc>
                  <a:txBody>
                    <a:bodyPr/>
                    <a:lstStyle/>
                    <a:p>
                      <a:pPr algn="ctr"/>
                      <a:r>
                        <a:rPr kumimoji="1" lang="ja-JP" altLang="en-US" sz="600" dirty="0"/>
                        <a:t>サービス内容</a:t>
                      </a:r>
                    </a:p>
                  </a:txBody>
                  <a:tcPr anchor="ctr"/>
                </a:tc>
                <a:tc>
                  <a:txBody>
                    <a:bodyPr/>
                    <a:lstStyle/>
                    <a:p>
                      <a:pPr algn="ctr"/>
                      <a:endParaRPr kumimoji="1" lang="en-US" altLang="ja-JP" sz="800" dirty="0"/>
                    </a:p>
                  </a:txBody>
                  <a:tcPr anchor="ctr"/>
                </a:tc>
                <a:extLst>
                  <a:ext uri="{0D108BD9-81ED-4DB2-BD59-A6C34878D82A}">
                    <a16:rowId xmlns:a16="http://schemas.microsoft.com/office/drawing/2014/main" val="830793786"/>
                  </a:ext>
                </a:extLst>
              </a:tr>
              <a:tr h="261983">
                <a:tc vMerge="1">
                  <a:txBody>
                    <a:bodyPr/>
                    <a:lstStyle/>
                    <a:p>
                      <a:endParaRPr kumimoji="1" lang="ja-JP" altLang="en-US" dirty="0"/>
                    </a:p>
                  </a:txBody>
                  <a:tcPr/>
                </a:tc>
                <a:tc>
                  <a:txBody>
                    <a:bodyPr/>
                    <a:lstStyle/>
                    <a:p>
                      <a:pPr algn="ctr"/>
                      <a:r>
                        <a:rPr kumimoji="1" lang="ja-JP" altLang="en-US" sz="600" dirty="0"/>
                        <a:t>契約支給量</a:t>
                      </a:r>
                    </a:p>
                  </a:txBody>
                  <a:tcPr anchor="ctr"/>
                </a:tc>
                <a:tc>
                  <a:txBody>
                    <a:bodyPr/>
                    <a:lstStyle/>
                    <a:p>
                      <a:pPr algn="ctr"/>
                      <a:endParaRPr kumimoji="1" lang="ja-JP" altLang="en-US" sz="800" dirty="0"/>
                    </a:p>
                  </a:txBody>
                  <a:tcPr anchor="ctr"/>
                </a:tc>
                <a:extLst>
                  <a:ext uri="{0D108BD9-81ED-4DB2-BD59-A6C34878D82A}">
                    <a16:rowId xmlns:a16="http://schemas.microsoft.com/office/drawing/2014/main" val="1055926578"/>
                  </a:ext>
                </a:extLst>
              </a:tr>
              <a:tr h="261983">
                <a:tc vMerge="1">
                  <a:txBody>
                    <a:bodyPr/>
                    <a:lstStyle/>
                    <a:p>
                      <a:endParaRPr kumimoji="1" lang="ja-JP" altLang="en-US" dirty="0"/>
                    </a:p>
                  </a:txBody>
                  <a:tcPr/>
                </a:tc>
                <a:tc>
                  <a:txBody>
                    <a:bodyPr/>
                    <a:lstStyle/>
                    <a:p>
                      <a:pPr algn="ctr"/>
                      <a:r>
                        <a:rPr kumimoji="1" lang="ja-JP" altLang="en-US" sz="600" dirty="0"/>
                        <a:t>契約日</a:t>
                      </a:r>
                    </a:p>
                  </a:txBody>
                  <a:tcPr anchor="ctr"/>
                </a:tc>
                <a:tc>
                  <a:txBody>
                    <a:bodyPr/>
                    <a:lstStyle/>
                    <a:p>
                      <a:pPr algn="ctr"/>
                      <a:r>
                        <a:rPr kumimoji="1" lang="ja-JP" altLang="en-US" sz="800" dirty="0"/>
                        <a:t>令和　　　年　　　月　　　日</a:t>
                      </a:r>
                    </a:p>
                  </a:txBody>
                  <a:tcPr anchor="ctr"/>
                </a:tc>
                <a:extLst>
                  <a:ext uri="{0D108BD9-81ED-4DB2-BD59-A6C34878D82A}">
                    <a16:rowId xmlns:a16="http://schemas.microsoft.com/office/drawing/2014/main" val="2515562075"/>
                  </a:ext>
                </a:extLst>
              </a:tr>
              <a:tr h="261983">
                <a:tc vMerge="1">
                  <a:txBody>
                    <a:bodyPr/>
                    <a:lstStyle/>
                    <a:p>
                      <a:endParaRPr kumimoji="1" lang="ja-JP" altLang="en-US" dirty="0"/>
                    </a:p>
                  </a:txBody>
                  <a:tcPr/>
                </a:tc>
                <a:tc>
                  <a:txBody>
                    <a:bodyPr/>
                    <a:lstStyle/>
                    <a:p>
                      <a:pPr algn="ctr"/>
                      <a:r>
                        <a:rPr kumimoji="1" lang="ja-JP" altLang="en-US" sz="600" dirty="0"/>
                        <a:t>当該契約支給量による</a:t>
                      </a:r>
                      <a:endParaRPr kumimoji="1" lang="en-US" altLang="ja-JP" sz="600" dirty="0"/>
                    </a:p>
                    <a:p>
                      <a:pPr algn="ctr"/>
                      <a:r>
                        <a:rPr kumimoji="1" lang="ja-JP" altLang="en-US" sz="600" dirty="0"/>
                        <a:t>サービス提供終了日</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800" dirty="0"/>
                        <a:t>令和　　　年　　　月　　　日</a:t>
                      </a:r>
                    </a:p>
                  </a:txBody>
                  <a:tcPr anchor="ctr"/>
                </a:tc>
                <a:extLst>
                  <a:ext uri="{0D108BD9-81ED-4DB2-BD59-A6C34878D82A}">
                    <a16:rowId xmlns:a16="http://schemas.microsoft.com/office/drawing/2014/main" val="1784187492"/>
                  </a:ext>
                </a:extLst>
              </a:tr>
              <a:tr h="261983">
                <a:tc vMerge="1">
                  <a:txBody>
                    <a:bodyPr/>
                    <a:lstStyle/>
                    <a:p>
                      <a:endParaRPr kumimoji="1" lang="ja-JP" altLang="en-US" dirty="0"/>
                    </a:p>
                  </a:txBody>
                  <a:tcPr/>
                </a:tc>
                <a:tc>
                  <a:txBody>
                    <a:bodyPr/>
                    <a:lstStyle/>
                    <a:p>
                      <a:pPr algn="ctr"/>
                      <a:r>
                        <a:rPr kumimoji="1" lang="ja-JP" altLang="en-US" sz="600" dirty="0"/>
                        <a:t>サービス提供終了月中の</a:t>
                      </a:r>
                      <a:endParaRPr kumimoji="1" lang="en-US" altLang="ja-JP" sz="600" dirty="0"/>
                    </a:p>
                    <a:p>
                      <a:pPr algn="ctr"/>
                      <a:r>
                        <a:rPr kumimoji="1" lang="ja-JP" altLang="en-US" sz="600" dirty="0"/>
                        <a:t>終了日までの既提供量</a:t>
                      </a:r>
                    </a:p>
                  </a:txBody>
                  <a:tcPr anchor="ctr"/>
                </a:tc>
                <a:tc>
                  <a:txBody>
                    <a:bodyPr/>
                    <a:lstStyle/>
                    <a:p>
                      <a:pPr algn="ctr"/>
                      <a:endParaRPr kumimoji="1" lang="ja-JP" altLang="en-US" sz="800" i="1" dirty="0"/>
                    </a:p>
                  </a:txBody>
                  <a:tcPr anchor="ctr"/>
                </a:tc>
                <a:extLst>
                  <a:ext uri="{0D108BD9-81ED-4DB2-BD59-A6C34878D82A}">
                    <a16:rowId xmlns:a16="http://schemas.microsoft.com/office/drawing/2014/main" val="4292472489"/>
                  </a:ext>
                </a:extLst>
              </a:tr>
            </a:tbl>
          </a:graphicData>
        </a:graphic>
      </p:graphicFrame>
      <p:sp>
        <p:nvSpPr>
          <p:cNvPr id="7" name="コンテンツ プレースホルダー 2">
            <a:extLst>
              <a:ext uri="{FF2B5EF4-FFF2-40B4-BE49-F238E27FC236}">
                <a16:creationId xmlns:a16="http://schemas.microsoft.com/office/drawing/2014/main" id="{5F266B81-83C7-4373-8187-4E71FAB0E5F9}"/>
              </a:ext>
            </a:extLst>
          </p:cNvPr>
          <p:cNvSpPr txBox="1">
            <a:spLocks/>
          </p:cNvSpPr>
          <p:nvPr/>
        </p:nvSpPr>
        <p:spPr>
          <a:xfrm>
            <a:off x="236102" y="7061919"/>
            <a:ext cx="1332291" cy="322555"/>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buNone/>
            </a:pPr>
            <a:r>
              <a:rPr lang="en-US" altLang="ja-JP" sz="1200" dirty="0"/>
              <a:t>《</a:t>
            </a:r>
            <a:r>
              <a:rPr lang="ja-JP" altLang="en-US" sz="1200" dirty="0"/>
              <a:t>受給者証例</a:t>
            </a:r>
            <a:r>
              <a:rPr lang="en-US" altLang="ja-JP" sz="1200" dirty="0"/>
              <a:t>》</a:t>
            </a:r>
          </a:p>
        </p:txBody>
      </p:sp>
    </p:spTree>
    <p:extLst>
      <p:ext uri="{BB962C8B-B14F-4D97-AF65-F5344CB8AC3E}">
        <p14:creationId xmlns:p14="http://schemas.microsoft.com/office/powerpoint/2010/main" val="2249258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379227-C1AD-4B14-88B6-DD1D028F2BA9}"/>
              </a:ext>
            </a:extLst>
          </p:cNvPr>
          <p:cNvSpPr>
            <a:spLocks noGrp="1"/>
          </p:cNvSpPr>
          <p:nvPr>
            <p:ph type="title"/>
          </p:nvPr>
        </p:nvSpPr>
        <p:spPr/>
        <p:txBody>
          <a:bodyPr/>
          <a:lstStyle/>
          <a:p>
            <a:r>
              <a:rPr kumimoji="1" lang="ja-JP" altLang="en-US" dirty="0"/>
              <a:t>請求・支払いの流れ</a:t>
            </a:r>
          </a:p>
        </p:txBody>
      </p:sp>
      <p:sp>
        <p:nvSpPr>
          <p:cNvPr id="4" name="スライド番号プレースホルダー 3">
            <a:extLst>
              <a:ext uri="{FF2B5EF4-FFF2-40B4-BE49-F238E27FC236}">
                <a16:creationId xmlns:a16="http://schemas.microsoft.com/office/drawing/2014/main" id="{5730F462-7892-4FD6-9551-714719AB6F8E}"/>
              </a:ext>
            </a:extLst>
          </p:cNvPr>
          <p:cNvSpPr>
            <a:spLocks noGrp="1"/>
          </p:cNvSpPr>
          <p:nvPr>
            <p:ph type="sldNum" sz="quarter" idx="12"/>
          </p:nvPr>
        </p:nvSpPr>
        <p:spPr/>
        <p:txBody>
          <a:bodyPr/>
          <a:lstStyle/>
          <a:p>
            <a:fld id="{34F31C61-1C33-4740-97F9-1279A604D2A8}" type="slidenum">
              <a:rPr kumimoji="1" lang="ja-JP" altLang="en-US" smtClean="0"/>
              <a:t>6</a:t>
            </a:fld>
            <a:endParaRPr kumimoji="1" lang="ja-JP" altLang="en-US"/>
          </a:p>
        </p:txBody>
      </p:sp>
      <p:sp>
        <p:nvSpPr>
          <p:cNvPr id="5" name="四角形: 角を丸くする 4">
            <a:extLst>
              <a:ext uri="{FF2B5EF4-FFF2-40B4-BE49-F238E27FC236}">
                <a16:creationId xmlns:a16="http://schemas.microsoft.com/office/drawing/2014/main" id="{004E4560-829C-4E04-B752-022793B2EC9D}"/>
              </a:ext>
            </a:extLst>
          </p:cNvPr>
          <p:cNvSpPr/>
          <p:nvPr/>
        </p:nvSpPr>
        <p:spPr>
          <a:xfrm>
            <a:off x="902029" y="2775811"/>
            <a:ext cx="1767867" cy="819084"/>
          </a:xfrm>
          <a:prstGeom prst="roundRect">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サービス提供</a:t>
            </a:r>
          </a:p>
        </p:txBody>
      </p:sp>
      <p:cxnSp>
        <p:nvCxnSpPr>
          <p:cNvPr id="6" name="直線矢印コネクタ 5">
            <a:extLst>
              <a:ext uri="{FF2B5EF4-FFF2-40B4-BE49-F238E27FC236}">
                <a16:creationId xmlns:a16="http://schemas.microsoft.com/office/drawing/2014/main" id="{CEA9B282-91B2-4381-8326-F1EFF0B3615A}"/>
              </a:ext>
            </a:extLst>
          </p:cNvPr>
          <p:cNvCxnSpPr>
            <a:cxnSpLocks/>
          </p:cNvCxnSpPr>
          <p:nvPr/>
        </p:nvCxnSpPr>
        <p:spPr>
          <a:xfrm>
            <a:off x="1775249" y="3729998"/>
            <a:ext cx="0" cy="315526"/>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
        <p:nvSpPr>
          <p:cNvPr id="8" name="テキスト ボックス 7">
            <a:extLst>
              <a:ext uri="{FF2B5EF4-FFF2-40B4-BE49-F238E27FC236}">
                <a16:creationId xmlns:a16="http://schemas.microsoft.com/office/drawing/2014/main" id="{7D2A530B-B5F8-455D-856E-0D6ED41B2EBD}"/>
              </a:ext>
            </a:extLst>
          </p:cNvPr>
          <p:cNvSpPr txBox="1"/>
          <p:nvPr/>
        </p:nvSpPr>
        <p:spPr>
          <a:xfrm>
            <a:off x="2831268" y="4362192"/>
            <a:ext cx="3689848" cy="461665"/>
          </a:xfrm>
          <a:prstGeom prst="rect">
            <a:avLst/>
          </a:prstGeom>
          <a:noFill/>
        </p:spPr>
        <p:txBody>
          <a:bodyPr wrap="square" rtlCol="0">
            <a:spAutoFit/>
          </a:bodyPr>
          <a:lstStyle/>
          <a:p>
            <a:r>
              <a:rPr kumimoji="1" lang="ja-JP" altLang="en-US" sz="1200" dirty="0"/>
              <a:t>毎月、</a:t>
            </a:r>
            <a:r>
              <a:rPr kumimoji="1" lang="ja-JP" altLang="en-US" sz="1200" b="1" u="sng" dirty="0">
                <a:solidFill>
                  <a:srgbClr val="FF0000"/>
                </a:solidFill>
              </a:rPr>
              <a:t>１０日（必着）</a:t>
            </a:r>
            <a:endParaRPr kumimoji="1" lang="en-US" altLang="ja-JP" sz="1200" b="1" u="sng" dirty="0">
              <a:solidFill>
                <a:srgbClr val="FF0000"/>
              </a:solidFill>
            </a:endParaRPr>
          </a:p>
          <a:p>
            <a:r>
              <a:rPr kumimoji="1" lang="ja-JP" altLang="en-US" sz="1200" dirty="0"/>
              <a:t>（</a:t>
            </a:r>
            <a:r>
              <a:rPr kumimoji="1" lang="en-US" altLang="ja-JP" sz="1200" dirty="0"/>
              <a:t>10</a:t>
            </a:r>
            <a:r>
              <a:rPr kumimoji="1" lang="ja-JP" altLang="en-US" sz="1200" dirty="0"/>
              <a:t>日が土・日・祝日の場合は、翌営業日必着）</a:t>
            </a:r>
          </a:p>
        </p:txBody>
      </p:sp>
      <p:sp>
        <p:nvSpPr>
          <p:cNvPr id="11" name="テキスト ボックス 10">
            <a:extLst>
              <a:ext uri="{FF2B5EF4-FFF2-40B4-BE49-F238E27FC236}">
                <a16:creationId xmlns:a16="http://schemas.microsoft.com/office/drawing/2014/main" id="{DA91566C-0FDB-42A2-91D4-69C97857DE33}"/>
              </a:ext>
            </a:extLst>
          </p:cNvPr>
          <p:cNvSpPr txBox="1"/>
          <p:nvPr/>
        </p:nvSpPr>
        <p:spPr>
          <a:xfrm>
            <a:off x="2831265" y="5658558"/>
            <a:ext cx="3812423" cy="461665"/>
          </a:xfrm>
          <a:prstGeom prst="rect">
            <a:avLst/>
          </a:prstGeom>
          <a:noFill/>
        </p:spPr>
        <p:txBody>
          <a:bodyPr wrap="square" rtlCol="0">
            <a:spAutoFit/>
          </a:bodyPr>
          <a:lstStyle/>
          <a:p>
            <a:r>
              <a:rPr kumimoji="1" lang="ja-JP" altLang="en-US" sz="1200" dirty="0"/>
              <a:t>請求内容について審査を行い、間違いと思われるものについては、差替えを依頼します。</a:t>
            </a:r>
            <a:endParaRPr kumimoji="1" lang="en-US" altLang="ja-JP" sz="1200" dirty="0"/>
          </a:p>
        </p:txBody>
      </p:sp>
      <p:sp>
        <p:nvSpPr>
          <p:cNvPr id="12" name="テキスト ボックス 11">
            <a:extLst>
              <a:ext uri="{FF2B5EF4-FFF2-40B4-BE49-F238E27FC236}">
                <a16:creationId xmlns:a16="http://schemas.microsoft.com/office/drawing/2014/main" id="{C078BA2A-186F-4DCE-AA6A-B85E68EE162A}"/>
              </a:ext>
            </a:extLst>
          </p:cNvPr>
          <p:cNvSpPr txBox="1"/>
          <p:nvPr/>
        </p:nvSpPr>
        <p:spPr>
          <a:xfrm>
            <a:off x="2837344" y="7062708"/>
            <a:ext cx="3463265" cy="461665"/>
          </a:xfrm>
          <a:prstGeom prst="rect">
            <a:avLst/>
          </a:prstGeom>
          <a:noFill/>
        </p:spPr>
        <p:txBody>
          <a:bodyPr wrap="square" rtlCol="0">
            <a:spAutoFit/>
          </a:bodyPr>
          <a:lstStyle/>
          <a:p>
            <a:r>
              <a:rPr kumimoji="1" lang="ja-JP" altLang="en-US" sz="1200" dirty="0"/>
              <a:t>区が差替え依頼した書類は、速やかに提出してください。</a:t>
            </a:r>
          </a:p>
        </p:txBody>
      </p:sp>
      <p:sp>
        <p:nvSpPr>
          <p:cNvPr id="15" name="四角形: 角を丸くする 14">
            <a:extLst>
              <a:ext uri="{FF2B5EF4-FFF2-40B4-BE49-F238E27FC236}">
                <a16:creationId xmlns:a16="http://schemas.microsoft.com/office/drawing/2014/main" id="{F9CCDC33-FC49-46E2-A17B-ED9483D260FF}"/>
              </a:ext>
            </a:extLst>
          </p:cNvPr>
          <p:cNvSpPr/>
          <p:nvPr/>
        </p:nvSpPr>
        <p:spPr>
          <a:xfrm>
            <a:off x="902030" y="4183483"/>
            <a:ext cx="1767867" cy="819084"/>
          </a:xfrm>
          <a:prstGeom prst="roundRect">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請求書類の提出</a:t>
            </a:r>
          </a:p>
        </p:txBody>
      </p:sp>
      <p:sp>
        <p:nvSpPr>
          <p:cNvPr id="16" name="四角形: 角を丸くする 15">
            <a:extLst>
              <a:ext uri="{FF2B5EF4-FFF2-40B4-BE49-F238E27FC236}">
                <a16:creationId xmlns:a16="http://schemas.microsoft.com/office/drawing/2014/main" id="{C95F9554-A333-47DE-8629-BA6E07D1CB30}"/>
              </a:ext>
            </a:extLst>
          </p:cNvPr>
          <p:cNvSpPr/>
          <p:nvPr/>
        </p:nvSpPr>
        <p:spPr>
          <a:xfrm>
            <a:off x="902028" y="5572182"/>
            <a:ext cx="1767867" cy="819084"/>
          </a:xfrm>
          <a:prstGeom prst="roundRect">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審査・差替え依頼</a:t>
            </a:r>
          </a:p>
        </p:txBody>
      </p:sp>
      <p:sp>
        <p:nvSpPr>
          <p:cNvPr id="17" name="四角形: 角を丸くする 16">
            <a:extLst>
              <a:ext uri="{FF2B5EF4-FFF2-40B4-BE49-F238E27FC236}">
                <a16:creationId xmlns:a16="http://schemas.microsoft.com/office/drawing/2014/main" id="{C62C053A-D5A1-426E-B6E5-EC8C776ABBAA}"/>
              </a:ext>
            </a:extLst>
          </p:cNvPr>
          <p:cNvSpPr/>
          <p:nvPr/>
        </p:nvSpPr>
        <p:spPr>
          <a:xfrm>
            <a:off x="902029" y="6974006"/>
            <a:ext cx="1767867" cy="819084"/>
          </a:xfrm>
          <a:prstGeom prst="roundRect">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差替え書類の提出</a:t>
            </a:r>
          </a:p>
        </p:txBody>
      </p:sp>
      <p:sp>
        <p:nvSpPr>
          <p:cNvPr id="18" name="テキスト ボックス 17">
            <a:extLst>
              <a:ext uri="{FF2B5EF4-FFF2-40B4-BE49-F238E27FC236}">
                <a16:creationId xmlns:a16="http://schemas.microsoft.com/office/drawing/2014/main" id="{BA75B6BE-2CA5-4D93-80AD-3FAA3D295569}"/>
              </a:ext>
            </a:extLst>
          </p:cNvPr>
          <p:cNvSpPr txBox="1"/>
          <p:nvPr/>
        </p:nvSpPr>
        <p:spPr>
          <a:xfrm>
            <a:off x="2837346" y="8547191"/>
            <a:ext cx="3079378" cy="461665"/>
          </a:xfrm>
          <a:prstGeom prst="rect">
            <a:avLst/>
          </a:prstGeom>
          <a:noFill/>
        </p:spPr>
        <p:txBody>
          <a:bodyPr wrap="square" rtlCol="0">
            <a:spAutoFit/>
          </a:bodyPr>
          <a:lstStyle/>
          <a:p>
            <a:r>
              <a:rPr kumimoji="1" lang="ja-JP" altLang="en-US" sz="1200" dirty="0"/>
              <a:t>請求月の</a:t>
            </a:r>
            <a:r>
              <a:rPr kumimoji="1" lang="ja-JP" altLang="en-US" sz="1200" b="1" u="sng" dirty="0">
                <a:solidFill>
                  <a:srgbClr val="FF0000"/>
                </a:solidFill>
              </a:rPr>
              <a:t>翌月の最終営業日</a:t>
            </a:r>
            <a:r>
              <a:rPr kumimoji="1" lang="ja-JP" altLang="en-US" sz="1200" dirty="0"/>
              <a:t>に給付費を支払います。</a:t>
            </a:r>
            <a:endParaRPr kumimoji="1" lang="en-US" altLang="ja-JP" sz="1200" dirty="0"/>
          </a:p>
        </p:txBody>
      </p:sp>
      <p:sp>
        <p:nvSpPr>
          <p:cNvPr id="20" name="四角形: 角を丸くする 19">
            <a:extLst>
              <a:ext uri="{FF2B5EF4-FFF2-40B4-BE49-F238E27FC236}">
                <a16:creationId xmlns:a16="http://schemas.microsoft.com/office/drawing/2014/main" id="{9D771601-45A8-4104-9E17-364DF439387E}"/>
              </a:ext>
            </a:extLst>
          </p:cNvPr>
          <p:cNvSpPr/>
          <p:nvPr/>
        </p:nvSpPr>
        <p:spPr>
          <a:xfrm>
            <a:off x="902028" y="8375830"/>
            <a:ext cx="1767867" cy="819084"/>
          </a:xfrm>
          <a:prstGeom prst="roundRect">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支払</a:t>
            </a:r>
          </a:p>
        </p:txBody>
      </p:sp>
      <p:cxnSp>
        <p:nvCxnSpPr>
          <p:cNvPr id="21" name="直線矢印コネクタ 20">
            <a:extLst>
              <a:ext uri="{FF2B5EF4-FFF2-40B4-BE49-F238E27FC236}">
                <a16:creationId xmlns:a16="http://schemas.microsoft.com/office/drawing/2014/main" id="{6768DC70-8BFA-44FC-8E26-4456B6DEFEF4}"/>
              </a:ext>
            </a:extLst>
          </p:cNvPr>
          <p:cNvCxnSpPr>
            <a:cxnSpLocks/>
          </p:cNvCxnSpPr>
          <p:nvPr/>
        </p:nvCxnSpPr>
        <p:spPr>
          <a:xfrm>
            <a:off x="1775249" y="5119251"/>
            <a:ext cx="0" cy="315526"/>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22" name="直線矢印コネクタ 21">
            <a:extLst>
              <a:ext uri="{FF2B5EF4-FFF2-40B4-BE49-F238E27FC236}">
                <a16:creationId xmlns:a16="http://schemas.microsoft.com/office/drawing/2014/main" id="{6BEC6C3D-AC29-4BFB-B2BA-1B81F5CA2916}"/>
              </a:ext>
            </a:extLst>
          </p:cNvPr>
          <p:cNvCxnSpPr>
            <a:cxnSpLocks/>
          </p:cNvCxnSpPr>
          <p:nvPr/>
        </p:nvCxnSpPr>
        <p:spPr>
          <a:xfrm>
            <a:off x="1775249" y="6527796"/>
            <a:ext cx="0" cy="315526"/>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23" name="直線矢印コネクタ 22">
            <a:extLst>
              <a:ext uri="{FF2B5EF4-FFF2-40B4-BE49-F238E27FC236}">
                <a16:creationId xmlns:a16="http://schemas.microsoft.com/office/drawing/2014/main" id="{BBB8663E-A6A1-480A-B428-FC0793C4660A}"/>
              </a:ext>
            </a:extLst>
          </p:cNvPr>
          <p:cNvCxnSpPr>
            <a:cxnSpLocks/>
          </p:cNvCxnSpPr>
          <p:nvPr/>
        </p:nvCxnSpPr>
        <p:spPr>
          <a:xfrm>
            <a:off x="1785961" y="7927105"/>
            <a:ext cx="0" cy="315526"/>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80620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F741A8-86E3-4C71-9FED-9577AECE7664}"/>
              </a:ext>
            </a:extLst>
          </p:cNvPr>
          <p:cNvSpPr>
            <a:spLocks noGrp="1"/>
          </p:cNvSpPr>
          <p:nvPr>
            <p:ph type="title"/>
          </p:nvPr>
        </p:nvSpPr>
        <p:spPr>
          <a:xfrm>
            <a:off x="422787" y="3551249"/>
            <a:ext cx="6577781" cy="2113280"/>
          </a:xfrm>
        </p:spPr>
        <p:txBody>
          <a:bodyPr/>
          <a:lstStyle/>
          <a:p>
            <a:r>
              <a:rPr lang="ja-JP" altLang="en-US" dirty="0"/>
              <a:t>２　算定方法について</a:t>
            </a:r>
            <a:endParaRPr kumimoji="1" lang="ja-JP" altLang="en-US" dirty="0"/>
          </a:p>
        </p:txBody>
      </p:sp>
      <p:sp>
        <p:nvSpPr>
          <p:cNvPr id="3" name="スライド番号プレースホルダー 2">
            <a:extLst>
              <a:ext uri="{FF2B5EF4-FFF2-40B4-BE49-F238E27FC236}">
                <a16:creationId xmlns:a16="http://schemas.microsoft.com/office/drawing/2014/main" id="{6190F80D-8A1F-488B-80C6-0F3F294502A6}"/>
              </a:ext>
            </a:extLst>
          </p:cNvPr>
          <p:cNvSpPr>
            <a:spLocks noGrp="1"/>
          </p:cNvSpPr>
          <p:nvPr>
            <p:ph type="sldNum" sz="quarter" idx="12"/>
          </p:nvPr>
        </p:nvSpPr>
        <p:spPr/>
        <p:txBody>
          <a:bodyPr/>
          <a:lstStyle/>
          <a:p>
            <a:fld id="{34F31C61-1C33-4740-97F9-1279A604D2A8}" type="slidenum">
              <a:rPr kumimoji="1" lang="ja-JP" altLang="en-US" smtClean="0"/>
              <a:t>7</a:t>
            </a:fld>
            <a:endParaRPr kumimoji="1" lang="ja-JP" altLang="en-US"/>
          </a:p>
        </p:txBody>
      </p:sp>
      <p:sp>
        <p:nvSpPr>
          <p:cNvPr id="4" name="コンテンツ プレースホルダー 2">
            <a:extLst>
              <a:ext uri="{FF2B5EF4-FFF2-40B4-BE49-F238E27FC236}">
                <a16:creationId xmlns:a16="http://schemas.microsoft.com/office/drawing/2014/main" id="{C0B3F820-EF45-40A9-ABDF-2E7CF399E5F5}"/>
              </a:ext>
            </a:extLst>
          </p:cNvPr>
          <p:cNvSpPr txBox="1">
            <a:spLocks/>
          </p:cNvSpPr>
          <p:nvPr/>
        </p:nvSpPr>
        <p:spPr>
          <a:xfrm>
            <a:off x="941439" y="5664529"/>
            <a:ext cx="5540476" cy="2811960"/>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a:buFont typeface="Wingdings" panose="05000000000000000000" pitchFamily="2" charset="2"/>
              <a:buChar char="n"/>
            </a:pPr>
            <a:r>
              <a:rPr lang="ja-JP" altLang="en-US" sz="1200" dirty="0"/>
              <a:t>サービスコードの見方</a:t>
            </a:r>
            <a:endParaRPr lang="en-US" altLang="ja-JP" sz="1200" dirty="0"/>
          </a:p>
          <a:p>
            <a:pPr>
              <a:buFont typeface="Wingdings" panose="05000000000000000000" pitchFamily="2" charset="2"/>
              <a:buChar char="n"/>
            </a:pPr>
            <a:r>
              <a:rPr lang="ja-JP" altLang="en-US" sz="1200" dirty="0"/>
              <a:t>サービスコードの種類</a:t>
            </a:r>
            <a:endParaRPr lang="en-US" altLang="ja-JP" sz="1200" dirty="0"/>
          </a:p>
          <a:p>
            <a:pPr marL="0" indent="0">
              <a:buNone/>
            </a:pPr>
            <a:r>
              <a:rPr lang="ja-JP" altLang="en-US" sz="1200" dirty="0"/>
              <a:t>　　単一コード・複合コード・増分コード</a:t>
            </a:r>
            <a:endParaRPr lang="en-US" altLang="ja-JP" sz="1200" dirty="0"/>
          </a:p>
          <a:p>
            <a:pPr>
              <a:buFont typeface="Wingdings" panose="05000000000000000000" pitchFamily="2" charset="2"/>
              <a:buChar char="n"/>
            </a:pPr>
            <a:r>
              <a:rPr lang="ja-JP" altLang="en-US" sz="1200" dirty="0"/>
              <a:t>判断チャート</a:t>
            </a:r>
            <a:endParaRPr lang="en-US" altLang="ja-JP" sz="1200" dirty="0"/>
          </a:p>
          <a:p>
            <a:pPr>
              <a:buFont typeface="Wingdings" panose="05000000000000000000" pitchFamily="2" charset="2"/>
              <a:buChar char="n"/>
            </a:pPr>
            <a:r>
              <a:rPr lang="ja-JP" altLang="en-US" sz="1200" dirty="0"/>
              <a:t>２時間ルール</a:t>
            </a:r>
            <a:endParaRPr lang="en-US" altLang="ja-JP" sz="1200" dirty="0"/>
          </a:p>
        </p:txBody>
      </p:sp>
      <p:sp>
        <p:nvSpPr>
          <p:cNvPr id="5" name="コンテンツ プレースホルダー 2">
            <a:extLst>
              <a:ext uri="{FF2B5EF4-FFF2-40B4-BE49-F238E27FC236}">
                <a16:creationId xmlns:a16="http://schemas.microsoft.com/office/drawing/2014/main" id="{E11E015A-C38E-4099-8DC1-BDE6F711198E}"/>
              </a:ext>
            </a:extLst>
          </p:cNvPr>
          <p:cNvSpPr txBox="1">
            <a:spLocks/>
          </p:cNvSpPr>
          <p:nvPr/>
        </p:nvSpPr>
        <p:spPr>
          <a:xfrm>
            <a:off x="4353142" y="5664529"/>
            <a:ext cx="1873753" cy="2811960"/>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buNone/>
            </a:pPr>
            <a:r>
              <a:rPr lang="ja-JP" altLang="en-US" sz="1200" dirty="0"/>
              <a:t>・・・８</a:t>
            </a:r>
            <a:endParaRPr lang="en-US" altLang="ja-JP" sz="1200" dirty="0"/>
          </a:p>
          <a:p>
            <a:pPr marL="0" indent="0">
              <a:buNone/>
            </a:pPr>
            <a:r>
              <a:rPr lang="ja-JP" altLang="en-US" sz="1200" dirty="0"/>
              <a:t>・・・９・１０</a:t>
            </a:r>
            <a:endParaRPr lang="en-US" altLang="ja-JP" sz="1200" dirty="0"/>
          </a:p>
          <a:p>
            <a:pPr marL="0" indent="0">
              <a:buNone/>
            </a:pPr>
            <a:endParaRPr lang="en-US" altLang="ja-JP" sz="1200" dirty="0"/>
          </a:p>
          <a:p>
            <a:pPr marL="0" indent="0">
              <a:buNone/>
            </a:pPr>
            <a:r>
              <a:rPr lang="ja-JP" altLang="en-US" sz="1200" dirty="0"/>
              <a:t>・・・１１</a:t>
            </a:r>
            <a:endParaRPr lang="en-US" altLang="ja-JP" sz="1200" dirty="0"/>
          </a:p>
          <a:p>
            <a:pPr marL="0" indent="0">
              <a:buNone/>
            </a:pPr>
            <a:r>
              <a:rPr lang="ja-JP" altLang="en-US" sz="1200" dirty="0"/>
              <a:t>・・・１２</a:t>
            </a:r>
            <a:endParaRPr lang="en-US" altLang="ja-JP" sz="1200" dirty="0"/>
          </a:p>
        </p:txBody>
      </p:sp>
    </p:spTree>
    <p:extLst>
      <p:ext uri="{BB962C8B-B14F-4D97-AF65-F5344CB8AC3E}">
        <p14:creationId xmlns:p14="http://schemas.microsoft.com/office/powerpoint/2010/main" val="257677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95F8B9-A7BE-48D9-8AF5-B985263493AE}"/>
              </a:ext>
            </a:extLst>
          </p:cNvPr>
          <p:cNvSpPr>
            <a:spLocks noGrp="1"/>
          </p:cNvSpPr>
          <p:nvPr>
            <p:ph type="title"/>
          </p:nvPr>
        </p:nvSpPr>
        <p:spPr/>
        <p:txBody>
          <a:bodyPr/>
          <a:lstStyle/>
          <a:p>
            <a:r>
              <a:rPr kumimoji="1" lang="ja-JP" altLang="en-US" dirty="0"/>
              <a:t>サービスコードの見方</a:t>
            </a:r>
          </a:p>
        </p:txBody>
      </p:sp>
      <p:sp>
        <p:nvSpPr>
          <p:cNvPr id="3" name="スライド番号プレースホルダー 2">
            <a:extLst>
              <a:ext uri="{FF2B5EF4-FFF2-40B4-BE49-F238E27FC236}">
                <a16:creationId xmlns:a16="http://schemas.microsoft.com/office/drawing/2014/main" id="{072B880E-82A8-4D73-99AC-36610CAD5662}"/>
              </a:ext>
            </a:extLst>
          </p:cNvPr>
          <p:cNvSpPr>
            <a:spLocks noGrp="1"/>
          </p:cNvSpPr>
          <p:nvPr>
            <p:ph type="sldNum" sz="quarter" idx="12"/>
          </p:nvPr>
        </p:nvSpPr>
        <p:spPr/>
        <p:txBody>
          <a:bodyPr/>
          <a:lstStyle/>
          <a:p>
            <a:fld id="{34F31C61-1C33-4740-97F9-1279A604D2A8}" type="slidenum">
              <a:rPr kumimoji="1" lang="ja-JP" altLang="en-US" smtClean="0"/>
              <a:t>8</a:t>
            </a:fld>
            <a:endParaRPr kumimoji="1" lang="ja-JP" altLang="en-US"/>
          </a:p>
        </p:txBody>
      </p:sp>
      <p:sp>
        <p:nvSpPr>
          <p:cNvPr id="5" name="コンテンツ プレースホルダー 2">
            <a:extLst>
              <a:ext uri="{FF2B5EF4-FFF2-40B4-BE49-F238E27FC236}">
                <a16:creationId xmlns:a16="http://schemas.microsoft.com/office/drawing/2014/main" id="{70B25A22-B944-4728-8D1E-EA9BB79FC2AA}"/>
              </a:ext>
            </a:extLst>
          </p:cNvPr>
          <p:cNvSpPr txBox="1">
            <a:spLocks/>
          </p:cNvSpPr>
          <p:nvPr/>
        </p:nvSpPr>
        <p:spPr>
          <a:xfrm>
            <a:off x="3697711" y="2487531"/>
            <a:ext cx="2936865" cy="3808775"/>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buNone/>
            </a:pPr>
            <a:r>
              <a:rPr lang="ja-JP" altLang="en-US" sz="1200" dirty="0"/>
              <a:t>請求に使用するサービスコードは、移動支援事業請求書等のエクセルファイルの最後のシートに掲載しています。</a:t>
            </a:r>
            <a:endParaRPr lang="en-US" altLang="ja-JP" sz="1200" dirty="0"/>
          </a:p>
          <a:p>
            <a:pPr marL="0" indent="0">
              <a:lnSpc>
                <a:spcPct val="100000"/>
              </a:lnSpc>
              <a:spcBef>
                <a:spcPts val="338"/>
              </a:spcBef>
              <a:buNone/>
            </a:pPr>
            <a:endParaRPr lang="en-US" altLang="ja-JP" sz="1200" dirty="0"/>
          </a:p>
          <a:p>
            <a:pPr marL="0" indent="0">
              <a:lnSpc>
                <a:spcPct val="100000"/>
              </a:lnSpc>
              <a:spcBef>
                <a:spcPts val="338"/>
              </a:spcBef>
              <a:buNone/>
            </a:pPr>
            <a:r>
              <a:rPr lang="ja-JP" altLang="en-US" sz="1200" dirty="0"/>
              <a:t>報酬単位は、居宅介護（通院等介助）と同じです。</a:t>
            </a:r>
            <a:endParaRPr lang="en-US" altLang="ja-JP" sz="1200" dirty="0"/>
          </a:p>
          <a:p>
            <a:pPr marL="0" indent="0">
              <a:lnSpc>
                <a:spcPct val="100000"/>
              </a:lnSpc>
              <a:spcBef>
                <a:spcPts val="338"/>
              </a:spcBef>
              <a:buNone/>
            </a:pPr>
            <a:endParaRPr lang="en-US" altLang="ja-JP" sz="1200" dirty="0"/>
          </a:p>
          <a:p>
            <a:pPr marL="0" indent="0">
              <a:lnSpc>
                <a:spcPct val="100000"/>
              </a:lnSpc>
              <a:spcBef>
                <a:spcPts val="338"/>
              </a:spcBef>
              <a:buNone/>
            </a:pPr>
            <a:endParaRPr lang="en-US" altLang="ja-JP" sz="1200" dirty="0"/>
          </a:p>
          <a:p>
            <a:pPr marL="0" indent="0">
              <a:lnSpc>
                <a:spcPct val="100000"/>
              </a:lnSpc>
              <a:spcBef>
                <a:spcPts val="338"/>
              </a:spcBef>
              <a:buNone/>
            </a:pPr>
            <a:endParaRPr lang="en-US" altLang="ja-JP" sz="1200" dirty="0"/>
          </a:p>
          <a:p>
            <a:pPr marL="0" indent="0">
              <a:lnSpc>
                <a:spcPct val="100000"/>
              </a:lnSpc>
              <a:spcBef>
                <a:spcPts val="338"/>
              </a:spcBef>
              <a:buNone/>
            </a:pPr>
            <a:r>
              <a:rPr lang="ja-JP" altLang="en-US" sz="1200" dirty="0"/>
              <a:t>移動支援のサービス時間は、</a:t>
            </a:r>
            <a:endParaRPr lang="en-US" altLang="ja-JP" sz="1200" dirty="0"/>
          </a:p>
          <a:p>
            <a:pPr marL="0" indent="0">
              <a:lnSpc>
                <a:spcPct val="100000"/>
              </a:lnSpc>
              <a:spcBef>
                <a:spcPts val="338"/>
              </a:spcBef>
              <a:buNone/>
            </a:pPr>
            <a:r>
              <a:rPr lang="ja-JP" altLang="en-US" sz="1600" dirty="0"/>
              <a:t>身体介護</a:t>
            </a:r>
            <a:r>
              <a:rPr lang="ja-JP" altLang="en-US" sz="1600" b="1" u="sng" dirty="0">
                <a:solidFill>
                  <a:srgbClr val="FF0000"/>
                </a:solidFill>
              </a:rPr>
              <a:t>有り</a:t>
            </a:r>
            <a:r>
              <a:rPr lang="ja-JP" altLang="en-US" sz="1600" dirty="0"/>
              <a:t>：</a:t>
            </a:r>
            <a:r>
              <a:rPr lang="ja-JP" altLang="en-US" sz="1600" b="1" u="sng" dirty="0">
                <a:solidFill>
                  <a:srgbClr val="FF0000"/>
                </a:solidFill>
              </a:rPr>
              <a:t>３時間</a:t>
            </a:r>
            <a:endParaRPr lang="en-US" altLang="ja-JP" sz="1600" b="1" u="sng" dirty="0">
              <a:solidFill>
                <a:srgbClr val="FF0000"/>
              </a:solidFill>
            </a:endParaRPr>
          </a:p>
          <a:p>
            <a:pPr marL="0" indent="0">
              <a:lnSpc>
                <a:spcPct val="100000"/>
              </a:lnSpc>
              <a:spcBef>
                <a:spcPts val="338"/>
              </a:spcBef>
              <a:buNone/>
            </a:pPr>
            <a:r>
              <a:rPr lang="ja-JP" altLang="en-US" sz="1600" dirty="0"/>
              <a:t>身体介護</a:t>
            </a:r>
            <a:r>
              <a:rPr lang="ja-JP" altLang="en-US" sz="1600" b="1" u="sng" dirty="0">
                <a:solidFill>
                  <a:srgbClr val="FF0000"/>
                </a:solidFill>
              </a:rPr>
              <a:t>無し</a:t>
            </a:r>
            <a:r>
              <a:rPr lang="ja-JP" altLang="en-US" sz="1600" dirty="0"/>
              <a:t>：</a:t>
            </a:r>
            <a:r>
              <a:rPr lang="ja-JP" altLang="en-US" sz="1600" b="1" u="sng" dirty="0">
                <a:solidFill>
                  <a:srgbClr val="FF0000"/>
                </a:solidFill>
              </a:rPr>
              <a:t>１</a:t>
            </a:r>
            <a:r>
              <a:rPr lang="en-US" altLang="ja-JP" sz="1600" b="1" u="sng" dirty="0">
                <a:solidFill>
                  <a:srgbClr val="FF0000"/>
                </a:solidFill>
              </a:rPr>
              <a:t>.</a:t>
            </a:r>
            <a:r>
              <a:rPr lang="ja-JP" altLang="en-US" sz="1600" b="1" u="sng" dirty="0">
                <a:solidFill>
                  <a:srgbClr val="FF0000"/>
                </a:solidFill>
              </a:rPr>
              <a:t>５時間</a:t>
            </a:r>
            <a:endParaRPr lang="en-US" altLang="ja-JP" sz="1600" b="1" u="sng" dirty="0">
              <a:solidFill>
                <a:srgbClr val="FF0000"/>
              </a:solidFill>
            </a:endParaRPr>
          </a:p>
          <a:p>
            <a:pPr marL="0" indent="0">
              <a:lnSpc>
                <a:spcPct val="100000"/>
              </a:lnSpc>
              <a:spcBef>
                <a:spcPts val="338"/>
              </a:spcBef>
              <a:buNone/>
            </a:pPr>
            <a:r>
              <a:rPr lang="ja-JP" altLang="en-US" sz="1200" dirty="0"/>
              <a:t>を基準時間としています。</a:t>
            </a:r>
            <a:endParaRPr lang="en-US" altLang="ja-JP" sz="1200" dirty="0"/>
          </a:p>
          <a:p>
            <a:pPr marL="0" indent="0">
              <a:lnSpc>
                <a:spcPct val="100000"/>
              </a:lnSpc>
              <a:spcBef>
                <a:spcPts val="338"/>
              </a:spcBef>
              <a:buNone/>
            </a:pPr>
            <a:r>
              <a:rPr lang="en-US" altLang="ja-JP" sz="1200" dirty="0"/>
              <a:t>※</a:t>
            </a:r>
            <a:r>
              <a:rPr lang="ja-JP" altLang="en-US" sz="1200" dirty="0"/>
              <a:t>基準時間は、時間帯をまたぐ複合コードや増コードを算定する際の基準となります。</a:t>
            </a:r>
            <a:endParaRPr lang="en-US" altLang="ja-JP" sz="1200" dirty="0"/>
          </a:p>
        </p:txBody>
      </p:sp>
      <p:grpSp>
        <p:nvGrpSpPr>
          <p:cNvPr id="16" name="グループ化 15">
            <a:extLst>
              <a:ext uri="{FF2B5EF4-FFF2-40B4-BE49-F238E27FC236}">
                <a16:creationId xmlns:a16="http://schemas.microsoft.com/office/drawing/2014/main" id="{DC0C6C92-DC16-4130-9809-79227315EB59}"/>
              </a:ext>
            </a:extLst>
          </p:cNvPr>
          <p:cNvGrpSpPr/>
          <p:nvPr/>
        </p:nvGrpSpPr>
        <p:grpSpPr>
          <a:xfrm>
            <a:off x="14398" y="5754875"/>
            <a:ext cx="3675730" cy="3328765"/>
            <a:chOff x="49807" y="5853448"/>
            <a:chExt cx="3675730" cy="3328765"/>
          </a:xfrm>
        </p:grpSpPr>
        <p:graphicFrame>
          <p:nvGraphicFramePr>
            <p:cNvPr id="9" name="グラフ 8">
              <a:extLst>
                <a:ext uri="{FF2B5EF4-FFF2-40B4-BE49-F238E27FC236}">
                  <a16:creationId xmlns:a16="http://schemas.microsoft.com/office/drawing/2014/main" id="{95BE0845-9D03-46CD-A03B-1302F3A4C62C}"/>
                </a:ext>
              </a:extLst>
            </p:cNvPr>
            <p:cNvGraphicFramePr/>
            <p:nvPr>
              <p:extLst>
                <p:ext uri="{D42A27DB-BD31-4B8C-83A1-F6EECF244321}">
                  <p14:modId xmlns:p14="http://schemas.microsoft.com/office/powerpoint/2010/main" val="464714495"/>
                </p:ext>
              </p:extLst>
            </p:nvPr>
          </p:nvGraphicFramePr>
          <p:xfrm>
            <a:off x="49807" y="6134213"/>
            <a:ext cx="3675730" cy="3048000"/>
          </p:xfrm>
          <a:graphic>
            <a:graphicData uri="http://schemas.openxmlformats.org/drawingml/2006/chart">
              <c:chart xmlns:c="http://schemas.openxmlformats.org/drawingml/2006/chart" xmlns:r="http://schemas.openxmlformats.org/officeDocument/2006/relationships" r:id="rId2"/>
            </a:graphicData>
          </a:graphic>
        </p:graphicFrame>
        <p:sp>
          <p:nvSpPr>
            <p:cNvPr id="11" name="コンテンツ プレースホルダー 2">
              <a:extLst>
                <a:ext uri="{FF2B5EF4-FFF2-40B4-BE49-F238E27FC236}">
                  <a16:creationId xmlns:a16="http://schemas.microsoft.com/office/drawing/2014/main" id="{772FECCC-3163-4F3C-AC7F-90546149B6D3}"/>
                </a:ext>
              </a:extLst>
            </p:cNvPr>
            <p:cNvSpPr txBox="1">
              <a:spLocks/>
            </p:cNvSpPr>
            <p:nvPr/>
          </p:nvSpPr>
          <p:spPr>
            <a:xfrm>
              <a:off x="3226756" y="7480558"/>
              <a:ext cx="404487" cy="245691"/>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gn="ctr">
                <a:lnSpc>
                  <a:spcPct val="100000"/>
                </a:lnSpc>
                <a:spcBef>
                  <a:spcPts val="338"/>
                </a:spcBef>
                <a:buNone/>
              </a:pPr>
              <a:r>
                <a:rPr lang="ja-JP" altLang="en-US" sz="1013" dirty="0"/>
                <a:t>６時</a:t>
              </a:r>
              <a:endParaRPr lang="en-US" altLang="ja-JP" sz="1013" dirty="0"/>
            </a:p>
          </p:txBody>
        </p:sp>
        <p:sp>
          <p:nvSpPr>
            <p:cNvPr id="12" name="コンテンツ プレースホルダー 2">
              <a:extLst>
                <a:ext uri="{FF2B5EF4-FFF2-40B4-BE49-F238E27FC236}">
                  <a16:creationId xmlns:a16="http://schemas.microsoft.com/office/drawing/2014/main" id="{A97897CE-217B-46C7-972A-098F715A7A5F}"/>
                </a:ext>
              </a:extLst>
            </p:cNvPr>
            <p:cNvSpPr txBox="1">
              <a:spLocks/>
            </p:cNvSpPr>
            <p:nvPr/>
          </p:nvSpPr>
          <p:spPr>
            <a:xfrm>
              <a:off x="3024512" y="8239979"/>
              <a:ext cx="404487" cy="245691"/>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gn="ctr">
                <a:lnSpc>
                  <a:spcPct val="100000"/>
                </a:lnSpc>
                <a:spcBef>
                  <a:spcPts val="338"/>
                </a:spcBef>
                <a:buNone/>
              </a:pPr>
              <a:r>
                <a:rPr lang="ja-JP" altLang="en-US" sz="1013" dirty="0"/>
                <a:t>８時</a:t>
              </a:r>
              <a:endParaRPr lang="en-US" altLang="ja-JP" sz="1013" dirty="0"/>
            </a:p>
          </p:txBody>
        </p:sp>
        <p:sp>
          <p:nvSpPr>
            <p:cNvPr id="13" name="コンテンツ プレースホルダー 2">
              <a:extLst>
                <a:ext uri="{FF2B5EF4-FFF2-40B4-BE49-F238E27FC236}">
                  <a16:creationId xmlns:a16="http://schemas.microsoft.com/office/drawing/2014/main" id="{74A895A2-38B8-48D9-B632-9671A7D22089}"/>
                </a:ext>
              </a:extLst>
            </p:cNvPr>
            <p:cNvSpPr txBox="1">
              <a:spLocks/>
            </p:cNvSpPr>
            <p:nvPr/>
          </p:nvSpPr>
          <p:spPr>
            <a:xfrm>
              <a:off x="49807" y="7511720"/>
              <a:ext cx="490214" cy="245691"/>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gn="ctr">
                <a:lnSpc>
                  <a:spcPct val="100000"/>
                </a:lnSpc>
                <a:spcBef>
                  <a:spcPts val="338"/>
                </a:spcBef>
                <a:buNone/>
              </a:pPr>
              <a:r>
                <a:rPr lang="ja-JP" altLang="en-US" sz="1013" dirty="0"/>
                <a:t>１８時</a:t>
              </a:r>
              <a:endParaRPr lang="en-US" altLang="ja-JP" sz="1013" dirty="0"/>
            </a:p>
          </p:txBody>
        </p:sp>
        <p:sp>
          <p:nvSpPr>
            <p:cNvPr id="14" name="コンテンツ プレースホルダー 2">
              <a:extLst>
                <a:ext uri="{FF2B5EF4-FFF2-40B4-BE49-F238E27FC236}">
                  <a16:creationId xmlns:a16="http://schemas.microsoft.com/office/drawing/2014/main" id="{7BD35B15-E4DF-4A11-837F-20A56B4FC0F0}"/>
                </a:ext>
              </a:extLst>
            </p:cNvPr>
            <p:cNvSpPr txBox="1">
              <a:spLocks/>
            </p:cNvSpPr>
            <p:nvPr/>
          </p:nvSpPr>
          <p:spPr>
            <a:xfrm>
              <a:off x="773492" y="6139514"/>
              <a:ext cx="490214" cy="245691"/>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gn="ctr">
                <a:lnSpc>
                  <a:spcPct val="100000"/>
                </a:lnSpc>
                <a:spcBef>
                  <a:spcPts val="338"/>
                </a:spcBef>
                <a:buNone/>
              </a:pPr>
              <a:r>
                <a:rPr lang="ja-JP" altLang="en-US" sz="1013" dirty="0"/>
                <a:t>２２時</a:t>
              </a:r>
              <a:endParaRPr lang="en-US" altLang="ja-JP" sz="1013" dirty="0"/>
            </a:p>
          </p:txBody>
        </p:sp>
        <p:sp>
          <p:nvSpPr>
            <p:cNvPr id="15" name="コンテンツ プレースホルダー 2">
              <a:extLst>
                <a:ext uri="{FF2B5EF4-FFF2-40B4-BE49-F238E27FC236}">
                  <a16:creationId xmlns:a16="http://schemas.microsoft.com/office/drawing/2014/main" id="{6B14766D-E469-4C09-9FB7-A9C0456DD3BB}"/>
                </a:ext>
              </a:extLst>
            </p:cNvPr>
            <p:cNvSpPr txBox="1">
              <a:spLocks/>
            </p:cNvSpPr>
            <p:nvPr/>
          </p:nvSpPr>
          <p:spPr>
            <a:xfrm>
              <a:off x="1524387" y="5853448"/>
              <a:ext cx="726569" cy="408911"/>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gn="ctr">
                <a:lnSpc>
                  <a:spcPct val="100000"/>
                </a:lnSpc>
                <a:spcBef>
                  <a:spcPts val="338"/>
                </a:spcBef>
                <a:buNone/>
              </a:pPr>
              <a:r>
                <a:rPr lang="ja-JP" altLang="en-US" sz="1013" dirty="0"/>
                <a:t>２４</a:t>
              </a:r>
              <a:r>
                <a:rPr lang="en-US" altLang="ja-JP" sz="1013" dirty="0"/>
                <a:t>(</a:t>
              </a:r>
              <a:r>
                <a:rPr lang="ja-JP" altLang="en-US" sz="1013" dirty="0"/>
                <a:t>０</a:t>
              </a:r>
              <a:r>
                <a:rPr lang="en-US" altLang="ja-JP" sz="1013" dirty="0"/>
                <a:t>)</a:t>
              </a:r>
              <a:r>
                <a:rPr lang="ja-JP" altLang="en-US" sz="1013" dirty="0"/>
                <a:t>時</a:t>
              </a:r>
              <a:endParaRPr lang="en-US" altLang="ja-JP" sz="1013" dirty="0"/>
            </a:p>
          </p:txBody>
        </p:sp>
      </p:grpSp>
      <p:sp>
        <p:nvSpPr>
          <p:cNvPr id="17" name="コンテンツ プレースホルダー 2">
            <a:extLst>
              <a:ext uri="{FF2B5EF4-FFF2-40B4-BE49-F238E27FC236}">
                <a16:creationId xmlns:a16="http://schemas.microsoft.com/office/drawing/2014/main" id="{EEEC7DA2-2F49-421B-BBB7-A56334D493CA}"/>
              </a:ext>
            </a:extLst>
          </p:cNvPr>
          <p:cNvSpPr txBox="1">
            <a:spLocks/>
          </p:cNvSpPr>
          <p:nvPr/>
        </p:nvSpPr>
        <p:spPr>
          <a:xfrm>
            <a:off x="3690128" y="6783025"/>
            <a:ext cx="3037980" cy="2045040"/>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buNone/>
            </a:pPr>
            <a:r>
              <a:rPr lang="ja-JP" altLang="en-US" sz="1200" dirty="0"/>
              <a:t>左のグラフを参考に、サービスを</a:t>
            </a:r>
            <a:endParaRPr lang="en-US" altLang="ja-JP" sz="1200" dirty="0"/>
          </a:p>
          <a:p>
            <a:pPr marL="0" indent="0">
              <a:lnSpc>
                <a:spcPct val="100000"/>
              </a:lnSpc>
              <a:spcBef>
                <a:spcPts val="338"/>
              </a:spcBef>
              <a:buNone/>
            </a:pPr>
            <a:r>
              <a:rPr lang="ja-JP" altLang="en-US" sz="1200" dirty="0"/>
              <a:t>提供した時間が属する時間帯の</a:t>
            </a:r>
            <a:endParaRPr lang="en-US" altLang="ja-JP" sz="1200" dirty="0"/>
          </a:p>
          <a:p>
            <a:pPr marL="0" indent="0">
              <a:lnSpc>
                <a:spcPct val="100000"/>
              </a:lnSpc>
              <a:spcBef>
                <a:spcPts val="338"/>
              </a:spcBef>
              <a:buNone/>
            </a:pPr>
            <a:r>
              <a:rPr lang="ja-JP" altLang="en-US" sz="1200" dirty="0"/>
              <a:t>コードを算定します。</a:t>
            </a:r>
            <a:endParaRPr lang="en-US" altLang="ja-JP" sz="1200" dirty="0"/>
          </a:p>
          <a:p>
            <a:pPr marL="0" indent="0">
              <a:lnSpc>
                <a:spcPct val="100000"/>
              </a:lnSpc>
              <a:spcBef>
                <a:spcPts val="338"/>
              </a:spcBef>
              <a:buNone/>
            </a:pPr>
            <a:endParaRPr lang="en-US" altLang="ja-JP" sz="1200" dirty="0"/>
          </a:p>
          <a:p>
            <a:pPr marL="0" indent="0">
              <a:lnSpc>
                <a:spcPct val="100000"/>
              </a:lnSpc>
              <a:spcBef>
                <a:spcPts val="338"/>
              </a:spcBef>
              <a:buNone/>
            </a:pPr>
            <a:r>
              <a:rPr lang="ja-JP" altLang="en-US" sz="1200" dirty="0"/>
              <a:t>例えば、身体介護が必要な利用者に、</a:t>
            </a:r>
            <a:endParaRPr lang="en-US" altLang="ja-JP" sz="1200" dirty="0"/>
          </a:p>
          <a:p>
            <a:pPr marL="0" indent="0">
              <a:lnSpc>
                <a:spcPct val="100000"/>
              </a:lnSpc>
              <a:spcBef>
                <a:spcPts val="338"/>
              </a:spcBef>
              <a:buNone/>
            </a:pPr>
            <a:r>
              <a:rPr lang="ja-JP" altLang="en-US" sz="1200" dirty="0"/>
              <a:t>１０時から１３時の３時間移動支援</a:t>
            </a:r>
            <a:endParaRPr lang="en-US" altLang="ja-JP" sz="1200" dirty="0"/>
          </a:p>
          <a:p>
            <a:pPr marL="0" indent="0">
              <a:lnSpc>
                <a:spcPct val="100000"/>
              </a:lnSpc>
              <a:spcBef>
                <a:spcPts val="338"/>
              </a:spcBef>
              <a:buNone/>
            </a:pPr>
            <a:r>
              <a:rPr lang="ja-JP" altLang="en-US" sz="1200" dirty="0" err="1"/>
              <a:t>を提</a:t>
            </a:r>
            <a:r>
              <a:rPr lang="ja-JP" altLang="en-US" sz="1200" dirty="0"/>
              <a:t>供した場合は、 </a:t>
            </a:r>
            <a:endParaRPr lang="en-US" altLang="ja-JP" sz="1200" dirty="0"/>
          </a:p>
          <a:p>
            <a:pPr marL="0" indent="0">
              <a:lnSpc>
                <a:spcPct val="100000"/>
              </a:lnSpc>
              <a:spcBef>
                <a:spcPts val="338"/>
              </a:spcBef>
              <a:buNone/>
            </a:pPr>
            <a:r>
              <a:rPr lang="ja-JP" altLang="en-US" sz="1200" u="sng" dirty="0"/>
              <a:t>「１１３１：身体介護あり日中３．０ 」</a:t>
            </a:r>
            <a:endParaRPr lang="en-US" altLang="ja-JP" sz="1200" u="sng" dirty="0"/>
          </a:p>
          <a:p>
            <a:pPr marL="0" indent="0">
              <a:lnSpc>
                <a:spcPct val="100000"/>
              </a:lnSpc>
              <a:spcBef>
                <a:spcPts val="338"/>
              </a:spcBef>
              <a:buNone/>
            </a:pPr>
            <a:r>
              <a:rPr lang="ja-JP" altLang="en-US" sz="1200" dirty="0"/>
              <a:t>を算定します。</a:t>
            </a:r>
            <a:endParaRPr lang="en-US" altLang="ja-JP" sz="1200" dirty="0"/>
          </a:p>
        </p:txBody>
      </p:sp>
      <mc:AlternateContent xmlns:mc="http://schemas.openxmlformats.org/markup-compatibility/2006" xmlns:p14="http://schemas.microsoft.com/office/powerpoint/2010/main">
        <mc:Choice Requires="p14">
          <p:contentPart p14:bwMode="auto" r:id="rId3">
            <p14:nvContentPartPr>
              <p14:cNvPr id="22" name="インク 21">
                <a:extLst>
                  <a:ext uri="{FF2B5EF4-FFF2-40B4-BE49-F238E27FC236}">
                    <a16:creationId xmlns:a16="http://schemas.microsoft.com/office/drawing/2014/main" id="{BB82CE76-96C2-44D6-A5D8-B38B972AE11F}"/>
                  </a:ext>
                </a:extLst>
              </p14:cNvPr>
              <p14:cNvContentPartPr/>
              <p14:nvPr/>
            </p14:nvContentPartPr>
            <p14:xfrm>
              <a:off x="3832263" y="8434559"/>
              <a:ext cx="2688120" cy="360"/>
            </p14:xfrm>
          </p:contentPart>
        </mc:Choice>
        <mc:Fallback xmlns="">
          <p:pic>
            <p:nvPicPr>
              <p:cNvPr id="22" name="インク 21">
                <a:extLst>
                  <a:ext uri="{FF2B5EF4-FFF2-40B4-BE49-F238E27FC236}">
                    <a16:creationId xmlns:a16="http://schemas.microsoft.com/office/drawing/2014/main" id="{BB82CE76-96C2-44D6-A5D8-B38B972AE11F}"/>
                  </a:ext>
                </a:extLst>
              </p:cNvPr>
              <p:cNvPicPr/>
              <p:nvPr/>
            </p:nvPicPr>
            <p:blipFill>
              <a:blip r:embed="rId7"/>
              <a:stretch>
                <a:fillRect/>
              </a:stretch>
            </p:blipFill>
            <p:spPr>
              <a:xfrm>
                <a:off x="3778263" y="8326559"/>
                <a:ext cx="2795760" cy="216000"/>
              </a:xfrm>
              <a:prstGeom prst="rect">
                <a:avLst/>
              </a:prstGeom>
            </p:spPr>
          </p:pic>
        </mc:Fallback>
      </mc:AlternateContent>
      <p:sp>
        <p:nvSpPr>
          <p:cNvPr id="23" name="コンテンツ プレースホルダー 2">
            <a:extLst>
              <a:ext uri="{FF2B5EF4-FFF2-40B4-BE49-F238E27FC236}">
                <a16:creationId xmlns:a16="http://schemas.microsoft.com/office/drawing/2014/main" id="{56AD22B6-2EBF-413C-B6B9-CCC9A468FAEB}"/>
              </a:ext>
            </a:extLst>
          </p:cNvPr>
          <p:cNvSpPr txBox="1">
            <a:spLocks/>
          </p:cNvSpPr>
          <p:nvPr/>
        </p:nvSpPr>
        <p:spPr>
          <a:xfrm>
            <a:off x="2378101" y="8786438"/>
            <a:ext cx="547688" cy="396240"/>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gn="ctr">
              <a:lnSpc>
                <a:spcPct val="100000"/>
              </a:lnSpc>
              <a:spcBef>
                <a:spcPts val="338"/>
              </a:spcBef>
              <a:buNone/>
            </a:pPr>
            <a:r>
              <a:rPr lang="ja-JP" altLang="en-US" sz="1013" dirty="0"/>
              <a:t>１０時</a:t>
            </a:r>
            <a:endParaRPr lang="en-US" altLang="ja-JP" sz="1013" dirty="0"/>
          </a:p>
        </p:txBody>
      </p:sp>
      <p:sp>
        <p:nvSpPr>
          <p:cNvPr id="24" name="コンテンツ プレースホルダー 2">
            <a:extLst>
              <a:ext uri="{FF2B5EF4-FFF2-40B4-BE49-F238E27FC236}">
                <a16:creationId xmlns:a16="http://schemas.microsoft.com/office/drawing/2014/main" id="{3A5C210A-6DE2-4B71-88A4-2A22DDF1B991}"/>
              </a:ext>
            </a:extLst>
          </p:cNvPr>
          <p:cNvSpPr txBox="1">
            <a:spLocks/>
          </p:cNvSpPr>
          <p:nvPr/>
        </p:nvSpPr>
        <p:spPr>
          <a:xfrm>
            <a:off x="1154925" y="8935039"/>
            <a:ext cx="547688" cy="396240"/>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gn="ctr">
              <a:lnSpc>
                <a:spcPct val="100000"/>
              </a:lnSpc>
              <a:spcBef>
                <a:spcPts val="338"/>
              </a:spcBef>
              <a:buNone/>
            </a:pPr>
            <a:r>
              <a:rPr lang="ja-JP" altLang="en-US" sz="1013" dirty="0"/>
              <a:t>１３時</a:t>
            </a:r>
            <a:endParaRPr lang="en-US" altLang="ja-JP" sz="1013" dirty="0"/>
          </a:p>
        </p:txBody>
      </p:sp>
      <mc:AlternateContent xmlns:mc="http://schemas.openxmlformats.org/markup-compatibility/2006" xmlns:p14="http://schemas.microsoft.com/office/powerpoint/2010/main">
        <mc:Choice Requires="p14">
          <p:contentPart p14:bwMode="auto" r:id="rId8">
            <p14:nvContentPartPr>
              <p14:cNvPr id="33" name="インク 32">
                <a:extLst>
                  <a:ext uri="{FF2B5EF4-FFF2-40B4-BE49-F238E27FC236}">
                    <a16:creationId xmlns:a16="http://schemas.microsoft.com/office/drawing/2014/main" id="{3527C457-DB5A-4781-8B12-E42E5C733D11}"/>
                  </a:ext>
                </a:extLst>
              </p14:cNvPr>
              <p14:cNvContentPartPr/>
              <p14:nvPr/>
            </p14:nvContentPartPr>
            <p14:xfrm>
              <a:off x="-477297" y="5466298"/>
              <a:ext cx="360" cy="360"/>
            </p14:xfrm>
          </p:contentPart>
        </mc:Choice>
        <mc:Fallback xmlns="">
          <p:pic>
            <p:nvPicPr>
              <p:cNvPr id="33" name="インク 32">
                <a:extLst>
                  <a:ext uri="{FF2B5EF4-FFF2-40B4-BE49-F238E27FC236}">
                    <a16:creationId xmlns:a16="http://schemas.microsoft.com/office/drawing/2014/main" id="{3527C457-DB5A-4781-8B12-E42E5C733D11}"/>
                  </a:ext>
                </a:extLst>
              </p:cNvPr>
              <p:cNvPicPr/>
              <p:nvPr/>
            </p:nvPicPr>
            <p:blipFill>
              <a:blip r:embed="rId9"/>
              <a:stretch>
                <a:fillRect/>
              </a:stretch>
            </p:blipFill>
            <p:spPr>
              <a:xfrm>
                <a:off x="-486297" y="545729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57" name="インク 56">
                <a:extLst>
                  <a:ext uri="{FF2B5EF4-FFF2-40B4-BE49-F238E27FC236}">
                    <a16:creationId xmlns:a16="http://schemas.microsoft.com/office/drawing/2014/main" id="{2BB855BE-42FF-4C35-B402-04B91E23BE2C}"/>
                  </a:ext>
                </a:extLst>
              </p14:cNvPr>
              <p14:cNvContentPartPr/>
              <p14:nvPr/>
            </p14:nvContentPartPr>
            <p14:xfrm>
              <a:off x="-930897" y="8547010"/>
              <a:ext cx="360" cy="360"/>
            </p14:xfrm>
          </p:contentPart>
        </mc:Choice>
        <mc:Fallback xmlns="">
          <p:pic>
            <p:nvPicPr>
              <p:cNvPr id="57" name="インク 56">
                <a:extLst>
                  <a:ext uri="{FF2B5EF4-FFF2-40B4-BE49-F238E27FC236}">
                    <a16:creationId xmlns:a16="http://schemas.microsoft.com/office/drawing/2014/main" id="{2BB855BE-42FF-4C35-B402-04B91E23BE2C}"/>
                  </a:ext>
                </a:extLst>
              </p:cNvPr>
              <p:cNvPicPr/>
              <p:nvPr/>
            </p:nvPicPr>
            <p:blipFill>
              <a:blip r:embed="rId11"/>
              <a:stretch>
                <a:fillRect/>
              </a:stretch>
            </p:blipFill>
            <p:spPr>
              <a:xfrm>
                <a:off x="-948537" y="8529370"/>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64" name="インク 63">
                <a:extLst>
                  <a:ext uri="{FF2B5EF4-FFF2-40B4-BE49-F238E27FC236}">
                    <a16:creationId xmlns:a16="http://schemas.microsoft.com/office/drawing/2014/main" id="{A1078E28-0E79-433D-AC02-938D50F90D31}"/>
                  </a:ext>
                </a:extLst>
              </p14:cNvPr>
              <p14:cNvContentPartPr/>
              <p14:nvPr/>
            </p14:nvContentPartPr>
            <p14:xfrm>
              <a:off x="1589823" y="9003396"/>
              <a:ext cx="891720" cy="192960"/>
            </p14:xfrm>
          </p:contentPart>
        </mc:Choice>
        <mc:Fallback xmlns="">
          <p:pic>
            <p:nvPicPr>
              <p:cNvPr id="64" name="インク 63">
                <a:extLst>
                  <a:ext uri="{FF2B5EF4-FFF2-40B4-BE49-F238E27FC236}">
                    <a16:creationId xmlns:a16="http://schemas.microsoft.com/office/drawing/2014/main" id="{A1078E28-0E79-433D-AC02-938D50F90D31}"/>
                  </a:ext>
                </a:extLst>
              </p:cNvPr>
              <p:cNvPicPr/>
              <p:nvPr/>
            </p:nvPicPr>
            <p:blipFill>
              <a:blip r:embed="rId13"/>
              <a:stretch>
                <a:fillRect/>
              </a:stretch>
            </p:blipFill>
            <p:spPr>
              <a:xfrm>
                <a:off x="1571823" y="8985430"/>
                <a:ext cx="927360" cy="228534"/>
              </a:xfrm>
              <a:prstGeom prst="rect">
                <a:avLst/>
              </a:prstGeom>
            </p:spPr>
          </p:pic>
        </mc:Fallback>
      </mc:AlternateContent>
      <p:pic>
        <p:nvPicPr>
          <p:cNvPr id="4" name="図 3">
            <a:extLst>
              <a:ext uri="{FF2B5EF4-FFF2-40B4-BE49-F238E27FC236}">
                <a16:creationId xmlns:a16="http://schemas.microsoft.com/office/drawing/2014/main" id="{1742E4D5-2AEB-4BAC-B354-3B476839EAC7}"/>
              </a:ext>
            </a:extLst>
          </p:cNvPr>
          <p:cNvPicPr>
            <a:picLocks noChangeAspect="1"/>
          </p:cNvPicPr>
          <p:nvPr/>
        </p:nvPicPr>
        <p:blipFill>
          <a:blip r:embed="rId14"/>
          <a:stretch>
            <a:fillRect/>
          </a:stretch>
        </p:blipFill>
        <p:spPr>
          <a:xfrm>
            <a:off x="349513" y="2667529"/>
            <a:ext cx="3160035" cy="2145043"/>
          </a:xfrm>
          <a:prstGeom prst="rect">
            <a:avLst/>
          </a:prstGeom>
        </p:spPr>
      </p:pic>
      <mc:AlternateContent xmlns:mc="http://schemas.openxmlformats.org/markup-compatibility/2006" xmlns:p14="http://schemas.microsoft.com/office/powerpoint/2010/main">
        <mc:Choice Requires="p14">
          <p:contentPart p14:bwMode="auto" r:id="rId15">
            <p14:nvContentPartPr>
              <p14:cNvPr id="21" name="インク 20">
                <a:extLst>
                  <a:ext uri="{FF2B5EF4-FFF2-40B4-BE49-F238E27FC236}">
                    <a16:creationId xmlns:a16="http://schemas.microsoft.com/office/drawing/2014/main" id="{346C14B6-0612-4785-9045-F3F948C2831C}"/>
                  </a:ext>
                </a:extLst>
              </p14:cNvPr>
              <p14:cNvContentPartPr/>
              <p14:nvPr/>
            </p14:nvContentPartPr>
            <p14:xfrm>
              <a:off x="398450" y="4522982"/>
              <a:ext cx="3062160" cy="360"/>
            </p14:xfrm>
          </p:contentPart>
        </mc:Choice>
        <mc:Fallback xmlns="">
          <p:pic>
            <p:nvPicPr>
              <p:cNvPr id="21" name="インク 20">
                <a:extLst>
                  <a:ext uri="{FF2B5EF4-FFF2-40B4-BE49-F238E27FC236}">
                    <a16:creationId xmlns:a16="http://schemas.microsoft.com/office/drawing/2014/main" id="{346C14B6-0612-4785-9045-F3F948C2831C}"/>
                  </a:ext>
                </a:extLst>
              </p:cNvPr>
              <p:cNvPicPr/>
              <p:nvPr/>
            </p:nvPicPr>
            <p:blipFill>
              <a:blip r:embed="rId16"/>
              <a:stretch>
                <a:fillRect/>
              </a:stretch>
            </p:blipFill>
            <p:spPr>
              <a:xfrm>
                <a:off x="344444" y="4414982"/>
                <a:ext cx="3169813" cy="216000"/>
              </a:xfrm>
              <a:prstGeom prst="rect">
                <a:avLst/>
              </a:prstGeom>
            </p:spPr>
          </p:pic>
        </mc:Fallback>
      </mc:AlternateContent>
    </p:spTree>
    <p:extLst>
      <p:ext uri="{BB962C8B-B14F-4D97-AF65-F5344CB8AC3E}">
        <p14:creationId xmlns:p14="http://schemas.microsoft.com/office/powerpoint/2010/main" val="3591105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65DC51-C319-4577-850D-DEF8F97BBE86}"/>
              </a:ext>
            </a:extLst>
          </p:cNvPr>
          <p:cNvSpPr>
            <a:spLocks noGrp="1"/>
          </p:cNvSpPr>
          <p:nvPr>
            <p:ph type="title"/>
          </p:nvPr>
        </p:nvSpPr>
        <p:spPr/>
        <p:txBody>
          <a:bodyPr/>
          <a:lstStyle/>
          <a:p>
            <a:r>
              <a:rPr kumimoji="1" lang="ja-JP" altLang="en-US" dirty="0"/>
              <a:t>サービスコードの種類</a:t>
            </a:r>
          </a:p>
        </p:txBody>
      </p:sp>
      <p:sp>
        <p:nvSpPr>
          <p:cNvPr id="3" name="スライド番号プレースホルダー 2">
            <a:extLst>
              <a:ext uri="{FF2B5EF4-FFF2-40B4-BE49-F238E27FC236}">
                <a16:creationId xmlns:a16="http://schemas.microsoft.com/office/drawing/2014/main" id="{61ACA04D-AA94-483A-B531-D7B97779B12E}"/>
              </a:ext>
            </a:extLst>
          </p:cNvPr>
          <p:cNvSpPr>
            <a:spLocks noGrp="1"/>
          </p:cNvSpPr>
          <p:nvPr>
            <p:ph type="sldNum" sz="quarter" idx="12"/>
          </p:nvPr>
        </p:nvSpPr>
        <p:spPr/>
        <p:txBody>
          <a:bodyPr/>
          <a:lstStyle/>
          <a:p>
            <a:fld id="{34F31C61-1C33-4740-97F9-1279A604D2A8}" type="slidenum">
              <a:rPr kumimoji="1" lang="ja-JP" altLang="en-US" smtClean="0"/>
              <a:t>9</a:t>
            </a:fld>
            <a:endParaRPr kumimoji="1" lang="ja-JP" altLang="en-US"/>
          </a:p>
        </p:txBody>
      </p:sp>
      <p:sp>
        <p:nvSpPr>
          <p:cNvPr id="4" name="コンテンツ プレースホルダー 2">
            <a:extLst>
              <a:ext uri="{FF2B5EF4-FFF2-40B4-BE49-F238E27FC236}">
                <a16:creationId xmlns:a16="http://schemas.microsoft.com/office/drawing/2014/main" id="{829B04B4-F454-46A2-B56B-474CB033FD8C}"/>
              </a:ext>
            </a:extLst>
          </p:cNvPr>
          <p:cNvSpPr txBox="1">
            <a:spLocks/>
          </p:cNvSpPr>
          <p:nvPr/>
        </p:nvSpPr>
        <p:spPr>
          <a:xfrm>
            <a:off x="576072" y="2487532"/>
            <a:ext cx="6058505" cy="613477"/>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buNone/>
            </a:pPr>
            <a:r>
              <a:rPr lang="ja-JP" altLang="en-US" sz="1200" dirty="0"/>
              <a:t>サービスコードは３つの種類に分けられます。</a:t>
            </a:r>
            <a:endParaRPr lang="en-US" altLang="ja-JP" sz="1200" dirty="0"/>
          </a:p>
          <a:p>
            <a:pPr marL="0" indent="0">
              <a:lnSpc>
                <a:spcPct val="100000"/>
              </a:lnSpc>
              <a:spcBef>
                <a:spcPts val="338"/>
              </a:spcBef>
              <a:buNone/>
            </a:pPr>
            <a:r>
              <a:rPr lang="ja-JP" altLang="en-US" sz="1200" dirty="0"/>
              <a:t>それぞれのサービスコードの使い方について説明します。</a:t>
            </a:r>
            <a:endParaRPr lang="en-US" altLang="ja-JP" sz="1200" dirty="0"/>
          </a:p>
        </p:txBody>
      </p:sp>
      <p:sp>
        <p:nvSpPr>
          <p:cNvPr id="5" name="コンテンツ プレースホルダー 2">
            <a:extLst>
              <a:ext uri="{FF2B5EF4-FFF2-40B4-BE49-F238E27FC236}">
                <a16:creationId xmlns:a16="http://schemas.microsoft.com/office/drawing/2014/main" id="{10D29840-0756-47B3-8FD8-1E1BFB1398F4}"/>
              </a:ext>
            </a:extLst>
          </p:cNvPr>
          <p:cNvSpPr txBox="1">
            <a:spLocks/>
          </p:cNvSpPr>
          <p:nvPr/>
        </p:nvSpPr>
        <p:spPr>
          <a:xfrm>
            <a:off x="986668" y="4297442"/>
            <a:ext cx="5162741" cy="1316182"/>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a:lstStyle>
          <a:p>
            <a:pPr marL="0" indent="0">
              <a:lnSpc>
                <a:spcPct val="100000"/>
              </a:lnSpc>
              <a:spcBef>
                <a:spcPts val="338"/>
              </a:spcBef>
              <a:buNone/>
            </a:pPr>
            <a:r>
              <a:rPr lang="ja-JP" altLang="en-US" sz="1200" dirty="0"/>
              <a:t>時間帯をまたがない場合又は時間帯をまたぐサービス提供が</a:t>
            </a:r>
            <a:r>
              <a:rPr lang="en-US" altLang="ja-JP" sz="1200" dirty="0"/>
              <a:t>30</a:t>
            </a:r>
            <a:r>
              <a:rPr lang="ja-JP" altLang="en-US" sz="1200" dirty="0"/>
              <a:t>分以内の場合に使用します。</a:t>
            </a:r>
            <a:endParaRPr lang="en-US" altLang="ja-JP" sz="1200" dirty="0"/>
          </a:p>
          <a:p>
            <a:pPr marL="0" indent="0">
              <a:lnSpc>
                <a:spcPct val="100000"/>
              </a:lnSpc>
              <a:spcBef>
                <a:spcPts val="338"/>
              </a:spcBef>
              <a:buNone/>
            </a:pPr>
            <a:endParaRPr lang="en-US" altLang="ja-JP" sz="1200" dirty="0"/>
          </a:p>
          <a:p>
            <a:pPr marL="0" indent="0">
              <a:lnSpc>
                <a:spcPct val="100000"/>
              </a:lnSpc>
              <a:spcBef>
                <a:spcPts val="338"/>
              </a:spcBef>
              <a:buNone/>
            </a:pPr>
            <a:endParaRPr lang="en-US" altLang="ja-JP" sz="1200" dirty="0"/>
          </a:p>
          <a:p>
            <a:pPr marL="0" indent="0">
              <a:lnSpc>
                <a:spcPct val="100000"/>
              </a:lnSpc>
              <a:spcBef>
                <a:spcPts val="338"/>
              </a:spcBef>
              <a:buNone/>
            </a:pPr>
            <a:r>
              <a:rPr lang="en-US" altLang="ja-JP" sz="1600" dirty="0"/>
              <a:t>【</a:t>
            </a:r>
            <a:r>
              <a:rPr lang="ja-JP" altLang="en-US" sz="1600" dirty="0"/>
              <a:t>例</a:t>
            </a:r>
            <a:r>
              <a:rPr lang="en-US" altLang="ja-JP" sz="1600" dirty="0"/>
              <a:t>】</a:t>
            </a:r>
            <a:endParaRPr lang="ja-JP" altLang="en-US" sz="1600" dirty="0"/>
          </a:p>
        </p:txBody>
      </p:sp>
      <p:sp>
        <p:nvSpPr>
          <p:cNvPr id="6" name="タイトル 1">
            <a:extLst>
              <a:ext uri="{FF2B5EF4-FFF2-40B4-BE49-F238E27FC236}">
                <a16:creationId xmlns:a16="http://schemas.microsoft.com/office/drawing/2014/main" id="{52AC38AC-DD27-4B5C-B1AB-D555CCCA1F24}"/>
              </a:ext>
            </a:extLst>
          </p:cNvPr>
          <p:cNvSpPr txBox="1">
            <a:spLocks/>
          </p:cNvSpPr>
          <p:nvPr/>
        </p:nvSpPr>
        <p:spPr>
          <a:xfrm>
            <a:off x="708591" y="3251604"/>
            <a:ext cx="5467541" cy="1316182"/>
          </a:xfrm>
          <a:prstGeom prst="rect">
            <a:avLst/>
          </a:prstGeom>
        </p:spPr>
        <p:txBody>
          <a:bodyPr vert="horz" lIns="91440" tIns="45720" rIns="91440" bIns="45720" rtlCol="0" anchor="ctr">
            <a:normAutofit/>
          </a:bodyPr>
          <a:lstStyle>
            <a:lvl1pPr algn="l" defTabSz="685800" rtl="0" eaLnBrk="1" latinLnBrk="0" hangingPunct="1">
              <a:lnSpc>
                <a:spcPct val="80000"/>
              </a:lnSpc>
              <a:spcBef>
                <a:spcPct val="0"/>
              </a:spcBef>
              <a:buNone/>
              <a:defRPr kumimoji="1" sz="3300" kern="1200" cap="all" spc="75" baseline="0">
                <a:solidFill>
                  <a:schemeClr val="tx1">
                    <a:lumMod val="95000"/>
                    <a:lumOff val="5000"/>
                  </a:schemeClr>
                </a:solidFill>
                <a:latin typeface="+mj-lt"/>
                <a:ea typeface="+mj-ea"/>
                <a:cs typeface="+mj-cs"/>
              </a:defRPr>
            </a:lvl1pPr>
          </a:lstStyle>
          <a:p>
            <a:r>
              <a:rPr lang="ja-JP" altLang="en-US" sz="3200" dirty="0"/>
              <a:t>①単一コード</a:t>
            </a:r>
          </a:p>
        </p:txBody>
      </p:sp>
      <p:graphicFrame>
        <p:nvGraphicFramePr>
          <p:cNvPr id="7" name="表 6">
            <a:extLst>
              <a:ext uri="{FF2B5EF4-FFF2-40B4-BE49-F238E27FC236}">
                <a16:creationId xmlns:a16="http://schemas.microsoft.com/office/drawing/2014/main" id="{BEFAE0D3-1DA7-441E-994A-4332B2D363E1}"/>
              </a:ext>
            </a:extLst>
          </p:cNvPr>
          <p:cNvGraphicFramePr>
            <a:graphicFrameLocks noGrp="1"/>
          </p:cNvGraphicFramePr>
          <p:nvPr>
            <p:extLst>
              <p:ext uri="{D42A27DB-BD31-4B8C-83A1-F6EECF244321}">
                <p14:modId xmlns:p14="http://schemas.microsoft.com/office/powerpoint/2010/main" val="560971601"/>
              </p:ext>
            </p:extLst>
          </p:nvPr>
        </p:nvGraphicFramePr>
        <p:xfrm>
          <a:off x="986668" y="5613624"/>
          <a:ext cx="5319686" cy="3369390"/>
        </p:xfrm>
        <a:graphic>
          <a:graphicData uri="http://schemas.openxmlformats.org/drawingml/2006/table">
            <a:tbl>
              <a:tblPr firstRow="1" bandRow="1">
                <a:tableStyleId>{69012ECD-51FC-41F1-AA8D-1B2483CD663E}</a:tableStyleId>
              </a:tblPr>
              <a:tblGrid>
                <a:gridCol w="2069700">
                  <a:extLst>
                    <a:ext uri="{9D8B030D-6E8A-4147-A177-3AD203B41FA5}">
                      <a16:colId xmlns:a16="http://schemas.microsoft.com/office/drawing/2014/main" val="1387497227"/>
                    </a:ext>
                  </a:extLst>
                </a:gridCol>
                <a:gridCol w="1534376">
                  <a:extLst>
                    <a:ext uri="{9D8B030D-6E8A-4147-A177-3AD203B41FA5}">
                      <a16:colId xmlns:a16="http://schemas.microsoft.com/office/drawing/2014/main" val="2058213937"/>
                    </a:ext>
                  </a:extLst>
                </a:gridCol>
                <a:gridCol w="1715610">
                  <a:extLst>
                    <a:ext uri="{9D8B030D-6E8A-4147-A177-3AD203B41FA5}">
                      <a16:colId xmlns:a16="http://schemas.microsoft.com/office/drawing/2014/main" val="562893707"/>
                    </a:ext>
                  </a:extLst>
                </a:gridCol>
              </a:tblGrid>
              <a:tr h="352312">
                <a:tc>
                  <a:txBody>
                    <a:bodyPr/>
                    <a:lstStyle/>
                    <a:p>
                      <a:pPr algn="ctr"/>
                      <a:r>
                        <a:rPr kumimoji="1" lang="ja-JP" altLang="en-US" dirty="0">
                          <a:solidFill>
                            <a:schemeClr val="tx1"/>
                          </a:solidFill>
                        </a:rPr>
                        <a:t>サービス提供時間</a:t>
                      </a: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D2E0E8"/>
                    </a:solidFill>
                  </a:tcPr>
                </a:tc>
                <a:tc gridSpan="2">
                  <a:txBody>
                    <a:bodyPr/>
                    <a:lstStyle/>
                    <a:p>
                      <a:pPr algn="ctr"/>
                      <a:r>
                        <a:rPr kumimoji="1" lang="ja-JP" altLang="en-US" dirty="0">
                          <a:solidFill>
                            <a:schemeClr val="tx1"/>
                          </a:solidFill>
                        </a:rPr>
                        <a:t>使用するコード</a:t>
                      </a: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D2E0E8"/>
                    </a:solidFill>
                  </a:tcPr>
                </a:tc>
                <a:tc hMerge="1">
                  <a:txBody>
                    <a:bodyPr/>
                    <a:lstStyle/>
                    <a:p>
                      <a:pPr algn="ctr"/>
                      <a:endParaRPr kumimoji="1" lang="ja-JP" altLang="en-US" dirty="0">
                        <a:solidFill>
                          <a:schemeClr val="tx1"/>
                        </a:solidFill>
                      </a:endParaRP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D2E0E8"/>
                    </a:solidFill>
                  </a:tcPr>
                </a:tc>
                <a:extLst>
                  <a:ext uri="{0D108BD9-81ED-4DB2-BD59-A6C34878D82A}">
                    <a16:rowId xmlns:a16="http://schemas.microsoft.com/office/drawing/2014/main" val="3293350065"/>
                  </a:ext>
                </a:extLst>
              </a:tr>
              <a:tr h="735430">
                <a:tc>
                  <a:txBody>
                    <a:bodyPr/>
                    <a:lstStyle/>
                    <a:p>
                      <a:pPr algn="ctr"/>
                      <a:r>
                        <a:rPr kumimoji="1" lang="en-US" altLang="ja-JP" sz="1800" dirty="0">
                          <a:solidFill>
                            <a:schemeClr val="tx1"/>
                          </a:solidFill>
                        </a:rPr>
                        <a:t>10</a:t>
                      </a:r>
                      <a:r>
                        <a:rPr kumimoji="1" lang="ja-JP" altLang="en-US" sz="1800" dirty="0">
                          <a:solidFill>
                            <a:schemeClr val="tx1"/>
                          </a:solidFill>
                        </a:rPr>
                        <a:t>：</a:t>
                      </a:r>
                      <a:r>
                        <a:rPr kumimoji="1" lang="en-US" altLang="ja-JP" sz="1800" dirty="0">
                          <a:solidFill>
                            <a:schemeClr val="tx1"/>
                          </a:solidFill>
                        </a:rPr>
                        <a:t>00</a:t>
                      </a:r>
                      <a:r>
                        <a:rPr kumimoji="1" lang="ja-JP" altLang="en-US" sz="1800" dirty="0">
                          <a:solidFill>
                            <a:schemeClr val="tx1"/>
                          </a:solidFill>
                        </a:rPr>
                        <a:t>～</a:t>
                      </a:r>
                      <a:r>
                        <a:rPr kumimoji="1" lang="en-US" altLang="ja-JP" sz="1800" dirty="0">
                          <a:solidFill>
                            <a:schemeClr val="tx1"/>
                          </a:solidFill>
                        </a:rPr>
                        <a:t>13</a:t>
                      </a:r>
                      <a:r>
                        <a:rPr kumimoji="1" lang="ja-JP" altLang="en-US" sz="1800" dirty="0">
                          <a:solidFill>
                            <a:schemeClr val="tx1"/>
                          </a:solidFill>
                        </a:rPr>
                        <a:t>：</a:t>
                      </a:r>
                      <a:r>
                        <a:rPr kumimoji="1" lang="en-US" altLang="ja-JP" sz="1800" dirty="0">
                          <a:solidFill>
                            <a:schemeClr val="tx1"/>
                          </a:solidFill>
                        </a:rPr>
                        <a:t>00</a:t>
                      </a:r>
                      <a:endParaRPr kumimoji="1" lang="ja-JP" altLang="en-US" sz="1800" dirty="0">
                        <a:solidFill>
                          <a:schemeClr val="tx1"/>
                        </a:solidFill>
                      </a:endParaRP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gridSpan="2">
                  <a:txBody>
                    <a:bodyPr/>
                    <a:lstStyle/>
                    <a:p>
                      <a:pPr lvl="0" algn="l"/>
                      <a:r>
                        <a:rPr kumimoji="1" lang="ja-JP" altLang="en-US" dirty="0">
                          <a:solidFill>
                            <a:schemeClr val="tx1"/>
                          </a:solidFill>
                        </a:rPr>
                        <a:t>　  日中３．０</a:t>
                      </a: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hMerge="1">
                  <a:txBody>
                    <a:bodyPr/>
                    <a:lstStyle/>
                    <a:p>
                      <a:pPr algn="l"/>
                      <a:endParaRPr kumimoji="1" lang="ja-JP" altLang="en-US" dirty="0">
                        <a:solidFill>
                          <a:schemeClr val="tx1"/>
                        </a:solidFill>
                      </a:endParaRP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529304326"/>
                  </a:ext>
                </a:extLst>
              </a:tr>
              <a:tr h="735430">
                <a:tc>
                  <a:txBody>
                    <a:bodyPr/>
                    <a:lstStyle/>
                    <a:p>
                      <a:pPr algn="ctr"/>
                      <a:r>
                        <a:rPr kumimoji="1" lang="en-US" altLang="ja-JP" sz="1800" dirty="0"/>
                        <a:t>7</a:t>
                      </a:r>
                      <a:r>
                        <a:rPr kumimoji="1" lang="ja-JP" altLang="en-US" sz="1800" dirty="0"/>
                        <a:t>：</a:t>
                      </a:r>
                      <a:r>
                        <a:rPr kumimoji="1" lang="en-US" altLang="ja-JP" sz="1800" dirty="0"/>
                        <a:t>40</a:t>
                      </a:r>
                      <a:r>
                        <a:rPr kumimoji="1" lang="ja-JP" altLang="en-US" sz="1800" dirty="0"/>
                        <a:t>～  </a:t>
                      </a:r>
                      <a:r>
                        <a:rPr kumimoji="1" lang="en-US" altLang="ja-JP" sz="1800" dirty="0"/>
                        <a:t>8</a:t>
                      </a:r>
                      <a:r>
                        <a:rPr kumimoji="1" lang="ja-JP" altLang="en-US" sz="1800" dirty="0"/>
                        <a:t>：</a:t>
                      </a:r>
                      <a:r>
                        <a:rPr kumimoji="1" lang="en-US" altLang="ja-JP" sz="1800" dirty="0"/>
                        <a:t>10</a:t>
                      </a:r>
                    </a:p>
                    <a:p>
                      <a:pPr algn="ctr"/>
                      <a:r>
                        <a:rPr kumimoji="1" lang="ja-JP" altLang="en-US" sz="1100" dirty="0"/>
                        <a:t>（早朝が</a:t>
                      </a:r>
                      <a:r>
                        <a:rPr kumimoji="1" lang="en-US" altLang="ja-JP" sz="1100" dirty="0"/>
                        <a:t>20</a:t>
                      </a:r>
                      <a:r>
                        <a:rPr kumimoji="1" lang="ja-JP" altLang="en-US" sz="1100" dirty="0"/>
                        <a:t>分・日中が</a:t>
                      </a:r>
                      <a:r>
                        <a:rPr kumimoji="1" lang="en-US" altLang="ja-JP" sz="1100" dirty="0"/>
                        <a:t>10</a:t>
                      </a:r>
                      <a:r>
                        <a:rPr kumimoji="1" lang="ja-JP" altLang="en-US" sz="1100" dirty="0"/>
                        <a:t>分</a:t>
                      </a:r>
                      <a:r>
                        <a:rPr kumimoji="1" lang="ja-JP" altLang="en-US" sz="1100" dirty="0">
                          <a:solidFill>
                            <a:schemeClr val="tx1"/>
                          </a:solidFill>
                        </a:rPr>
                        <a:t>）</a:t>
                      </a:r>
                      <a:endParaRPr kumimoji="1" lang="en-US" altLang="ja-JP" sz="1100" dirty="0">
                        <a:solidFill>
                          <a:schemeClr val="tx1"/>
                        </a:solidFill>
                      </a:endParaRP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a:r>
                        <a:rPr kumimoji="1" lang="ja-JP" altLang="en-US" dirty="0">
                          <a:solidFill>
                            <a:schemeClr val="tx1"/>
                          </a:solidFill>
                        </a:rPr>
                        <a:t>早朝０．５</a:t>
                      </a: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a:t>
                      </a:r>
                      <a:r>
                        <a:rPr lang="ja-JP" altLang="en-US" sz="1200" dirty="0"/>
                        <a:t>時間帯をまたぐサービス提供が３０分以内の場合は、</a:t>
                      </a:r>
                      <a:r>
                        <a:rPr kumimoji="1" lang="ja-JP" altLang="en-US" sz="1200" dirty="0">
                          <a:solidFill>
                            <a:schemeClr val="tx1"/>
                          </a:solidFill>
                        </a:rPr>
                        <a:t>多い時間帯のコードを使用します。</a:t>
                      </a: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1014136112"/>
                  </a:ext>
                </a:extLst>
              </a:tr>
              <a:tr h="735430">
                <a:tc>
                  <a:txBody>
                    <a:bodyPr/>
                    <a:lstStyle/>
                    <a:p>
                      <a:pPr algn="ctr"/>
                      <a:r>
                        <a:rPr kumimoji="1" lang="en-US" altLang="ja-JP" sz="1800" dirty="0"/>
                        <a:t>7</a:t>
                      </a:r>
                      <a:r>
                        <a:rPr kumimoji="1" lang="ja-JP" altLang="en-US" sz="1800" dirty="0"/>
                        <a:t>：</a:t>
                      </a:r>
                      <a:r>
                        <a:rPr kumimoji="1" lang="en-US" altLang="ja-JP" sz="1800" dirty="0"/>
                        <a:t>50</a:t>
                      </a:r>
                      <a:r>
                        <a:rPr kumimoji="1" lang="ja-JP" altLang="en-US" sz="1800" dirty="0"/>
                        <a:t>～  </a:t>
                      </a:r>
                      <a:r>
                        <a:rPr kumimoji="1" lang="en-US" altLang="ja-JP" sz="1800" dirty="0"/>
                        <a:t>8</a:t>
                      </a:r>
                      <a:r>
                        <a:rPr kumimoji="1" lang="ja-JP" altLang="en-US" sz="1800" dirty="0"/>
                        <a:t>：</a:t>
                      </a:r>
                      <a:r>
                        <a:rPr kumimoji="1" lang="en-US" altLang="ja-JP" sz="1800" dirty="0"/>
                        <a:t>20</a:t>
                      </a:r>
                    </a:p>
                    <a:p>
                      <a:pPr algn="ctr"/>
                      <a:r>
                        <a:rPr kumimoji="1" lang="ja-JP" altLang="en-US" sz="1100" dirty="0"/>
                        <a:t>（早朝が</a:t>
                      </a:r>
                      <a:r>
                        <a:rPr kumimoji="1" lang="en-US" altLang="ja-JP" sz="1100" dirty="0"/>
                        <a:t>10</a:t>
                      </a:r>
                      <a:r>
                        <a:rPr kumimoji="1" lang="ja-JP" altLang="en-US" sz="1100" dirty="0"/>
                        <a:t>分・日中が</a:t>
                      </a:r>
                      <a:r>
                        <a:rPr kumimoji="1" lang="en-US" altLang="ja-JP" sz="1100" dirty="0"/>
                        <a:t>20</a:t>
                      </a:r>
                      <a:r>
                        <a:rPr kumimoji="1" lang="ja-JP" altLang="en-US" sz="1100" dirty="0"/>
                        <a:t>分</a:t>
                      </a:r>
                      <a:r>
                        <a:rPr kumimoji="1" lang="ja-JP" altLang="en-US" sz="1100" dirty="0">
                          <a:solidFill>
                            <a:schemeClr val="tx1"/>
                          </a:solidFill>
                        </a:rPr>
                        <a:t>）</a:t>
                      </a:r>
                      <a:endParaRPr kumimoji="1" lang="en-US" altLang="ja-JP" sz="1100" dirty="0"/>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a:r>
                        <a:rPr kumimoji="1" lang="ja-JP" altLang="en-US" dirty="0">
                          <a:solidFill>
                            <a:schemeClr val="tx1"/>
                          </a:solidFill>
                        </a:rPr>
                        <a:t>日中０．５</a:t>
                      </a: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vMerge="1">
                  <a:txBody>
                    <a:bodyPr/>
                    <a:lstStyle/>
                    <a:p>
                      <a:pPr algn="l"/>
                      <a:endParaRPr kumimoji="1" lang="ja-JP" altLang="en-US" dirty="0">
                        <a:solidFill>
                          <a:schemeClr val="tx1"/>
                        </a:solidFill>
                      </a:endParaRP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2873096871"/>
                  </a:ext>
                </a:extLst>
              </a:tr>
              <a:tr h="810788">
                <a:tc>
                  <a:txBody>
                    <a:bodyPr/>
                    <a:lstStyle/>
                    <a:p>
                      <a:pPr algn="ctr"/>
                      <a:r>
                        <a:rPr kumimoji="1" lang="en-US" altLang="ja-JP" sz="1800" dirty="0">
                          <a:solidFill>
                            <a:schemeClr val="tx1"/>
                          </a:solidFill>
                        </a:rPr>
                        <a:t>21</a:t>
                      </a:r>
                      <a:r>
                        <a:rPr kumimoji="1" lang="ja-JP" altLang="en-US" sz="1800" dirty="0">
                          <a:solidFill>
                            <a:schemeClr val="tx1"/>
                          </a:solidFill>
                        </a:rPr>
                        <a:t>：</a:t>
                      </a:r>
                      <a:r>
                        <a:rPr kumimoji="1" lang="en-US" altLang="ja-JP" sz="1800" dirty="0">
                          <a:solidFill>
                            <a:schemeClr val="tx1"/>
                          </a:solidFill>
                        </a:rPr>
                        <a:t>45</a:t>
                      </a:r>
                      <a:r>
                        <a:rPr kumimoji="1" lang="ja-JP" altLang="en-US" sz="1800" dirty="0">
                          <a:solidFill>
                            <a:schemeClr val="tx1"/>
                          </a:solidFill>
                        </a:rPr>
                        <a:t>～</a:t>
                      </a:r>
                      <a:r>
                        <a:rPr kumimoji="1" lang="en-US" altLang="ja-JP" sz="1800" dirty="0">
                          <a:solidFill>
                            <a:schemeClr val="tx1"/>
                          </a:solidFill>
                        </a:rPr>
                        <a:t>22</a:t>
                      </a:r>
                      <a:r>
                        <a:rPr kumimoji="1" lang="ja-JP" altLang="en-US" sz="1800" dirty="0">
                          <a:solidFill>
                            <a:schemeClr val="tx1"/>
                          </a:solidFill>
                        </a:rPr>
                        <a:t>：</a:t>
                      </a:r>
                      <a:r>
                        <a:rPr kumimoji="1" lang="en-US" altLang="ja-JP" sz="1800" dirty="0">
                          <a:solidFill>
                            <a:schemeClr val="tx1"/>
                          </a:solidFill>
                        </a:rPr>
                        <a:t>15</a:t>
                      </a:r>
                    </a:p>
                    <a:p>
                      <a:pPr algn="ctr"/>
                      <a:r>
                        <a:rPr kumimoji="1" lang="ja-JP" altLang="en-US" sz="1100" dirty="0">
                          <a:solidFill>
                            <a:schemeClr val="tx1"/>
                          </a:solidFill>
                        </a:rPr>
                        <a:t>（夜間が</a:t>
                      </a:r>
                      <a:r>
                        <a:rPr kumimoji="1" lang="en-US" altLang="ja-JP" sz="1100" dirty="0">
                          <a:solidFill>
                            <a:schemeClr val="tx1"/>
                          </a:solidFill>
                        </a:rPr>
                        <a:t>15</a:t>
                      </a:r>
                      <a:r>
                        <a:rPr kumimoji="1" lang="ja-JP" altLang="en-US" sz="1100" dirty="0">
                          <a:solidFill>
                            <a:schemeClr val="tx1"/>
                          </a:solidFill>
                        </a:rPr>
                        <a:t>分・深夜が</a:t>
                      </a:r>
                      <a:r>
                        <a:rPr kumimoji="1" lang="en-US" altLang="ja-JP" sz="1100" dirty="0">
                          <a:solidFill>
                            <a:schemeClr val="tx1"/>
                          </a:solidFill>
                        </a:rPr>
                        <a:t>15</a:t>
                      </a:r>
                      <a:r>
                        <a:rPr kumimoji="1" lang="ja-JP" altLang="en-US" sz="1100" dirty="0">
                          <a:solidFill>
                            <a:schemeClr val="tx1"/>
                          </a:solidFill>
                        </a:rPr>
                        <a:t>分）</a:t>
                      </a:r>
                      <a:endParaRPr kumimoji="1" lang="ja-JP" altLang="en-US" sz="1400" dirty="0">
                        <a:solidFill>
                          <a:schemeClr val="tx1"/>
                        </a:solidFill>
                      </a:endParaRP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ctr"/>
                      <a:r>
                        <a:rPr kumimoji="1" lang="ja-JP" altLang="en-US" dirty="0">
                          <a:solidFill>
                            <a:schemeClr val="tx1"/>
                          </a:solidFill>
                        </a:rPr>
                        <a:t>夜間０．５</a:t>
                      </a: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a:t>
                      </a:r>
                      <a:r>
                        <a:rPr kumimoji="1" lang="ja-JP" altLang="en-US" sz="1200" dirty="0">
                          <a:solidFill>
                            <a:schemeClr val="tx1"/>
                          </a:solidFill>
                        </a:rPr>
                        <a:t>３０分の占める割合が同じ場合は早い時間帯を使用します。</a:t>
                      </a:r>
                    </a:p>
                  </a:txBody>
                  <a:tcPr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3759685992"/>
                  </a:ext>
                </a:extLst>
              </a:tr>
            </a:tbl>
          </a:graphicData>
        </a:graphic>
      </p:graphicFrame>
      <p:sp>
        <p:nvSpPr>
          <p:cNvPr id="8" name="テキスト ボックス 7">
            <a:extLst>
              <a:ext uri="{FF2B5EF4-FFF2-40B4-BE49-F238E27FC236}">
                <a16:creationId xmlns:a16="http://schemas.microsoft.com/office/drawing/2014/main" id="{38C8CA70-C8C4-45D4-9BA2-4B5E8AB2513D}"/>
              </a:ext>
            </a:extLst>
          </p:cNvPr>
          <p:cNvSpPr txBox="1"/>
          <p:nvPr/>
        </p:nvSpPr>
        <p:spPr>
          <a:xfrm>
            <a:off x="468114" y="6181673"/>
            <a:ext cx="589103" cy="369332"/>
          </a:xfrm>
          <a:prstGeom prst="rect">
            <a:avLst/>
          </a:prstGeom>
          <a:noFill/>
        </p:spPr>
        <p:txBody>
          <a:bodyPr wrap="square" rtlCol="0">
            <a:spAutoFit/>
          </a:bodyPr>
          <a:lstStyle/>
          <a:p>
            <a:r>
              <a:rPr kumimoji="1" lang="ja-JP" altLang="en-US" dirty="0"/>
              <a:t>例</a:t>
            </a:r>
            <a:r>
              <a:rPr kumimoji="1" lang="en-US" altLang="ja-JP" dirty="0"/>
              <a:t>1</a:t>
            </a:r>
          </a:p>
        </p:txBody>
      </p:sp>
      <p:sp>
        <p:nvSpPr>
          <p:cNvPr id="9" name="テキスト ボックス 8">
            <a:extLst>
              <a:ext uri="{FF2B5EF4-FFF2-40B4-BE49-F238E27FC236}">
                <a16:creationId xmlns:a16="http://schemas.microsoft.com/office/drawing/2014/main" id="{DC621E34-E31D-4D22-82FC-E8728E669CCA}"/>
              </a:ext>
            </a:extLst>
          </p:cNvPr>
          <p:cNvSpPr txBox="1"/>
          <p:nvPr/>
        </p:nvSpPr>
        <p:spPr>
          <a:xfrm>
            <a:off x="469833" y="8384021"/>
            <a:ext cx="589103" cy="369332"/>
          </a:xfrm>
          <a:prstGeom prst="rect">
            <a:avLst/>
          </a:prstGeom>
          <a:noFill/>
        </p:spPr>
        <p:txBody>
          <a:bodyPr wrap="square" rtlCol="0">
            <a:spAutoFit/>
          </a:bodyPr>
          <a:lstStyle/>
          <a:p>
            <a:r>
              <a:rPr kumimoji="1" lang="ja-JP" altLang="en-US" dirty="0"/>
              <a:t>例</a:t>
            </a:r>
            <a:r>
              <a:rPr kumimoji="1" lang="en-US" altLang="ja-JP" dirty="0"/>
              <a:t>4</a:t>
            </a:r>
          </a:p>
        </p:txBody>
      </p:sp>
      <p:sp>
        <p:nvSpPr>
          <p:cNvPr id="10" name="テキスト ボックス 9">
            <a:extLst>
              <a:ext uri="{FF2B5EF4-FFF2-40B4-BE49-F238E27FC236}">
                <a16:creationId xmlns:a16="http://schemas.microsoft.com/office/drawing/2014/main" id="{7A5C49F6-D2AD-4525-AA42-1A2D48ED7079}"/>
              </a:ext>
            </a:extLst>
          </p:cNvPr>
          <p:cNvSpPr txBox="1"/>
          <p:nvPr/>
        </p:nvSpPr>
        <p:spPr>
          <a:xfrm>
            <a:off x="468114" y="6895735"/>
            <a:ext cx="589103" cy="369332"/>
          </a:xfrm>
          <a:prstGeom prst="rect">
            <a:avLst/>
          </a:prstGeom>
          <a:noFill/>
        </p:spPr>
        <p:txBody>
          <a:bodyPr wrap="square" rtlCol="0">
            <a:spAutoFit/>
          </a:bodyPr>
          <a:lstStyle/>
          <a:p>
            <a:r>
              <a:rPr kumimoji="1" lang="ja-JP" altLang="en-US" dirty="0"/>
              <a:t>例</a:t>
            </a:r>
            <a:r>
              <a:rPr kumimoji="1" lang="en-US" altLang="ja-JP" dirty="0"/>
              <a:t>2</a:t>
            </a:r>
          </a:p>
        </p:txBody>
      </p:sp>
      <p:sp>
        <p:nvSpPr>
          <p:cNvPr id="11" name="テキスト ボックス 10">
            <a:extLst>
              <a:ext uri="{FF2B5EF4-FFF2-40B4-BE49-F238E27FC236}">
                <a16:creationId xmlns:a16="http://schemas.microsoft.com/office/drawing/2014/main" id="{C8969CDF-ED5F-4280-9AA3-2B7E5E44AB1C}"/>
              </a:ext>
            </a:extLst>
          </p:cNvPr>
          <p:cNvSpPr txBox="1"/>
          <p:nvPr/>
        </p:nvSpPr>
        <p:spPr>
          <a:xfrm>
            <a:off x="468114" y="7639878"/>
            <a:ext cx="589103" cy="369332"/>
          </a:xfrm>
          <a:prstGeom prst="rect">
            <a:avLst/>
          </a:prstGeom>
          <a:noFill/>
        </p:spPr>
        <p:txBody>
          <a:bodyPr wrap="square" rtlCol="0">
            <a:spAutoFit/>
          </a:bodyPr>
          <a:lstStyle/>
          <a:p>
            <a:r>
              <a:rPr kumimoji="1" lang="ja-JP" altLang="en-US" dirty="0"/>
              <a:t>例</a:t>
            </a:r>
            <a:r>
              <a:rPr kumimoji="1" lang="en-US" altLang="ja-JP" dirty="0"/>
              <a:t>3</a:t>
            </a:r>
          </a:p>
        </p:txBody>
      </p:sp>
    </p:spTree>
    <p:extLst>
      <p:ext uri="{BB962C8B-B14F-4D97-AF65-F5344CB8AC3E}">
        <p14:creationId xmlns:p14="http://schemas.microsoft.com/office/powerpoint/2010/main" val="3509497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インテグラル">
  <a:themeElements>
    <a:clrScheme name="インテグラル">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インテグラル">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インテグラル">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2700</TotalTime>
  <Words>2826</Words>
  <Application>Microsoft Office PowerPoint</Application>
  <PresentationFormat>A4 210 x 297 mm</PresentationFormat>
  <Paragraphs>465</Paragraphs>
  <Slides>22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22</vt:i4>
      </vt:variant>
    </vt:vector>
  </HeadingPairs>
  <TitlesOfParts>
    <vt:vector size="31" baseType="lpstr">
      <vt:lpstr>HG正楷書体-PRO</vt:lpstr>
      <vt:lpstr>Tw Cen MT</vt:lpstr>
      <vt:lpstr>Tw Cen MT Condensed</vt:lpstr>
      <vt:lpstr>メイリオ</vt:lpstr>
      <vt:lpstr>游ゴシック</vt:lpstr>
      <vt:lpstr>Arial</vt:lpstr>
      <vt:lpstr>Wingdings</vt:lpstr>
      <vt:lpstr>Wingdings 3</vt:lpstr>
      <vt:lpstr>インテグラル</vt:lpstr>
      <vt:lpstr>港区障害者移動支援事業の 請求について</vt:lpstr>
      <vt:lpstr>１　サービス提供前に</vt:lpstr>
      <vt:lpstr>サービス提供前に 確認いただきたいこと</vt:lpstr>
      <vt:lpstr>協定の締結</vt:lpstr>
      <vt:lpstr>契約内容報告書の提出</vt:lpstr>
      <vt:lpstr>請求・支払いの流れ</vt:lpstr>
      <vt:lpstr>２　算定方法について</vt:lpstr>
      <vt:lpstr>サービスコードの見方</vt:lpstr>
      <vt:lpstr>サービスコードの種類</vt:lpstr>
      <vt:lpstr>PowerPoint プレゼンテーション</vt:lpstr>
      <vt:lpstr>どのコードを使ったらいいの？ 判断チャート</vt:lpstr>
      <vt:lpstr>２時間ルール</vt:lpstr>
      <vt:lpstr>３　請求書類の作成・支払い</vt:lpstr>
      <vt:lpstr>請求書類記入の注意点</vt:lpstr>
      <vt:lpstr>PowerPoint プレゼンテーション</vt:lpstr>
      <vt:lpstr>PowerPoint プレゼンテーション</vt:lpstr>
      <vt:lpstr>PowerPoint プレゼンテーション</vt:lpstr>
      <vt:lpstr>PowerPoint プレゼンテーション</vt:lpstr>
      <vt:lpstr>請求書類の提出方法</vt:lpstr>
      <vt:lpstr>PowerPoint プレゼンテーション</vt:lpstr>
      <vt:lpstr>審査・差替え・支払</vt:lpstr>
      <vt:lpstr>問合せ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港区移動支援事業の 請求</dc:title>
  <dc:creator>紗希子 谷岡</dc:creator>
  <cp:lastModifiedBy>由美子 瀨尾</cp:lastModifiedBy>
  <cp:revision>188</cp:revision>
  <cp:lastPrinted>2021-04-19T01:14:17Z</cp:lastPrinted>
  <dcterms:created xsi:type="dcterms:W3CDTF">2020-11-24T05:04:56Z</dcterms:created>
  <dcterms:modified xsi:type="dcterms:W3CDTF">2023-03-02T02:30:07Z</dcterms:modified>
</cp:coreProperties>
</file>