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65" r:id="rId2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102" userDrawn="1">
          <p15:clr>
            <a:srgbClr val="A4A3A4"/>
          </p15:clr>
        </p15:guide>
        <p15:guide id="4" orient="horz" pos="6634" userDrawn="1">
          <p15:clr>
            <a:srgbClr val="A4A3A4"/>
          </p15:clr>
        </p15:guide>
        <p15:guide id="5" pos="114" userDrawn="1">
          <p15:clr>
            <a:srgbClr val="A4A3A4"/>
          </p15:clr>
        </p15:guide>
        <p15:guide id="6" pos="46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B03"/>
    <a:srgbClr val="F5960B"/>
    <a:srgbClr val="FFFFB9"/>
    <a:srgbClr val="CF2E92"/>
    <a:srgbClr val="1DA1F2"/>
    <a:srgbClr val="3C5A99"/>
    <a:srgbClr val="00B900"/>
    <a:srgbClr val="4C4C4C"/>
    <a:srgbClr val="3B5998"/>
    <a:srgbClr val="A4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38" autoAdjust="0"/>
  </p:normalViewPr>
  <p:slideViewPr>
    <p:cSldViewPr>
      <p:cViewPr varScale="1">
        <p:scale>
          <a:sx n="51" d="100"/>
          <a:sy n="51" d="100"/>
        </p:scale>
        <p:origin x="744" y="62"/>
      </p:cViewPr>
      <p:guideLst>
        <p:guide orient="horz" pos="3368"/>
        <p:guide pos="2381"/>
        <p:guide orient="horz" pos="102"/>
        <p:guide orient="horz" pos="6634"/>
        <p:guide pos="114"/>
        <p:guide pos="46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A17143B-8684-4E11-B97C-36CC9D42D499}"/>
              </a:ext>
            </a:extLst>
          </p:cNvPr>
          <p:cNvGrpSpPr/>
          <p:nvPr userDrawn="1"/>
        </p:nvGrpSpPr>
        <p:grpSpPr>
          <a:xfrm>
            <a:off x="180631" y="162700"/>
            <a:ext cx="7200000" cy="10368722"/>
            <a:chOff x="180631" y="162700"/>
            <a:chExt cx="7200000" cy="10368722"/>
          </a:xfrm>
        </p:grpSpPr>
        <p:grpSp>
          <p:nvGrpSpPr>
            <p:cNvPr id="117" name="グループ化 116"/>
            <p:cNvGrpSpPr/>
            <p:nvPr userDrawn="1"/>
          </p:nvGrpSpPr>
          <p:grpSpPr>
            <a:xfrm>
              <a:off x="182397" y="162700"/>
              <a:ext cx="7196468" cy="10368000"/>
              <a:chOff x="213189" y="5809"/>
              <a:chExt cx="7196468" cy="10656000"/>
            </a:xfrm>
          </p:grpSpPr>
          <p:sp>
            <p:nvSpPr>
              <p:cNvPr id="121" name="Line 42"/>
              <p:cNvSpPr>
                <a:spLocks noChangeShapeType="1"/>
              </p:cNvSpPr>
              <p:nvPr userDrawn="1"/>
            </p:nvSpPr>
            <p:spPr bwMode="auto">
              <a:xfrm rot="5400000">
                <a:off x="-3244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Line 43"/>
              <p:cNvSpPr>
                <a:spLocks noChangeShapeType="1"/>
              </p:cNvSpPr>
              <p:nvPr userDrawn="1"/>
            </p:nvSpPr>
            <p:spPr bwMode="auto">
              <a:xfrm rot="5400000">
                <a:off x="-31015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44"/>
              <p:cNvSpPr>
                <a:spLocks noChangeShapeType="1"/>
              </p:cNvSpPr>
              <p:nvPr userDrawn="1"/>
            </p:nvSpPr>
            <p:spPr bwMode="auto">
              <a:xfrm rot="5400000">
                <a:off x="-29570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Line 45"/>
              <p:cNvSpPr>
                <a:spLocks noChangeShapeType="1"/>
              </p:cNvSpPr>
              <p:nvPr userDrawn="1"/>
            </p:nvSpPr>
            <p:spPr bwMode="auto">
              <a:xfrm rot="5400000">
                <a:off x="-2812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46"/>
              <p:cNvSpPr>
                <a:spLocks noChangeShapeType="1"/>
              </p:cNvSpPr>
              <p:nvPr userDrawn="1"/>
            </p:nvSpPr>
            <p:spPr bwMode="auto">
              <a:xfrm rot="5400000">
                <a:off x="-26697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Line 47"/>
              <p:cNvSpPr>
                <a:spLocks noChangeShapeType="1"/>
              </p:cNvSpPr>
              <p:nvPr userDrawn="1"/>
            </p:nvSpPr>
            <p:spPr bwMode="auto">
              <a:xfrm rot="5400000">
                <a:off x="-25252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48"/>
              <p:cNvSpPr>
                <a:spLocks noChangeShapeType="1"/>
              </p:cNvSpPr>
              <p:nvPr userDrawn="1"/>
            </p:nvSpPr>
            <p:spPr bwMode="auto">
              <a:xfrm rot="5400000">
                <a:off x="-23808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49"/>
              <p:cNvSpPr>
                <a:spLocks noChangeShapeType="1"/>
              </p:cNvSpPr>
              <p:nvPr userDrawn="1"/>
            </p:nvSpPr>
            <p:spPr bwMode="auto">
              <a:xfrm rot="5400000">
                <a:off x="-2236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Line 50"/>
              <p:cNvSpPr>
                <a:spLocks noChangeShapeType="1"/>
              </p:cNvSpPr>
              <p:nvPr userDrawn="1"/>
            </p:nvSpPr>
            <p:spPr bwMode="auto">
              <a:xfrm rot="5400000">
                <a:off x="-20934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Line 51"/>
              <p:cNvSpPr>
                <a:spLocks noChangeShapeType="1"/>
              </p:cNvSpPr>
              <p:nvPr userDrawn="1"/>
            </p:nvSpPr>
            <p:spPr bwMode="auto">
              <a:xfrm rot="5400000">
                <a:off x="-19490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52"/>
              <p:cNvSpPr>
                <a:spLocks noChangeShapeType="1"/>
              </p:cNvSpPr>
              <p:nvPr userDrawn="1"/>
            </p:nvSpPr>
            <p:spPr bwMode="auto">
              <a:xfrm rot="5400000">
                <a:off x="-18045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53"/>
              <p:cNvSpPr>
                <a:spLocks noChangeShapeType="1"/>
              </p:cNvSpPr>
              <p:nvPr userDrawn="1"/>
            </p:nvSpPr>
            <p:spPr bwMode="auto">
              <a:xfrm rot="5400000">
                <a:off x="-16600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Line 54"/>
              <p:cNvSpPr>
                <a:spLocks noChangeShapeType="1"/>
              </p:cNvSpPr>
              <p:nvPr userDrawn="1"/>
            </p:nvSpPr>
            <p:spPr bwMode="auto">
              <a:xfrm rot="5400000">
                <a:off x="-15172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Line 55"/>
              <p:cNvSpPr>
                <a:spLocks noChangeShapeType="1"/>
              </p:cNvSpPr>
              <p:nvPr userDrawn="1"/>
            </p:nvSpPr>
            <p:spPr bwMode="auto">
              <a:xfrm rot="5400000">
                <a:off x="-13727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Line 56"/>
              <p:cNvSpPr>
                <a:spLocks noChangeShapeType="1"/>
              </p:cNvSpPr>
              <p:nvPr userDrawn="1"/>
            </p:nvSpPr>
            <p:spPr bwMode="auto">
              <a:xfrm rot="5400000">
                <a:off x="-12282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Line 57"/>
              <p:cNvSpPr>
                <a:spLocks noChangeShapeType="1"/>
              </p:cNvSpPr>
              <p:nvPr userDrawn="1"/>
            </p:nvSpPr>
            <p:spPr bwMode="auto">
              <a:xfrm rot="5400000">
                <a:off x="-9409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Line 58"/>
              <p:cNvSpPr>
                <a:spLocks noChangeShapeType="1"/>
              </p:cNvSpPr>
              <p:nvPr userDrawn="1"/>
            </p:nvSpPr>
            <p:spPr bwMode="auto">
              <a:xfrm rot="5400000">
                <a:off x="-7964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Line 59"/>
              <p:cNvSpPr>
                <a:spLocks noChangeShapeType="1"/>
              </p:cNvSpPr>
              <p:nvPr userDrawn="1"/>
            </p:nvSpPr>
            <p:spPr bwMode="auto">
              <a:xfrm rot="5400000">
                <a:off x="-5091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Line 60"/>
              <p:cNvSpPr>
                <a:spLocks noChangeShapeType="1"/>
              </p:cNvSpPr>
              <p:nvPr userDrawn="1"/>
            </p:nvSpPr>
            <p:spPr bwMode="auto">
              <a:xfrm rot="5400000">
                <a:off x="-36468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Line 61"/>
              <p:cNvSpPr>
                <a:spLocks noChangeShapeType="1"/>
              </p:cNvSpPr>
              <p:nvPr userDrawn="1"/>
            </p:nvSpPr>
            <p:spPr bwMode="auto">
              <a:xfrm rot="5400000">
                <a:off x="-22021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62"/>
              <p:cNvSpPr>
                <a:spLocks noChangeShapeType="1"/>
              </p:cNvSpPr>
              <p:nvPr userDrawn="1"/>
            </p:nvSpPr>
            <p:spPr bwMode="auto">
              <a:xfrm rot="5400000">
                <a:off x="-77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Line 63"/>
              <p:cNvSpPr>
                <a:spLocks noChangeShapeType="1"/>
              </p:cNvSpPr>
              <p:nvPr userDrawn="1"/>
            </p:nvSpPr>
            <p:spPr bwMode="auto">
              <a:xfrm rot="5400000">
                <a:off x="671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Line 64"/>
              <p:cNvSpPr>
                <a:spLocks noChangeShapeType="1"/>
              </p:cNvSpPr>
              <p:nvPr userDrawn="1"/>
            </p:nvSpPr>
            <p:spPr bwMode="auto">
              <a:xfrm rot="5400000">
                <a:off x="2115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3560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4989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6433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7878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9323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10751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12196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13641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15069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Line 74"/>
              <p:cNvSpPr>
                <a:spLocks noChangeShapeType="1"/>
              </p:cNvSpPr>
              <p:nvPr userDrawn="1"/>
            </p:nvSpPr>
            <p:spPr bwMode="auto">
              <a:xfrm rot="5400000">
                <a:off x="-1085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16498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17943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19387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20816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79"/>
              <p:cNvSpPr>
                <a:spLocks noChangeShapeType="1"/>
              </p:cNvSpPr>
              <p:nvPr userDrawn="1"/>
            </p:nvSpPr>
            <p:spPr bwMode="auto">
              <a:xfrm rot="5400000">
                <a:off x="-653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-51148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-49719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-48274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-46830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-45385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-43956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-42512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-41067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-39638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-38209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-36765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-35320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-33891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" name="グループ化 2"/>
            <p:cNvGrpSpPr/>
            <p:nvPr userDrawn="1"/>
          </p:nvGrpSpPr>
          <p:grpSpPr>
            <a:xfrm>
              <a:off x="180631" y="165775"/>
              <a:ext cx="7200000" cy="10365647"/>
              <a:chOff x="-4366" y="165775"/>
              <a:chExt cx="7560000" cy="10365647"/>
            </a:xfrm>
          </p:grpSpPr>
          <p:sp>
            <p:nvSpPr>
              <p:cNvPr id="273" name="Line 8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85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61422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4697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3269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1825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381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89368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7508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6064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4619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3191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1747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0303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88588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7430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86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541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3113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1669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Line 10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0225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Line 10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8780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Line 10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7352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Line 10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5908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Line 10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4463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Line 10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19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Line 10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1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Line 10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7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Line 10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3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Line 10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8502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Line 11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9930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Line 11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1375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Line 11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9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Line 11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4247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Line 11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5692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Line 11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7136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Line 11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8580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Line 11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0008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Line 11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14532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Line 11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2897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Line 12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43417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Line 12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5770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Line 12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214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Line 12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8658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Line 12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0086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Line 12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1531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Line 12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2975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Line 12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44197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Line 12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5848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Line 12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7292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Line 13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8736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Line 13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0164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Line 13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6092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Line 13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7058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Line 13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09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Line 13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614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30413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44855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59139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73581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88024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0246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1675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3119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4563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5991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7436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8880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0324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1753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3197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46415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60699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7514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947210" rtl="0" eaLnBrk="1" latinLnBrk="0" hangingPunct="1">
        <a:spcBef>
          <a:spcPct val="0"/>
        </a:spcBef>
        <a:buNone/>
        <a:defRPr kumimoji="1" sz="2800" b="1" kern="1200" cap="none" spc="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947210" rtl="0" eaLnBrk="1" latinLnBrk="0" hangingPunct="1">
        <a:spcBef>
          <a:spcPct val="20000"/>
        </a:spcBef>
        <a:spcAft>
          <a:spcPts val="621"/>
        </a:spcAft>
        <a:buFont typeface="Arial" pitchFamily="34" charset="0"/>
        <a:buNone/>
        <a:defRPr kumimoji="1"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73604" indent="-189441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012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616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1222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604825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78430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552034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025639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3604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7210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813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94418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68022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41628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15234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8837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5" userDrawn="1">
          <p15:clr>
            <a:srgbClr val="F26B43"/>
          </p15:clr>
        </p15:guide>
        <p15:guide id="2" orient="horz" pos="284" userDrawn="1">
          <p15:clr>
            <a:srgbClr val="F26B43"/>
          </p15:clr>
        </p15:guide>
        <p15:guide id="3" orient="horz" pos="6452" userDrawn="1">
          <p15:clr>
            <a:srgbClr val="F26B43"/>
          </p15:clr>
        </p15:guide>
        <p15:guide id="4" pos="44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A62AB858-ABDF-4B0C-9064-6E6BA20A0FBC}"/>
              </a:ext>
            </a:extLst>
          </p:cNvPr>
          <p:cNvSpPr/>
          <p:nvPr/>
        </p:nvSpPr>
        <p:spPr>
          <a:xfrm>
            <a:off x="-1" y="0"/>
            <a:ext cx="7561264" cy="3744000"/>
          </a:xfrm>
          <a:custGeom>
            <a:avLst/>
            <a:gdLst>
              <a:gd name="connsiteX0" fmla="*/ 0 w 7561264"/>
              <a:gd name="connsiteY0" fmla="*/ 0 h 4641207"/>
              <a:gd name="connsiteX1" fmla="*/ 7561264 w 7561264"/>
              <a:gd name="connsiteY1" fmla="*/ 0 h 4641207"/>
              <a:gd name="connsiteX2" fmla="*/ 7561264 w 7561264"/>
              <a:gd name="connsiteY2" fmla="*/ 2911278 h 4641207"/>
              <a:gd name="connsiteX3" fmla="*/ 7561263 w 7561264"/>
              <a:gd name="connsiteY3" fmla="*/ 2911278 h 4641207"/>
              <a:gd name="connsiteX4" fmla="*/ 7561263 w 7561264"/>
              <a:gd name="connsiteY4" fmla="*/ 4124949 h 4641207"/>
              <a:gd name="connsiteX5" fmla="*/ 7431082 w 7561264"/>
              <a:gd name="connsiteY5" fmla="*/ 4165331 h 4641207"/>
              <a:gd name="connsiteX6" fmla="*/ 3800235 w 7561264"/>
              <a:gd name="connsiteY6" fmla="*/ 4641207 h 4641207"/>
              <a:gd name="connsiteX7" fmla="*/ 169388 w 7561264"/>
              <a:gd name="connsiteY7" fmla="*/ 4165331 h 4641207"/>
              <a:gd name="connsiteX8" fmla="*/ 0 w 7561264"/>
              <a:gd name="connsiteY8" fmla="*/ 4112787 h 4641207"/>
              <a:gd name="connsiteX9" fmla="*/ 0 w 7561264"/>
              <a:gd name="connsiteY9" fmla="*/ 2911278 h 4641207"/>
              <a:gd name="connsiteX10" fmla="*/ 0 w 7561264"/>
              <a:gd name="connsiteY10" fmla="*/ 2900237 h 464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61264" h="4641207">
                <a:moveTo>
                  <a:pt x="0" y="0"/>
                </a:moveTo>
                <a:lnTo>
                  <a:pt x="7561264" y="0"/>
                </a:lnTo>
                <a:lnTo>
                  <a:pt x="7561264" y="2911278"/>
                </a:lnTo>
                <a:lnTo>
                  <a:pt x="7561263" y="2911278"/>
                </a:lnTo>
                <a:lnTo>
                  <a:pt x="7561263" y="4124949"/>
                </a:lnTo>
                <a:lnTo>
                  <a:pt x="7431082" y="4165331"/>
                </a:lnTo>
                <a:cubicBezTo>
                  <a:pt x="6418607" y="4464212"/>
                  <a:pt x="5161786" y="4641207"/>
                  <a:pt x="3800235" y="4641207"/>
                </a:cubicBezTo>
                <a:cubicBezTo>
                  <a:pt x="2438685" y="4641207"/>
                  <a:pt x="1181864" y="4464212"/>
                  <a:pt x="169388" y="4165331"/>
                </a:cubicBezTo>
                <a:lnTo>
                  <a:pt x="0" y="4112787"/>
                </a:lnTo>
                <a:lnTo>
                  <a:pt x="0" y="2911278"/>
                </a:lnTo>
                <a:lnTo>
                  <a:pt x="0" y="2900237"/>
                </a:lnTo>
                <a:close/>
              </a:path>
            </a:pathLst>
          </a:custGeom>
          <a:solidFill>
            <a:srgbClr val="FFFFB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0" rtlCol="0" anchor="ctr"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0A711B7F-56BF-4478-8B49-BA64A357F1D2}"/>
              </a:ext>
            </a:extLst>
          </p:cNvPr>
          <p:cNvGrpSpPr/>
          <p:nvPr/>
        </p:nvGrpSpPr>
        <p:grpSpPr>
          <a:xfrm>
            <a:off x="450319" y="1153548"/>
            <a:ext cx="6831014" cy="1716731"/>
            <a:chOff x="594826" y="1170236"/>
            <a:chExt cx="6641805" cy="1492905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31B67FEC-74FE-415B-B7AA-213DA888F23F}"/>
                </a:ext>
              </a:extLst>
            </p:cNvPr>
            <p:cNvSpPr txBox="1"/>
            <p:nvPr/>
          </p:nvSpPr>
          <p:spPr>
            <a:xfrm>
              <a:off x="612631" y="1170236"/>
              <a:ext cx="6624000" cy="576000"/>
            </a:xfrm>
            <a:prstGeom prst="rect">
              <a:avLst/>
            </a:prstGeom>
            <a:noFill/>
          </p:spPr>
          <p:txBody>
            <a:bodyPr wrap="square" lIns="72000" tIns="0" rIns="72000" bIns="144000" rtlCol="0" anchor="ctr" anchorCtr="0">
              <a:noAutofit/>
            </a:bodyPr>
            <a:lstStyle/>
            <a:p>
              <a:pPr algn="ctr"/>
              <a:r>
                <a:rPr lang="ja-JP" altLang="en-US" sz="3200" b="1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〇〇町会・自治会の</a:t>
              </a:r>
              <a:endParaRPr lang="en-US" altLang="ja-JP" sz="3200" b="1" dirty="0">
                <a:solidFill>
                  <a:srgbClr val="F5960B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spc="300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公式ＳＮＳを開設しました</a:t>
              </a:r>
            </a:p>
          </p:txBody>
        </p:sp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3427D4EA-3816-4624-BB48-2516BCDDC5D9}"/>
                </a:ext>
              </a:extLst>
            </p:cNvPr>
            <p:cNvSpPr txBox="1"/>
            <p:nvPr/>
          </p:nvSpPr>
          <p:spPr>
            <a:xfrm>
              <a:off x="594826" y="1979141"/>
              <a:ext cx="6624000" cy="684000"/>
            </a:xfrm>
            <a:prstGeom prst="rect">
              <a:avLst/>
            </a:prstGeom>
            <a:noFill/>
          </p:spPr>
          <p:txBody>
            <a:bodyPr wrap="square" lIns="72000" tIns="0" rIns="72000" bIns="144000" rtlCol="0" anchor="t" anchorCtr="0">
              <a:noAutofit/>
            </a:bodyPr>
            <a:lstStyle/>
            <a:p>
              <a:pPr algn="ctr"/>
              <a:r>
                <a: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お祭りやイベントの情報、港区からのお知らせ、</a:t>
              </a:r>
              <a:endParaRPr lang="en-US" altLang="ja-JP" sz="13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〇〇〇などについて日々、発信しています。</a:t>
              </a:r>
            </a:p>
            <a:p>
              <a:pPr algn="ctr"/>
              <a:r>
                <a: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二次元コードを読み取って、</a:t>
              </a:r>
              <a:endParaRPr lang="en-US" altLang="ja-JP" sz="13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ぜひご登録をお願いします。</a:t>
              </a:r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4B31BC67-10E0-40FC-A6E3-D55DD81DBAB0}"/>
              </a:ext>
            </a:extLst>
          </p:cNvPr>
          <p:cNvGrpSpPr/>
          <p:nvPr/>
        </p:nvGrpSpPr>
        <p:grpSpPr>
          <a:xfrm>
            <a:off x="756615" y="6786549"/>
            <a:ext cx="2880000" cy="3456001"/>
            <a:chOff x="612631" y="4620129"/>
            <a:chExt cx="2880000" cy="3456001"/>
          </a:xfrm>
        </p:grpSpPr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3AE3C207-B9F7-4041-AD56-9D3158BB7CC8}"/>
                </a:ext>
              </a:extLst>
            </p:cNvPr>
            <p:cNvGrpSpPr/>
            <p:nvPr/>
          </p:nvGrpSpPr>
          <p:grpSpPr>
            <a:xfrm>
              <a:off x="612631" y="4620129"/>
              <a:ext cx="2880000" cy="3456001"/>
              <a:chOff x="193076" y="6992775"/>
              <a:chExt cx="2342228" cy="1564785"/>
            </a:xfrm>
          </p:grpSpPr>
          <p:sp>
            <p:nvSpPr>
              <p:cNvPr id="172" name="四角形: 上の 2 つの角を丸める 171">
                <a:extLst>
                  <a:ext uri="{FF2B5EF4-FFF2-40B4-BE49-F238E27FC236}">
                    <a16:creationId xmlns:a16="http://schemas.microsoft.com/office/drawing/2014/main" id="{93CCD49C-C9BA-4CF6-B7AC-60C179509527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chemeClr val="tx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r>
                  <a:rPr lang="en-US" altLang="ja-JP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X</a:t>
                </a:r>
                <a:r>
                  <a:rPr lang="ja-JP" altLang="en-US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（旧</a:t>
                </a:r>
                <a:r>
                  <a:rPr lang="en-US" altLang="ja-JP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Twitter</a:t>
                </a:r>
                <a:r>
                  <a:rPr lang="ja-JP" altLang="en-US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）</a:t>
                </a:r>
                <a:endParaRPr lang="en-US" altLang="zh-TW" sz="28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endParaRPr>
              </a:p>
              <a:p>
                <a:pPr lvl="0" algn="ctr"/>
                <a:r>
                  <a:rPr lang="ja-JP" altLang="en-US" sz="12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フォローといいね！をお願いします</a:t>
                </a:r>
              </a:p>
            </p:txBody>
          </p:sp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47461EA8-3DF7-4BBE-9110-E85F903AAA6A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BFFCE4C7-2F92-4759-94A5-522202F12DFA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47" name="グループ化 146">
              <a:extLst>
                <a:ext uri="{FF2B5EF4-FFF2-40B4-BE49-F238E27FC236}">
                  <a16:creationId xmlns:a16="http://schemas.microsoft.com/office/drawing/2014/main" id="{601D82B6-1A22-4A16-BEA5-1859A7447F8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2235" y="5778748"/>
              <a:ext cx="920790" cy="1152000"/>
              <a:chOff x="5508823" y="4193468"/>
              <a:chExt cx="1152000" cy="1441264"/>
            </a:xfrm>
          </p:grpSpPr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351ACC1-8AF0-44A9-9E6D-C7C64C65B9EC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249A4942-77F9-4E3C-BBA1-122A76F4DF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69" name="グループ化 168">
              <a:extLst>
                <a:ext uri="{FF2B5EF4-FFF2-40B4-BE49-F238E27FC236}">
                  <a16:creationId xmlns:a16="http://schemas.microsoft.com/office/drawing/2014/main" id="{A1067012-AA38-4EDA-8D94-51B1B436E772}"/>
                </a:ext>
              </a:extLst>
            </p:cNvPr>
            <p:cNvGrpSpPr/>
            <p:nvPr/>
          </p:nvGrpSpPr>
          <p:grpSpPr>
            <a:xfrm>
              <a:off x="828630" y="7196165"/>
              <a:ext cx="2528919" cy="805971"/>
              <a:chOff x="828630" y="7421049"/>
              <a:chExt cx="2528919" cy="805971"/>
            </a:xfrm>
          </p:grpSpPr>
          <p:sp>
            <p:nvSpPr>
              <p:cNvPr id="160" name="正方形/長方形 159">
                <a:extLst>
                  <a:ext uri="{FF2B5EF4-FFF2-40B4-BE49-F238E27FC236}">
                    <a16:creationId xmlns:a16="http://schemas.microsoft.com/office/drawing/2014/main" id="{16E25194-DC3B-4D2C-89C8-37C7374678BC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lvl="0" algn="ctr"/>
                <a:r>
                  <a:rPr lang="ja-JP" altLang="en-US" sz="1200" spc="-35" dirty="0">
                    <a:solidFill>
                      <a:prstClr val="black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●●●●から検索できます</a:t>
                </a:r>
              </a:p>
            </p:txBody>
          </p:sp>
          <p:grpSp>
            <p:nvGrpSpPr>
              <p:cNvPr id="168" name="グループ化 167">
                <a:extLst>
                  <a:ext uri="{FF2B5EF4-FFF2-40B4-BE49-F238E27FC236}">
                    <a16:creationId xmlns:a16="http://schemas.microsoft.com/office/drawing/2014/main" id="{8A550DDE-C2D8-4CF5-857D-60926C2870DA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167" name="グループ化 166">
                  <a:extLst>
                    <a:ext uri="{FF2B5EF4-FFF2-40B4-BE49-F238E27FC236}">
                      <a16:creationId xmlns:a16="http://schemas.microsoft.com/office/drawing/2014/main" id="{004C014E-1842-4789-9FF2-0584A6F722F7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159" name="フリーフォーム: 図形 158">
                    <a:extLst>
                      <a:ext uri="{FF2B5EF4-FFF2-40B4-BE49-F238E27FC236}">
                        <a16:creationId xmlns:a16="http://schemas.microsoft.com/office/drawing/2014/main" id="{37F38DD3-FFA4-48F4-BA1C-86091FF59A18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161" name="四角形: 角を丸くする 160">
                    <a:extLst>
                      <a:ext uri="{FF2B5EF4-FFF2-40B4-BE49-F238E27FC236}">
                        <a16:creationId xmlns:a16="http://schemas.microsoft.com/office/drawing/2014/main" id="{68AA9472-19B0-48E3-93A7-F7651E8E0E2E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r>
                      <a:rPr lang="ja-JP" altLang="en-US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＠</a:t>
                    </a:r>
                    <a:r>
                      <a:rPr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XXXXXXXXXXXX </a:t>
                    </a:r>
                    <a:endParaRPr lang="ja-JP" altLang="en-US" sz="1200" dirty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Meiryo UI" panose="020B0604030504040204" pitchFamily="50" charset="-128"/>
                    </a:endParaRPr>
                  </a:p>
                </p:txBody>
              </p:sp>
            </p:grpSp>
            <p:grpSp>
              <p:nvGrpSpPr>
                <p:cNvPr id="162" name="グループ化 161">
                  <a:extLst>
                    <a:ext uri="{FF2B5EF4-FFF2-40B4-BE49-F238E27FC236}">
                      <a16:creationId xmlns:a16="http://schemas.microsoft.com/office/drawing/2014/main" id="{1CF426A7-9F64-4A1F-9D62-8EE0F48C33D7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163" name="Freeform 5">
                    <a:extLst>
                      <a:ext uri="{FF2B5EF4-FFF2-40B4-BE49-F238E27FC236}">
                        <a16:creationId xmlns:a16="http://schemas.microsoft.com/office/drawing/2014/main" id="{44169C55-A5B5-4A93-8DEC-B78768D07BB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164" name="Freeform 6">
                    <a:extLst>
                      <a:ext uri="{FF2B5EF4-FFF2-40B4-BE49-F238E27FC236}">
                        <a16:creationId xmlns:a16="http://schemas.microsoft.com/office/drawing/2014/main" id="{B1E1D62C-29D8-4B93-88A4-07459EB56C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28D764C2-0611-41B8-99AB-466F3FB87D38}"/>
              </a:ext>
            </a:extLst>
          </p:cNvPr>
          <p:cNvGrpSpPr/>
          <p:nvPr/>
        </p:nvGrpSpPr>
        <p:grpSpPr>
          <a:xfrm>
            <a:off x="3924647" y="6786549"/>
            <a:ext cx="2880000" cy="3456001"/>
            <a:chOff x="612631" y="4620129"/>
            <a:chExt cx="2880000" cy="3456001"/>
          </a:xfrm>
        </p:grpSpPr>
        <p:grpSp>
          <p:nvGrpSpPr>
            <p:cNvPr id="175" name="グループ化 174">
              <a:extLst>
                <a:ext uri="{FF2B5EF4-FFF2-40B4-BE49-F238E27FC236}">
                  <a16:creationId xmlns:a16="http://schemas.microsoft.com/office/drawing/2014/main" id="{6412AFB8-1F98-4852-8F13-E02659F9BFCB}"/>
                </a:ext>
              </a:extLst>
            </p:cNvPr>
            <p:cNvGrpSpPr/>
            <p:nvPr/>
          </p:nvGrpSpPr>
          <p:grpSpPr>
            <a:xfrm>
              <a:off x="612631" y="4620129"/>
              <a:ext cx="2880000" cy="3456001"/>
              <a:chOff x="193076" y="6992775"/>
              <a:chExt cx="2342228" cy="1564785"/>
            </a:xfrm>
          </p:grpSpPr>
          <p:sp>
            <p:nvSpPr>
              <p:cNvPr id="188" name="四角形: 上の 2 つの角を丸める 187">
                <a:extLst>
                  <a:ext uri="{FF2B5EF4-FFF2-40B4-BE49-F238E27FC236}">
                    <a16:creationId xmlns:a16="http://schemas.microsoft.com/office/drawing/2014/main" id="{E8FFD7C0-5D1E-4D3E-8290-C74176402A33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rgbClr val="CF2E9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r>
                  <a:rPr lang="en-US" altLang="zh-TW" sz="3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Instagram</a:t>
                </a:r>
              </a:p>
              <a:p>
                <a:pPr lvl="0" algn="ctr"/>
                <a:r>
                  <a:rPr lang="ja-JP" altLang="en-US" sz="12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フォローといいね！をお願いします</a:t>
                </a:r>
              </a:p>
            </p:txBody>
          </p:sp>
          <p:sp>
            <p:nvSpPr>
              <p:cNvPr id="189" name="四角形: 角を丸くする 188">
                <a:extLst>
                  <a:ext uri="{FF2B5EF4-FFF2-40B4-BE49-F238E27FC236}">
                    <a16:creationId xmlns:a16="http://schemas.microsoft.com/office/drawing/2014/main" id="{789843BF-8BE0-4BF6-BBC3-B7D6E82E2369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rgbClr val="CF2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90" name="正方形/長方形 189">
                <a:extLst>
                  <a:ext uri="{FF2B5EF4-FFF2-40B4-BE49-F238E27FC236}">
                    <a16:creationId xmlns:a16="http://schemas.microsoft.com/office/drawing/2014/main" id="{88629C7D-EB85-46CD-8931-865B55602290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76" name="グループ化 175">
              <a:extLst>
                <a:ext uri="{FF2B5EF4-FFF2-40B4-BE49-F238E27FC236}">
                  <a16:creationId xmlns:a16="http://schemas.microsoft.com/office/drawing/2014/main" id="{8C03D3CD-F1DC-4188-9CFD-31C915634E8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2235" y="5778748"/>
              <a:ext cx="920790" cy="1152000"/>
              <a:chOff x="5508823" y="4193468"/>
              <a:chExt cx="1152000" cy="1441264"/>
            </a:xfrm>
          </p:grpSpPr>
          <p:sp>
            <p:nvSpPr>
              <p:cNvPr id="186" name="テキスト ボックス 185">
                <a:extLst>
                  <a:ext uri="{FF2B5EF4-FFF2-40B4-BE49-F238E27FC236}">
                    <a16:creationId xmlns:a16="http://schemas.microsoft.com/office/drawing/2014/main" id="{3C8160AB-DA48-4FEB-8CC1-AA816A774917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solidFill>
                      <a:srgbClr val="CF2E92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solidFill>
                      <a:srgbClr val="CF2E92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solidFill>
                    <a:srgbClr val="CF2E9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87" name="正方形/長方形 186">
                <a:extLst>
                  <a:ext uri="{FF2B5EF4-FFF2-40B4-BE49-F238E27FC236}">
                    <a16:creationId xmlns:a16="http://schemas.microsoft.com/office/drawing/2014/main" id="{F5ED7A70-4F0B-40C1-879D-DD428BA6C6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77" name="グループ化 176">
              <a:extLst>
                <a:ext uri="{FF2B5EF4-FFF2-40B4-BE49-F238E27FC236}">
                  <a16:creationId xmlns:a16="http://schemas.microsoft.com/office/drawing/2014/main" id="{A99291D6-AB0A-464B-B547-812051535908}"/>
                </a:ext>
              </a:extLst>
            </p:cNvPr>
            <p:cNvGrpSpPr/>
            <p:nvPr/>
          </p:nvGrpSpPr>
          <p:grpSpPr>
            <a:xfrm>
              <a:off x="828630" y="7196165"/>
              <a:ext cx="2528919" cy="805971"/>
              <a:chOff x="828630" y="7421049"/>
              <a:chExt cx="2528919" cy="805971"/>
            </a:xfrm>
          </p:grpSpPr>
          <p:sp>
            <p:nvSpPr>
              <p:cNvPr id="178" name="正方形/長方形 177">
                <a:extLst>
                  <a:ext uri="{FF2B5EF4-FFF2-40B4-BE49-F238E27FC236}">
                    <a16:creationId xmlns:a16="http://schemas.microsoft.com/office/drawing/2014/main" id="{CC729DC3-1F5B-4D8B-9B40-F1BDCAEBE999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lvl="0" algn="ctr"/>
                <a:r>
                  <a:rPr lang="ja-JP" altLang="en-US" sz="1200" spc="-35" dirty="0">
                    <a:solidFill>
                      <a:prstClr val="black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●●●●から検索できます</a:t>
                </a:r>
              </a:p>
            </p:txBody>
          </p:sp>
          <p:grpSp>
            <p:nvGrpSpPr>
              <p:cNvPr id="179" name="グループ化 178">
                <a:extLst>
                  <a:ext uri="{FF2B5EF4-FFF2-40B4-BE49-F238E27FC236}">
                    <a16:creationId xmlns:a16="http://schemas.microsoft.com/office/drawing/2014/main" id="{EC9E1374-88E6-488C-B017-F001ADB2CACA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180" name="グループ化 179">
                  <a:extLst>
                    <a:ext uri="{FF2B5EF4-FFF2-40B4-BE49-F238E27FC236}">
                      <a16:creationId xmlns:a16="http://schemas.microsoft.com/office/drawing/2014/main" id="{0CBD3EA8-5655-4871-9642-DA31585D10DF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184" name="フリーフォーム: 図形 183">
                    <a:extLst>
                      <a:ext uri="{FF2B5EF4-FFF2-40B4-BE49-F238E27FC236}">
                        <a16:creationId xmlns:a16="http://schemas.microsoft.com/office/drawing/2014/main" id="{1BA98B05-E232-473B-93D8-8DDB3A49C854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185" name="四角形: 角を丸くする 184">
                    <a:extLst>
                      <a:ext uri="{FF2B5EF4-FFF2-40B4-BE49-F238E27FC236}">
                        <a16:creationId xmlns:a16="http://schemas.microsoft.com/office/drawing/2014/main" id="{70BCCA48-307E-471F-A8E4-4B4E564EC931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r>
                      <a:rPr lang="ja-JP" altLang="en-US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＃</a:t>
                    </a:r>
                    <a:r>
                      <a:rPr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XXXXXXXXXX</a:t>
                    </a:r>
                  </a:p>
                </p:txBody>
              </p:sp>
            </p:grpSp>
            <p:grpSp>
              <p:nvGrpSpPr>
                <p:cNvPr id="181" name="グループ化 180">
                  <a:extLst>
                    <a:ext uri="{FF2B5EF4-FFF2-40B4-BE49-F238E27FC236}">
                      <a16:creationId xmlns:a16="http://schemas.microsoft.com/office/drawing/2014/main" id="{69AEABAC-E68A-4E8F-A8C6-CF4DCDA8181F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182" name="Freeform 5">
                    <a:extLst>
                      <a:ext uri="{FF2B5EF4-FFF2-40B4-BE49-F238E27FC236}">
                        <a16:creationId xmlns:a16="http://schemas.microsoft.com/office/drawing/2014/main" id="{C3EE12A8-B36D-40A3-A5B1-18A151EDC8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183" name="Freeform 6">
                    <a:extLst>
                      <a:ext uri="{FF2B5EF4-FFF2-40B4-BE49-F238E27FC236}">
                        <a16:creationId xmlns:a16="http://schemas.microsoft.com/office/drawing/2014/main" id="{D9DEE972-82C6-4134-9956-120B228935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81A0EF93-6BC3-4455-836E-835652CCEE26}"/>
              </a:ext>
            </a:extLst>
          </p:cNvPr>
          <p:cNvGrpSpPr/>
          <p:nvPr/>
        </p:nvGrpSpPr>
        <p:grpSpPr>
          <a:xfrm>
            <a:off x="756615" y="3042444"/>
            <a:ext cx="2880000" cy="3456001"/>
            <a:chOff x="612631" y="4620129"/>
            <a:chExt cx="2880000" cy="3456001"/>
          </a:xfrm>
        </p:grpSpPr>
        <p:grpSp>
          <p:nvGrpSpPr>
            <p:cNvPr id="192" name="グループ化 191">
              <a:extLst>
                <a:ext uri="{FF2B5EF4-FFF2-40B4-BE49-F238E27FC236}">
                  <a16:creationId xmlns:a16="http://schemas.microsoft.com/office/drawing/2014/main" id="{BBAA66FF-00A0-48B7-BD36-4A77737256CD}"/>
                </a:ext>
              </a:extLst>
            </p:cNvPr>
            <p:cNvGrpSpPr/>
            <p:nvPr/>
          </p:nvGrpSpPr>
          <p:grpSpPr>
            <a:xfrm>
              <a:off x="612631" y="4620129"/>
              <a:ext cx="2880000" cy="3456001"/>
              <a:chOff x="193076" y="6992775"/>
              <a:chExt cx="2342228" cy="1564785"/>
            </a:xfrm>
          </p:grpSpPr>
          <p:sp>
            <p:nvSpPr>
              <p:cNvPr id="205" name="四角形: 上の 2 つの角を丸める 204">
                <a:extLst>
                  <a:ext uri="{FF2B5EF4-FFF2-40B4-BE49-F238E27FC236}">
                    <a16:creationId xmlns:a16="http://schemas.microsoft.com/office/drawing/2014/main" id="{E770AFA3-1FB6-48EB-B9BB-9ED4673AE2A8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rgbClr val="3C5A99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r>
                  <a:rPr lang="en-US" altLang="zh-TW" sz="3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Facebook</a:t>
                </a:r>
              </a:p>
              <a:p>
                <a:pPr lvl="0" algn="ctr"/>
                <a:r>
                  <a:rPr lang="ja-JP" altLang="en-US" sz="12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フォローといいね！をお願いします</a:t>
                </a:r>
              </a:p>
            </p:txBody>
          </p:sp>
          <p:sp>
            <p:nvSpPr>
              <p:cNvPr id="206" name="四角形: 角を丸くする 205">
                <a:extLst>
                  <a:ext uri="{FF2B5EF4-FFF2-40B4-BE49-F238E27FC236}">
                    <a16:creationId xmlns:a16="http://schemas.microsoft.com/office/drawing/2014/main" id="{FAA2377C-5EC3-4C23-B90B-B641A70BFDB4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rgbClr val="3C5A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07" name="正方形/長方形 206">
                <a:extLst>
                  <a:ext uri="{FF2B5EF4-FFF2-40B4-BE49-F238E27FC236}">
                    <a16:creationId xmlns:a16="http://schemas.microsoft.com/office/drawing/2014/main" id="{4F311496-89A8-4B12-A3DC-65C8CB3ABD17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015E247B-5DDC-4D13-9167-AD5C9084281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2235" y="5778748"/>
              <a:ext cx="920790" cy="1152000"/>
              <a:chOff x="5508823" y="4193468"/>
              <a:chExt cx="1152000" cy="1441264"/>
            </a:xfrm>
          </p:grpSpPr>
          <p:sp>
            <p:nvSpPr>
              <p:cNvPr id="203" name="テキスト ボックス 202">
                <a:extLst>
                  <a:ext uri="{FF2B5EF4-FFF2-40B4-BE49-F238E27FC236}">
                    <a16:creationId xmlns:a16="http://schemas.microsoft.com/office/drawing/2014/main" id="{7BB13745-D844-4736-8157-B23D359DDD01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solidFill>
                      <a:srgbClr val="3C5A99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solidFill>
                      <a:srgbClr val="3C5A99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solidFill>
                    <a:srgbClr val="3C5A99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4" name="正方形/長方形 203">
                <a:extLst>
                  <a:ext uri="{FF2B5EF4-FFF2-40B4-BE49-F238E27FC236}">
                    <a16:creationId xmlns:a16="http://schemas.microsoft.com/office/drawing/2014/main" id="{C55DC8D8-DF4A-4386-9B53-7C8170E86B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94" name="グループ化 193">
              <a:extLst>
                <a:ext uri="{FF2B5EF4-FFF2-40B4-BE49-F238E27FC236}">
                  <a16:creationId xmlns:a16="http://schemas.microsoft.com/office/drawing/2014/main" id="{1CA35AD6-2631-4802-9B06-2AF1D11F1980}"/>
                </a:ext>
              </a:extLst>
            </p:cNvPr>
            <p:cNvGrpSpPr/>
            <p:nvPr/>
          </p:nvGrpSpPr>
          <p:grpSpPr>
            <a:xfrm>
              <a:off x="828630" y="7196165"/>
              <a:ext cx="2528919" cy="805971"/>
              <a:chOff x="828630" y="7421049"/>
              <a:chExt cx="2528919" cy="805971"/>
            </a:xfrm>
          </p:grpSpPr>
          <p:sp>
            <p:nvSpPr>
              <p:cNvPr id="195" name="正方形/長方形 194">
                <a:extLst>
                  <a:ext uri="{FF2B5EF4-FFF2-40B4-BE49-F238E27FC236}">
                    <a16:creationId xmlns:a16="http://schemas.microsoft.com/office/drawing/2014/main" id="{EC56EC33-620D-42B4-BD9A-816967D7EC09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algn="ctr"/>
                <a:r>
                  <a:rPr lang="ja-JP" altLang="en-US" sz="1200" spc="-35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●●●●から検索できます</a:t>
                </a:r>
              </a:p>
            </p:txBody>
          </p:sp>
          <p:grpSp>
            <p:nvGrpSpPr>
              <p:cNvPr id="196" name="グループ化 195">
                <a:extLst>
                  <a:ext uri="{FF2B5EF4-FFF2-40B4-BE49-F238E27FC236}">
                    <a16:creationId xmlns:a16="http://schemas.microsoft.com/office/drawing/2014/main" id="{E0291B77-9262-4ED8-93AD-41D037485CFF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197" name="グループ化 196">
                  <a:extLst>
                    <a:ext uri="{FF2B5EF4-FFF2-40B4-BE49-F238E27FC236}">
                      <a16:creationId xmlns:a16="http://schemas.microsoft.com/office/drawing/2014/main" id="{10661324-794F-43D9-89EF-491BA9D1FF88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201" name="フリーフォーム: 図形 200">
                    <a:extLst>
                      <a:ext uri="{FF2B5EF4-FFF2-40B4-BE49-F238E27FC236}">
                        <a16:creationId xmlns:a16="http://schemas.microsoft.com/office/drawing/2014/main" id="{ED295FE1-A248-4EB1-B311-CB761614CDED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202" name="四角形: 角を丸くする 201">
                    <a:extLst>
                      <a:ext uri="{FF2B5EF4-FFF2-40B4-BE49-F238E27FC236}">
                        <a16:creationId xmlns:a16="http://schemas.microsoft.com/office/drawing/2014/main" id="{23493545-C639-424C-BA95-C915D3936147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pPr lvl="0"/>
                    <a:r>
                      <a:rPr lang="ja-JP" altLang="en-US" sz="1200" dirty="0">
                        <a:solidFill>
                          <a:prstClr val="black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〇〇町会・自治会</a:t>
                    </a:r>
                  </a:p>
                </p:txBody>
              </p:sp>
            </p:grpSp>
            <p:grpSp>
              <p:nvGrpSpPr>
                <p:cNvPr id="198" name="グループ化 197">
                  <a:extLst>
                    <a:ext uri="{FF2B5EF4-FFF2-40B4-BE49-F238E27FC236}">
                      <a16:creationId xmlns:a16="http://schemas.microsoft.com/office/drawing/2014/main" id="{D3B09D86-0D4C-402E-BBFE-F22F450D752A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199" name="Freeform 5">
                    <a:extLst>
                      <a:ext uri="{FF2B5EF4-FFF2-40B4-BE49-F238E27FC236}">
                        <a16:creationId xmlns:a16="http://schemas.microsoft.com/office/drawing/2014/main" id="{FB11F88E-009B-47E1-825D-66D5603BCF4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200" name="Freeform 6">
                    <a:extLst>
                      <a:ext uri="{FF2B5EF4-FFF2-40B4-BE49-F238E27FC236}">
                        <a16:creationId xmlns:a16="http://schemas.microsoft.com/office/drawing/2014/main" id="{4A5A5687-F605-4FB7-B56E-F4380388B4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  <p:grpSp>
        <p:nvGrpSpPr>
          <p:cNvPr id="208" name="グループ化 207">
            <a:extLst>
              <a:ext uri="{FF2B5EF4-FFF2-40B4-BE49-F238E27FC236}">
                <a16:creationId xmlns:a16="http://schemas.microsoft.com/office/drawing/2014/main" id="{1C48EF89-EBDB-46EC-9F21-7C04624E7DFB}"/>
              </a:ext>
            </a:extLst>
          </p:cNvPr>
          <p:cNvGrpSpPr/>
          <p:nvPr/>
        </p:nvGrpSpPr>
        <p:grpSpPr>
          <a:xfrm>
            <a:off x="3924647" y="3042444"/>
            <a:ext cx="2880000" cy="3456001"/>
            <a:chOff x="612631" y="4620129"/>
            <a:chExt cx="2880000" cy="3456001"/>
          </a:xfrm>
        </p:grpSpPr>
        <p:grpSp>
          <p:nvGrpSpPr>
            <p:cNvPr id="209" name="グループ化 208">
              <a:extLst>
                <a:ext uri="{FF2B5EF4-FFF2-40B4-BE49-F238E27FC236}">
                  <a16:creationId xmlns:a16="http://schemas.microsoft.com/office/drawing/2014/main" id="{D6DE1F0E-B56A-4A01-AF85-88ECE5888762}"/>
                </a:ext>
              </a:extLst>
            </p:cNvPr>
            <p:cNvGrpSpPr/>
            <p:nvPr/>
          </p:nvGrpSpPr>
          <p:grpSpPr>
            <a:xfrm>
              <a:off x="612631" y="4620129"/>
              <a:ext cx="2880000" cy="3456001"/>
              <a:chOff x="193076" y="6992775"/>
              <a:chExt cx="2342228" cy="1564785"/>
            </a:xfrm>
          </p:grpSpPr>
          <p:sp>
            <p:nvSpPr>
              <p:cNvPr id="222" name="四角形: 上の 2 つの角を丸める 221">
                <a:extLst>
                  <a:ext uri="{FF2B5EF4-FFF2-40B4-BE49-F238E27FC236}">
                    <a16:creationId xmlns:a16="http://schemas.microsoft.com/office/drawing/2014/main" id="{8357C6A5-EC58-4B2A-9252-32DA049B6F7D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rgbClr val="00B9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r>
                  <a:rPr lang="en-US" altLang="zh-TW" sz="3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LINE</a:t>
                </a:r>
              </a:p>
              <a:p>
                <a:pPr lvl="0" algn="ctr"/>
                <a:r>
                  <a:rPr lang="ja-JP" altLang="en-US" sz="13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お友だち登録をお願いします</a:t>
                </a:r>
              </a:p>
            </p:txBody>
          </p:sp>
          <p:sp>
            <p:nvSpPr>
              <p:cNvPr id="223" name="四角形: 角を丸くする 222">
                <a:extLst>
                  <a:ext uri="{FF2B5EF4-FFF2-40B4-BE49-F238E27FC236}">
                    <a16:creationId xmlns:a16="http://schemas.microsoft.com/office/drawing/2014/main" id="{93333601-98BF-43CE-A2EA-8596179DBB2C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rgbClr val="00B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24" name="正方形/長方形 223">
                <a:extLst>
                  <a:ext uri="{FF2B5EF4-FFF2-40B4-BE49-F238E27FC236}">
                    <a16:creationId xmlns:a16="http://schemas.microsoft.com/office/drawing/2014/main" id="{090CECF7-6242-4220-8655-C80302066935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CA0117A0-6C18-41A5-B2FC-A90A3722020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2235" y="5778748"/>
              <a:ext cx="920790" cy="1152000"/>
              <a:chOff x="5508823" y="4193468"/>
              <a:chExt cx="1152000" cy="1441264"/>
            </a:xfrm>
          </p:grpSpPr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B4EA74F2-6DD0-425E-A12F-36A8DA99708E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solidFill>
                      <a:srgbClr val="00B9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solidFill>
                      <a:srgbClr val="00B9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solidFill>
                    <a:srgbClr val="00B9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21" name="正方形/長方形 220">
                <a:extLst>
                  <a:ext uri="{FF2B5EF4-FFF2-40B4-BE49-F238E27FC236}">
                    <a16:creationId xmlns:a16="http://schemas.microsoft.com/office/drawing/2014/main" id="{5AFC13E8-958A-4C78-83AA-3A4D67E896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211" name="グループ化 210">
              <a:extLst>
                <a:ext uri="{FF2B5EF4-FFF2-40B4-BE49-F238E27FC236}">
                  <a16:creationId xmlns:a16="http://schemas.microsoft.com/office/drawing/2014/main" id="{2A4448CF-2F69-4A3E-9C71-AA2E1FF813AB}"/>
                </a:ext>
              </a:extLst>
            </p:cNvPr>
            <p:cNvGrpSpPr/>
            <p:nvPr/>
          </p:nvGrpSpPr>
          <p:grpSpPr>
            <a:xfrm>
              <a:off x="828630" y="7196165"/>
              <a:ext cx="2528919" cy="805971"/>
              <a:chOff x="828630" y="7421049"/>
              <a:chExt cx="2528919" cy="805971"/>
            </a:xfrm>
          </p:grpSpPr>
          <p:sp>
            <p:nvSpPr>
              <p:cNvPr id="212" name="正方形/長方形 211">
                <a:extLst>
                  <a:ext uri="{FF2B5EF4-FFF2-40B4-BE49-F238E27FC236}">
                    <a16:creationId xmlns:a16="http://schemas.microsoft.com/office/drawing/2014/main" id="{106F7434-0FE2-4711-B1EF-00360D27A34D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algn="ctr"/>
                <a:r>
                  <a:rPr lang="en-US" altLang="ja-JP" sz="1200" spc="-35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LINE</a:t>
                </a:r>
                <a:r>
                  <a:rPr lang="ja-JP" altLang="en-US" sz="1200" spc="-35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のホーム画面から検索できます</a:t>
                </a:r>
              </a:p>
            </p:txBody>
          </p:sp>
          <p:grpSp>
            <p:nvGrpSpPr>
              <p:cNvPr id="213" name="グループ化 212">
                <a:extLst>
                  <a:ext uri="{FF2B5EF4-FFF2-40B4-BE49-F238E27FC236}">
                    <a16:creationId xmlns:a16="http://schemas.microsoft.com/office/drawing/2014/main" id="{094A760F-7034-48A9-8B70-032AFF7F7100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214" name="グループ化 213">
                  <a:extLst>
                    <a:ext uri="{FF2B5EF4-FFF2-40B4-BE49-F238E27FC236}">
                      <a16:creationId xmlns:a16="http://schemas.microsoft.com/office/drawing/2014/main" id="{43AD9667-B9C0-4036-999F-D9FD5CF8FB13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218" name="フリーフォーム: 図形 217">
                    <a:extLst>
                      <a:ext uri="{FF2B5EF4-FFF2-40B4-BE49-F238E27FC236}">
                        <a16:creationId xmlns:a16="http://schemas.microsoft.com/office/drawing/2014/main" id="{7E61AFAB-474A-417C-AC98-E66DE54AE2BC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219" name="四角形: 角を丸くする 218">
                    <a:extLst>
                      <a:ext uri="{FF2B5EF4-FFF2-40B4-BE49-F238E27FC236}">
                        <a16:creationId xmlns:a16="http://schemas.microsoft.com/office/drawing/2014/main" id="{AFE42F17-3184-456E-AD78-EE68570E7A2C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r>
                      <a:rPr lang="ja-JP" altLang="en-US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〇〇町会・自治会</a:t>
                    </a:r>
                  </a:p>
                </p:txBody>
              </p:sp>
            </p:grpSp>
            <p:grpSp>
              <p:nvGrpSpPr>
                <p:cNvPr id="215" name="グループ化 214">
                  <a:extLst>
                    <a:ext uri="{FF2B5EF4-FFF2-40B4-BE49-F238E27FC236}">
                      <a16:creationId xmlns:a16="http://schemas.microsoft.com/office/drawing/2014/main" id="{2EEA5034-DE2B-4490-A85B-990CF852B3F7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216" name="Freeform 5">
                    <a:extLst>
                      <a:ext uri="{FF2B5EF4-FFF2-40B4-BE49-F238E27FC236}">
                        <a16:creationId xmlns:a16="http://schemas.microsoft.com/office/drawing/2014/main" id="{6320235A-4DC7-4022-9DDD-821BAF2C20D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217" name="Freeform 6">
                    <a:extLst>
                      <a:ext uri="{FF2B5EF4-FFF2-40B4-BE49-F238E27FC236}">
                        <a16:creationId xmlns:a16="http://schemas.microsoft.com/office/drawing/2014/main" id="{6BB338BA-9A73-4B54-8A11-0BC2E610C5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  <p:grpSp>
        <p:nvGrpSpPr>
          <p:cNvPr id="240" name="グループ化 239">
            <a:extLst>
              <a:ext uri="{FF2B5EF4-FFF2-40B4-BE49-F238E27FC236}">
                <a16:creationId xmlns:a16="http://schemas.microsoft.com/office/drawing/2014/main" id="{BE223F56-E592-40C4-A4C3-C618269347A3}"/>
              </a:ext>
            </a:extLst>
          </p:cNvPr>
          <p:cNvGrpSpPr/>
          <p:nvPr/>
        </p:nvGrpSpPr>
        <p:grpSpPr>
          <a:xfrm>
            <a:off x="-117878" y="-72667"/>
            <a:ext cx="7878530" cy="3228076"/>
            <a:chOff x="9589336" y="1102912"/>
            <a:chExt cx="7878530" cy="3228076"/>
          </a:xfrm>
        </p:grpSpPr>
        <p:sp>
          <p:nvSpPr>
            <p:cNvPr id="241" name="Freeform 26">
              <a:extLst>
                <a:ext uri="{FF2B5EF4-FFF2-40B4-BE49-F238E27FC236}">
                  <a16:creationId xmlns:a16="http://schemas.microsoft.com/office/drawing/2014/main" id="{A7EC01A0-661C-4024-9DB9-204636C53E7F}"/>
                </a:ext>
              </a:extLst>
            </p:cNvPr>
            <p:cNvSpPr>
              <a:spLocks/>
            </p:cNvSpPr>
            <p:nvPr/>
          </p:nvSpPr>
          <p:spPr bwMode="auto">
            <a:xfrm rot="20728808">
              <a:off x="16296740" y="1432372"/>
              <a:ext cx="471914" cy="492050"/>
            </a:xfrm>
            <a:custGeom>
              <a:avLst/>
              <a:gdLst>
                <a:gd name="T0" fmla="*/ 375 w 375"/>
                <a:gd name="T1" fmla="*/ 0 h 391"/>
                <a:gd name="T2" fmla="*/ 0 w 375"/>
                <a:gd name="T3" fmla="*/ 134 h 391"/>
                <a:gd name="T4" fmla="*/ 303 w 375"/>
                <a:gd name="T5" fmla="*/ 391 h 391"/>
                <a:gd name="T6" fmla="*/ 375 w 375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5" h="391">
                  <a:moveTo>
                    <a:pt x="375" y="0"/>
                  </a:moveTo>
                  <a:lnTo>
                    <a:pt x="0" y="134"/>
                  </a:lnTo>
                  <a:lnTo>
                    <a:pt x="303" y="391"/>
                  </a:lnTo>
                  <a:lnTo>
                    <a:pt x="375" y="0"/>
                  </a:lnTo>
                  <a:close/>
                </a:path>
              </a:pathLst>
            </a:custGeom>
            <a:noFill/>
            <a:ln w="38100" cap="flat">
              <a:solidFill>
                <a:srgbClr val="FDEB0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2" name="Freeform 27">
              <a:extLst>
                <a:ext uri="{FF2B5EF4-FFF2-40B4-BE49-F238E27FC236}">
                  <a16:creationId xmlns:a16="http://schemas.microsoft.com/office/drawing/2014/main" id="{0981539D-F1A0-4465-A4DE-D696370C5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8863" y="2014471"/>
              <a:ext cx="330505" cy="333081"/>
            </a:xfrm>
            <a:custGeom>
              <a:avLst/>
              <a:gdLst>
                <a:gd name="T0" fmla="*/ 103 w 385"/>
                <a:gd name="T1" fmla="*/ 0 h 388"/>
                <a:gd name="T2" fmla="*/ 0 w 385"/>
                <a:gd name="T3" fmla="*/ 388 h 388"/>
                <a:gd name="T4" fmla="*/ 385 w 385"/>
                <a:gd name="T5" fmla="*/ 285 h 388"/>
                <a:gd name="T6" fmla="*/ 103 w 385"/>
                <a:gd name="T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" h="388">
                  <a:moveTo>
                    <a:pt x="103" y="0"/>
                  </a:moveTo>
                  <a:lnTo>
                    <a:pt x="0" y="388"/>
                  </a:lnTo>
                  <a:lnTo>
                    <a:pt x="385" y="285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3" name="Freeform 28">
              <a:extLst>
                <a:ext uri="{FF2B5EF4-FFF2-40B4-BE49-F238E27FC236}">
                  <a16:creationId xmlns:a16="http://schemas.microsoft.com/office/drawing/2014/main" id="{4A3A3DF3-EB4F-457A-A0C8-26424BBEBB93}"/>
                </a:ext>
              </a:extLst>
            </p:cNvPr>
            <p:cNvSpPr>
              <a:spLocks/>
            </p:cNvSpPr>
            <p:nvPr/>
          </p:nvSpPr>
          <p:spPr bwMode="auto">
            <a:xfrm rot="1685678">
              <a:off x="10134879" y="3925069"/>
              <a:ext cx="305872" cy="307457"/>
            </a:xfrm>
            <a:custGeom>
              <a:avLst/>
              <a:gdLst>
                <a:gd name="T0" fmla="*/ 386 w 386"/>
                <a:gd name="T1" fmla="*/ 0 h 388"/>
                <a:gd name="T2" fmla="*/ 0 w 386"/>
                <a:gd name="T3" fmla="*/ 103 h 388"/>
                <a:gd name="T4" fmla="*/ 283 w 386"/>
                <a:gd name="T5" fmla="*/ 388 h 388"/>
                <a:gd name="T6" fmla="*/ 386 w 386"/>
                <a:gd name="T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6" h="388">
                  <a:moveTo>
                    <a:pt x="386" y="0"/>
                  </a:moveTo>
                  <a:lnTo>
                    <a:pt x="0" y="103"/>
                  </a:lnTo>
                  <a:lnTo>
                    <a:pt x="283" y="388"/>
                  </a:lnTo>
                  <a:lnTo>
                    <a:pt x="386" y="0"/>
                  </a:lnTo>
                  <a:close/>
                </a:path>
              </a:pathLst>
            </a:custGeom>
            <a:noFill/>
            <a:ln w="38100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4" name="Oval 29">
              <a:extLst>
                <a:ext uri="{FF2B5EF4-FFF2-40B4-BE49-F238E27FC236}">
                  <a16:creationId xmlns:a16="http://schemas.microsoft.com/office/drawing/2014/main" id="{51669DDB-65BD-4B2A-96B2-0FDF36736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15049" y="1357014"/>
              <a:ext cx="163512" cy="169863"/>
            </a:xfrm>
            <a:prstGeom prst="ellipse">
              <a:avLst/>
            </a:prstGeom>
            <a:solidFill>
              <a:srgbClr val="FDEB0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5" name="Oval 30">
              <a:extLst>
                <a:ext uri="{FF2B5EF4-FFF2-40B4-BE49-F238E27FC236}">
                  <a16:creationId xmlns:a16="http://schemas.microsoft.com/office/drawing/2014/main" id="{0252BA85-7074-4139-8F2D-6B58075E2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9362" y="1325445"/>
              <a:ext cx="163512" cy="168275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6" name="Oval 31">
              <a:extLst>
                <a:ext uri="{FF2B5EF4-FFF2-40B4-BE49-F238E27FC236}">
                  <a16:creationId xmlns:a16="http://schemas.microsoft.com/office/drawing/2014/main" id="{0F388535-AE47-4907-B963-084047E49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8333" y="1102912"/>
              <a:ext cx="165100" cy="163513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7" name="Oval 33">
              <a:extLst>
                <a:ext uri="{FF2B5EF4-FFF2-40B4-BE49-F238E27FC236}">
                  <a16:creationId xmlns:a16="http://schemas.microsoft.com/office/drawing/2014/main" id="{AB928DC8-C93B-4499-82BF-10AB3BA05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2427" y="1126733"/>
              <a:ext cx="168275" cy="1698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8" name="Oval 34">
              <a:extLst>
                <a:ext uri="{FF2B5EF4-FFF2-40B4-BE49-F238E27FC236}">
                  <a16:creationId xmlns:a16="http://schemas.microsoft.com/office/drawing/2014/main" id="{46283C3A-6429-44FA-89F4-751074579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0588" y="1585804"/>
              <a:ext cx="168275" cy="1698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9" name="Oval 35">
              <a:extLst>
                <a:ext uri="{FF2B5EF4-FFF2-40B4-BE49-F238E27FC236}">
                  <a16:creationId xmlns:a16="http://schemas.microsoft.com/office/drawing/2014/main" id="{EB9179A2-A490-49A5-9048-4DF973847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7568" y="2965822"/>
              <a:ext cx="163512" cy="16351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50" name="Oval 36">
              <a:extLst>
                <a:ext uri="{FF2B5EF4-FFF2-40B4-BE49-F238E27FC236}">
                  <a16:creationId xmlns:a16="http://schemas.microsoft.com/office/drawing/2014/main" id="{E384CBF0-F5BA-47F4-A5C3-B171E3F2D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4591" y="3892250"/>
              <a:ext cx="169862" cy="16351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51" name="Freeform 38">
              <a:extLst>
                <a:ext uri="{FF2B5EF4-FFF2-40B4-BE49-F238E27FC236}">
                  <a16:creationId xmlns:a16="http://schemas.microsoft.com/office/drawing/2014/main" id="{EABC80E6-4157-451B-8FE2-BBA65F3A9A9E}"/>
                </a:ext>
              </a:extLst>
            </p:cNvPr>
            <p:cNvSpPr>
              <a:spLocks/>
            </p:cNvSpPr>
            <p:nvPr/>
          </p:nvSpPr>
          <p:spPr bwMode="auto">
            <a:xfrm rot="806634">
              <a:off x="10081413" y="1384192"/>
              <a:ext cx="825500" cy="349250"/>
            </a:xfrm>
            <a:custGeom>
              <a:avLst/>
              <a:gdLst>
                <a:gd name="T0" fmla="*/ 151 w 151"/>
                <a:gd name="T1" fmla="*/ 62 h 64"/>
                <a:gd name="T2" fmla="*/ 132 w 151"/>
                <a:gd name="T3" fmla="*/ 61 h 64"/>
                <a:gd name="T4" fmla="*/ 118 w 151"/>
                <a:gd name="T5" fmla="*/ 47 h 64"/>
                <a:gd name="T6" fmla="*/ 99 w 151"/>
                <a:gd name="T7" fmla="*/ 46 h 64"/>
                <a:gd name="T8" fmla="*/ 85 w 151"/>
                <a:gd name="T9" fmla="*/ 33 h 64"/>
                <a:gd name="T10" fmla="*/ 66 w 151"/>
                <a:gd name="T11" fmla="*/ 32 h 64"/>
                <a:gd name="T12" fmla="*/ 52 w 151"/>
                <a:gd name="T13" fmla="*/ 18 h 64"/>
                <a:gd name="T14" fmla="*/ 33 w 151"/>
                <a:gd name="T15" fmla="*/ 17 h 64"/>
                <a:gd name="T16" fmla="*/ 19 w 151"/>
                <a:gd name="T17" fmla="*/ 4 h 64"/>
                <a:gd name="T18" fmla="*/ 0 w 151"/>
                <a:gd name="T19" fmla="*/ 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64">
                  <a:moveTo>
                    <a:pt x="151" y="62"/>
                  </a:moveTo>
                  <a:cubicBezTo>
                    <a:pt x="143" y="58"/>
                    <a:pt x="140" y="64"/>
                    <a:pt x="132" y="61"/>
                  </a:cubicBezTo>
                  <a:cubicBezTo>
                    <a:pt x="123" y="57"/>
                    <a:pt x="126" y="51"/>
                    <a:pt x="118" y="47"/>
                  </a:cubicBezTo>
                  <a:cubicBezTo>
                    <a:pt x="110" y="44"/>
                    <a:pt x="107" y="50"/>
                    <a:pt x="99" y="46"/>
                  </a:cubicBezTo>
                  <a:cubicBezTo>
                    <a:pt x="91" y="43"/>
                    <a:pt x="93" y="36"/>
                    <a:pt x="85" y="33"/>
                  </a:cubicBezTo>
                  <a:cubicBezTo>
                    <a:pt x="77" y="29"/>
                    <a:pt x="74" y="35"/>
                    <a:pt x="66" y="32"/>
                  </a:cubicBezTo>
                  <a:cubicBezTo>
                    <a:pt x="58" y="28"/>
                    <a:pt x="60" y="22"/>
                    <a:pt x="52" y="18"/>
                  </a:cubicBezTo>
                  <a:cubicBezTo>
                    <a:pt x="44" y="14"/>
                    <a:pt x="41" y="21"/>
                    <a:pt x="33" y="17"/>
                  </a:cubicBezTo>
                  <a:cubicBezTo>
                    <a:pt x="25" y="13"/>
                    <a:pt x="28" y="7"/>
                    <a:pt x="19" y="4"/>
                  </a:cubicBezTo>
                  <a:cubicBezTo>
                    <a:pt x="11" y="0"/>
                    <a:pt x="8" y="6"/>
                    <a:pt x="0" y="2"/>
                  </a:cubicBezTo>
                </a:path>
              </a:pathLst>
            </a:custGeom>
            <a:noFill/>
            <a:ln w="39688" cap="flat">
              <a:solidFill>
                <a:schemeClr val="accent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52" name="Freeform 41">
              <a:extLst>
                <a:ext uri="{FF2B5EF4-FFF2-40B4-BE49-F238E27FC236}">
                  <a16:creationId xmlns:a16="http://schemas.microsoft.com/office/drawing/2014/main" id="{0ECAA7C4-EEE2-4FD4-A30C-22D68049C1C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5842306" y="3756630"/>
              <a:ext cx="334800" cy="334800"/>
            </a:xfrm>
            <a:custGeom>
              <a:avLst/>
              <a:gdLst>
                <a:gd name="T0" fmla="*/ 400 w 400"/>
                <a:gd name="T1" fmla="*/ 0 h 368"/>
                <a:gd name="T2" fmla="*/ 0 w 400"/>
                <a:gd name="T3" fmla="*/ 52 h 368"/>
                <a:gd name="T4" fmla="*/ 245 w 400"/>
                <a:gd name="T5" fmla="*/ 368 h 368"/>
                <a:gd name="T6" fmla="*/ 400 w 400"/>
                <a:gd name="T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" h="368">
                  <a:moveTo>
                    <a:pt x="400" y="0"/>
                  </a:moveTo>
                  <a:lnTo>
                    <a:pt x="0" y="52"/>
                  </a:lnTo>
                  <a:lnTo>
                    <a:pt x="245" y="368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DEB03"/>
            </a:solidFill>
            <a:ln w="396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53" name="Freeform 38">
              <a:extLst>
                <a:ext uri="{FF2B5EF4-FFF2-40B4-BE49-F238E27FC236}">
                  <a16:creationId xmlns:a16="http://schemas.microsoft.com/office/drawing/2014/main" id="{E8E30738-AF99-4F3E-94D4-5782490DB344}"/>
                </a:ext>
              </a:extLst>
            </p:cNvPr>
            <p:cNvSpPr>
              <a:spLocks/>
            </p:cNvSpPr>
            <p:nvPr/>
          </p:nvSpPr>
          <p:spPr bwMode="auto">
            <a:xfrm rot="18995165">
              <a:off x="16642366" y="1288953"/>
              <a:ext cx="825500" cy="349250"/>
            </a:xfrm>
            <a:custGeom>
              <a:avLst/>
              <a:gdLst>
                <a:gd name="T0" fmla="*/ 151 w 151"/>
                <a:gd name="T1" fmla="*/ 62 h 64"/>
                <a:gd name="T2" fmla="*/ 132 w 151"/>
                <a:gd name="T3" fmla="*/ 61 h 64"/>
                <a:gd name="T4" fmla="*/ 118 w 151"/>
                <a:gd name="T5" fmla="*/ 47 h 64"/>
                <a:gd name="T6" fmla="*/ 99 w 151"/>
                <a:gd name="T7" fmla="*/ 46 h 64"/>
                <a:gd name="T8" fmla="*/ 85 w 151"/>
                <a:gd name="T9" fmla="*/ 33 h 64"/>
                <a:gd name="T10" fmla="*/ 66 w 151"/>
                <a:gd name="T11" fmla="*/ 32 h 64"/>
                <a:gd name="T12" fmla="*/ 52 w 151"/>
                <a:gd name="T13" fmla="*/ 18 h 64"/>
                <a:gd name="T14" fmla="*/ 33 w 151"/>
                <a:gd name="T15" fmla="*/ 17 h 64"/>
                <a:gd name="T16" fmla="*/ 19 w 151"/>
                <a:gd name="T17" fmla="*/ 4 h 64"/>
                <a:gd name="T18" fmla="*/ 0 w 151"/>
                <a:gd name="T19" fmla="*/ 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64">
                  <a:moveTo>
                    <a:pt x="151" y="62"/>
                  </a:moveTo>
                  <a:cubicBezTo>
                    <a:pt x="143" y="58"/>
                    <a:pt x="140" y="64"/>
                    <a:pt x="132" y="61"/>
                  </a:cubicBezTo>
                  <a:cubicBezTo>
                    <a:pt x="123" y="57"/>
                    <a:pt x="126" y="51"/>
                    <a:pt x="118" y="47"/>
                  </a:cubicBezTo>
                  <a:cubicBezTo>
                    <a:pt x="110" y="44"/>
                    <a:pt x="107" y="50"/>
                    <a:pt x="99" y="46"/>
                  </a:cubicBezTo>
                  <a:cubicBezTo>
                    <a:pt x="91" y="43"/>
                    <a:pt x="93" y="36"/>
                    <a:pt x="85" y="33"/>
                  </a:cubicBezTo>
                  <a:cubicBezTo>
                    <a:pt x="77" y="29"/>
                    <a:pt x="74" y="35"/>
                    <a:pt x="66" y="32"/>
                  </a:cubicBezTo>
                  <a:cubicBezTo>
                    <a:pt x="58" y="28"/>
                    <a:pt x="60" y="22"/>
                    <a:pt x="52" y="18"/>
                  </a:cubicBezTo>
                  <a:cubicBezTo>
                    <a:pt x="44" y="14"/>
                    <a:pt x="41" y="21"/>
                    <a:pt x="33" y="17"/>
                  </a:cubicBezTo>
                  <a:cubicBezTo>
                    <a:pt x="25" y="13"/>
                    <a:pt x="28" y="7"/>
                    <a:pt x="19" y="4"/>
                  </a:cubicBezTo>
                  <a:cubicBezTo>
                    <a:pt x="11" y="0"/>
                    <a:pt x="8" y="6"/>
                    <a:pt x="0" y="2"/>
                  </a:cubicBezTo>
                </a:path>
              </a:pathLst>
            </a:custGeom>
            <a:noFill/>
            <a:ln w="39688" cap="flat">
              <a:solidFill>
                <a:schemeClr val="accent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54" name="Freeform 38">
              <a:extLst>
                <a:ext uri="{FF2B5EF4-FFF2-40B4-BE49-F238E27FC236}">
                  <a16:creationId xmlns:a16="http://schemas.microsoft.com/office/drawing/2014/main" id="{C0FB39A5-0C61-460E-B29F-063767A44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0182" y="3981738"/>
              <a:ext cx="825500" cy="349250"/>
            </a:xfrm>
            <a:custGeom>
              <a:avLst/>
              <a:gdLst>
                <a:gd name="T0" fmla="*/ 151 w 151"/>
                <a:gd name="T1" fmla="*/ 62 h 64"/>
                <a:gd name="T2" fmla="*/ 132 w 151"/>
                <a:gd name="T3" fmla="*/ 61 h 64"/>
                <a:gd name="T4" fmla="*/ 118 w 151"/>
                <a:gd name="T5" fmla="*/ 47 h 64"/>
                <a:gd name="T6" fmla="*/ 99 w 151"/>
                <a:gd name="T7" fmla="*/ 46 h 64"/>
                <a:gd name="T8" fmla="*/ 85 w 151"/>
                <a:gd name="T9" fmla="*/ 33 h 64"/>
                <a:gd name="T10" fmla="*/ 66 w 151"/>
                <a:gd name="T11" fmla="*/ 32 h 64"/>
                <a:gd name="T12" fmla="*/ 52 w 151"/>
                <a:gd name="T13" fmla="*/ 18 h 64"/>
                <a:gd name="T14" fmla="*/ 33 w 151"/>
                <a:gd name="T15" fmla="*/ 17 h 64"/>
                <a:gd name="T16" fmla="*/ 19 w 151"/>
                <a:gd name="T17" fmla="*/ 4 h 64"/>
                <a:gd name="T18" fmla="*/ 0 w 151"/>
                <a:gd name="T19" fmla="*/ 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64">
                  <a:moveTo>
                    <a:pt x="151" y="62"/>
                  </a:moveTo>
                  <a:cubicBezTo>
                    <a:pt x="143" y="58"/>
                    <a:pt x="140" y="64"/>
                    <a:pt x="132" y="61"/>
                  </a:cubicBezTo>
                  <a:cubicBezTo>
                    <a:pt x="123" y="57"/>
                    <a:pt x="126" y="51"/>
                    <a:pt x="118" y="47"/>
                  </a:cubicBezTo>
                  <a:cubicBezTo>
                    <a:pt x="110" y="44"/>
                    <a:pt x="107" y="50"/>
                    <a:pt x="99" y="46"/>
                  </a:cubicBezTo>
                  <a:cubicBezTo>
                    <a:pt x="91" y="43"/>
                    <a:pt x="93" y="36"/>
                    <a:pt x="85" y="33"/>
                  </a:cubicBezTo>
                  <a:cubicBezTo>
                    <a:pt x="77" y="29"/>
                    <a:pt x="74" y="35"/>
                    <a:pt x="66" y="32"/>
                  </a:cubicBezTo>
                  <a:cubicBezTo>
                    <a:pt x="58" y="28"/>
                    <a:pt x="60" y="22"/>
                    <a:pt x="52" y="18"/>
                  </a:cubicBezTo>
                  <a:cubicBezTo>
                    <a:pt x="44" y="14"/>
                    <a:pt x="41" y="21"/>
                    <a:pt x="33" y="17"/>
                  </a:cubicBezTo>
                  <a:cubicBezTo>
                    <a:pt x="25" y="13"/>
                    <a:pt x="28" y="7"/>
                    <a:pt x="19" y="4"/>
                  </a:cubicBezTo>
                  <a:cubicBezTo>
                    <a:pt x="11" y="0"/>
                    <a:pt x="8" y="6"/>
                    <a:pt x="0" y="2"/>
                  </a:cubicBezTo>
                </a:path>
              </a:pathLst>
            </a:custGeom>
            <a:noFill/>
            <a:ln w="39688" cap="flat">
              <a:solidFill>
                <a:srgbClr val="FDEB0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55" name="Freeform 38">
              <a:extLst>
                <a:ext uri="{FF2B5EF4-FFF2-40B4-BE49-F238E27FC236}">
                  <a16:creationId xmlns:a16="http://schemas.microsoft.com/office/drawing/2014/main" id="{701DA9B4-8006-4306-A33E-378BF57D6A73}"/>
                </a:ext>
              </a:extLst>
            </p:cNvPr>
            <p:cNvSpPr>
              <a:spLocks/>
            </p:cNvSpPr>
            <p:nvPr/>
          </p:nvSpPr>
          <p:spPr bwMode="auto">
            <a:xfrm rot="18026656">
              <a:off x="9351211" y="3323317"/>
              <a:ext cx="825500" cy="349250"/>
            </a:xfrm>
            <a:custGeom>
              <a:avLst/>
              <a:gdLst>
                <a:gd name="T0" fmla="*/ 151 w 151"/>
                <a:gd name="T1" fmla="*/ 62 h 64"/>
                <a:gd name="T2" fmla="*/ 132 w 151"/>
                <a:gd name="T3" fmla="*/ 61 h 64"/>
                <a:gd name="T4" fmla="*/ 118 w 151"/>
                <a:gd name="T5" fmla="*/ 47 h 64"/>
                <a:gd name="T6" fmla="*/ 99 w 151"/>
                <a:gd name="T7" fmla="*/ 46 h 64"/>
                <a:gd name="T8" fmla="*/ 85 w 151"/>
                <a:gd name="T9" fmla="*/ 33 h 64"/>
                <a:gd name="T10" fmla="*/ 66 w 151"/>
                <a:gd name="T11" fmla="*/ 32 h 64"/>
                <a:gd name="T12" fmla="*/ 52 w 151"/>
                <a:gd name="T13" fmla="*/ 18 h 64"/>
                <a:gd name="T14" fmla="*/ 33 w 151"/>
                <a:gd name="T15" fmla="*/ 17 h 64"/>
                <a:gd name="T16" fmla="*/ 19 w 151"/>
                <a:gd name="T17" fmla="*/ 4 h 64"/>
                <a:gd name="T18" fmla="*/ 0 w 151"/>
                <a:gd name="T19" fmla="*/ 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64">
                  <a:moveTo>
                    <a:pt x="151" y="62"/>
                  </a:moveTo>
                  <a:cubicBezTo>
                    <a:pt x="143" y="58"/>
                    <a:pt x="140" y="64"/>
                    <a:pt x="132" y="61"/>
                  </a:cubicBezTo>
                  <a:cubicBezTo>
                    <a:pt x="123" y="57"/>
                    <a:pt x="126" y="51"/>
                    <a:pt x="118" y="47"/>
                  </a:cubicBezTo>
                  <a:cubicBezTo>
                    <a:pt x="110" y="44"/>
                    <a:pt x="107" y="50"/>
                    <a:pt x="99" y="46"/>
                  </a:cubicBezTo>
                  <a:cubicBezTo>
                    <a:pt x="91" y="43"/>
                    <a:pt x="93" y="36"/>
                    <a:pt x="85" y="33"/>
                  </a:cubicBezTo>
                  <a:cubicBezTo>
                    <a:pt x="77" y="29"/>
                    <a:pt x="74" y="35"/>
                    <a:pt x="66" y="32"/>
                  </a:cubicBezTo>
                  <a:cubicBezTo>
                    <a:pt x="58" y="28"/>
                    <a:pt x="60" y="22"/>
                    <a:pt x="52" y="18"/>
                  </a:cubicBezTo>
                  <a:cubicBezTo>
                    <a:pt x="44" y="14"/>
                    <a:pt x="41" y="21"/>
                    <a:pt x="33" y="17"/>
                  </a:cubicBezTo>
                  <a:cubicBezTo>
                    <a:pt x="25" y="13"/>
                    <a:pt x="28" y="7"/>
                    <a:pt x="19" y="4"/>
                  </a:cubicBezTo>
                  <a:cubicBezTo>
                    <a:pt x="11" y="0"/>
                    <a:pt x="8" y="6"/>
                    <a:pt x="0" y="2"/>
                  </a:cubicBezTo>
                </a:path>
              </a:pathLst>
            </a:custGeom>
            <a:noFill/>
            <a:ln w="39688" cap="flat">
              <a:solidFill>
                <a:srgbClr val="FDEB0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57" name="Oval 36">
              <a:extLst>
                <a:ext uri="{FF2B5EF4-FFF2-40B4-BE49-F238E27FC236}">
                  <a16:creationId xmlns:a16="http://schemas.microsoft.com/office/drawing/2014/main" id="{43863E22-24A3-4571-89B9-38EE90169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0676" y="2831098"/>
              <a:ext cx="169862" cy="163513"/>
            </a:xfrm>
            <a:prstGeom prst="ellipse">
              <a:avLst/>
            </a:prstGeom>
            <a:solidFill>
              <a:srgbClr val="FDEB0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59" name="Oval 30">
              <a:extLst>
                <a:ext uri="{FF2B5EF4-FFF2-40B4-BE49-F238E27FC236}">
                  <a16:creationId xmlns:a16="http://schemas.microsoft.com/office/drawing/2014/main" id="{B39981D0-8400-4CA9-95B6-17F9A0BE1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9936" y="2422135"/>
              <a:ext cx="163512" cy="168275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A50F2AB6-4424-48ED-BEC0-68BAF4238202}"/>
              </a:ext>
            </a:extLst>
          </p:cNvPr>
          <p:cNvGrpSpPr/>
          <p:nvPr/>
        </p:nvGrpSpPr>
        <p:grpSpPr>
          <a:xfrm>
            <a:off x="786949" y="351298"/>
            <a:ext cx="6048000" cy="576104"/>
            <a:chOff x="756631" y="450850"/>
            <a:chExt cx="6048000" cy="576104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89010FB0-BE57-4152-9D82-15C446DA32C7}"/>
                </a:ext>
              </a:extLst>
            </p:cNvPr>
            <p:cNvSpPr txBox="1"/>
            <p:nvPr/>
          </p:nvSpPr>
          <p:spPr>
            <a:xfrm>
              <a:off x="756631" y="450850"/>
              <a:ext cx="6048000" cy="43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wrap="square" lIns="72000" tIns="0" rIns="72000" bIns="36000" rtlCol="0" anchor="ctr" anchorCtr="0">
              <a:noAutofit/>
            </a:bodyPr>
            <a:lstStyle/>
            <a:p>
              <a:pPr algn="ctr"/>
              <a:r>
                <a:rPr lang="ja-JP" altLang="en-US" sz="16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〇〇町会・自治会（地名〇丁目～〇丁目）</a:t>
              </a:r>
              <a:r>
                <a:rPr lang="ja-JP" altLang="en-US" sz="12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にお住まいの皆様へ</a:t>
              </a:r>
              <a:endPara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</p:txBody>
        </p:sp>
        <p:sp>
          <p:nvSpPr>
            <p:cNvPr id="235" name="二等辺三角形 234">
              <a:extLst>
                <a:ext uri="{FF2B5EF4-FFF2-40B4-BE49-F238E27FC236}">
                  <a16:creationId xmlns:a16="http://schemas.microsoft.com/office/drawing/2014/main" id="{8150DF35-9EF0-4CE1-A4AB-9ED368825245}"/>
                </a:ext>
              </a:extLst>
            </p:cNvPr>
            <p:cNvSpPr/>
            <p:nvPr/>
          </p:nvSpPr>
          <p:spPr>
            <a:xfrm flipV="1">
              <a:off x="3672631" y="882954"/>
              <a:ext cx="216000" cy="144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028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KUYO_A4縦">
  <a:themeElements>
    <a:clrScheme name="ポップ">
      <a:dk1>
        <a:sysClr val="windowText" lastClr="000000"/>
      </a:dk1>
      <a:lt1>
        <a:sysClr val="window" lastClr="FFFFFF"/>
      </a:lt1>
      <a:dk2>
        <a:srgbClr val="0080EA"/>
      </a:dk2>
      <a:lt2>
        <a:srgbClr val="D7F6FF"/>
      </a:lt2>
      <a:accent1>
        <a:srgbClr val="1AB39F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港区">
      <a:majorFont>
        <a:latin typeface="Arial"/>
        <a:ea typeface="Meiryo UI"/>
        <a:cs typeface=""/>
      </a:majorFont>
      <a:minorFont>
        <a:latin typeface="BIZ UDPゴシック"/>
        <a:ea typeface="BIZ UDPゴシック"/>
        <a:cs typeface="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lIns="0" tIns="0" rIns="0" bIns="0" rtlCol="0" anchor="ctr"/>
      <a:lstStyle>
        <a:defPPr algn="ctr">
          <a:defRPr kumimoji="1" sz="1200" dirty="0" smtClean="0">
            <a:solidFill>
              <a:schemeClr val="tx1"/>
            </a:solidFill>
            <a:latin typeface="+mn-ea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kumimoji="1" sz="1200" dirty="0" smtClean="0">
            <a:latin typeface="+mn-ea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港区白紙テンプレート_A4縦.pptx" id="{1CDFD78E-CC07-40F5-A15A-F00DE418B9B5}" vid="{7EC4E035-758F-4BB1-A034-794C5E2A4A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港区白紙テンプレート_A4縦</Template>
  <TotalTime>158</TotalTime>
  <Words>145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Meiryo UI</vt:lpstr>
      <vt:lpstr>メイリオ</vt:lpstr>
      <vt:lpstr>Arial</vt:lpstr>
      <vt:lpstr>Times New Roman</vt:lpstr>
      <vt:lpstr>KOKUYO_A4縦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野口　萌絵</dc:creator>
  <cp:lastModifiedBy>雅也 遠藤</cp:lastModifiedBy>
  <cp:revision>25</cp:revision>
  <cp:lastPrinted>2017-10-06T11:05:23Z</cp:lastPrinted>
  <dcterms:created xsi:type="dcterms:W3CDTF">2022-07-19T01:43:40Z</dcterms:created>
  <dcterms:modified xsi:type="dcterms:W3CDTF">2024-04-22T05:07:07Z</dcterms:modified>
</cp:coreProperties>
</file>