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Lst>
  <p:sldSz cx="6858000" cy="9144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13" autoAdjust="0"/>
    <p:restoredTop sz="94660"/>
  </p:normalViewPr>
  <p:slideViewPr>
    <p:cSldViewPr snapToGrid="0">
      <p:cViewPr>
        <p:scale>
          <a:sx n="66" d="100"/>
          <a:sy n="66" d="100"/>
        </p:scale>
        <p:origin x="1781" y="-8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4"/>
            <a:ext cx="5829300" cy="3183467"/>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4802717"/>
            <a:ext cx="5143500" cy="2207683"/>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B9FEC7EC-2C99-44F4-A73E-8ADE676C7080}" type="datetimeFigureOut">
              <a:rPr kumimoji="1" lang="ja-JP" altLang="en-US" smtClean="0"/>
              <a:t>2025/3/28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0CE535D-4E6F-4C5C-A886-DE9DDCC6F659}" type="slidenum">
              <a:rPr kumimoji="1" lang="ja-JP" altLang="en-US" smtClean="0"/>
              <a:t>‹#›</a:t>
            </a:fld>
            <a:endParaRPr kumimoji="1" lang="ja-JP" altLang="en-US"/>
          </a:p>
        </p:txBody>
      </p:sp>
    </p:spTree>
    <p:extLst>
      <p:ext uri="{BB962C8B-B14F-4D97-AF65-F5344CB8AC3E}">
        <p14:creationId xmlns:p14="http://schemas.microsoft.com/office/powerpoint/2010/main" val="22683723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9FEC7EC-2C99-44F4-A73E-8ADE676C7080}" type="datetimeFigureOut">
              <a:rPr kumimoji="1" lang="ja-JP" altLang="en-US" smtClean="0"/>
              <a:t>2025/3/28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0CE535D-4E6F-4C5C-A886-DE9DDCC6F659}" type="slidenum">
              <a:rPr kumimoji="1" lang="ja-JP" altLang="en-US" smtClean="0"/>
              <a:t>‹#›</a:t>
            </a:fld>
            <a:endParaRPr kumimoji="1" lang="ja-JP" altLang="en-US"/>
          </a:p>
        </p:txBody>
      </p:sp>
    </p:spTree>
    <p:extLst>
      <p:ext uri="{BB962C8B-B14F-4D97-AF65-F5344CB8AC3E}">
        <p14:creationId xmlns:p14="http://schemas.microsoft.com/office/powerpoint/2010/main" val="31287600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486834"/>
            <a:ext cx="1478756" cy="774911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486834"/>
            <a:ext cx="4350544" cy="774911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9FEC7EC-2C99-44F4-A73E-8ADE676C7080}" type="datetimeFigureOut">
              <a:rPr kumimoji="1" lang="ja-JP" altLang="en-US" smtClean="0"/>
              <a:t>2025/3/28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0CE535D-4E6F-4C5C-A886-DE9DDCC6F659}" type="slidenum">
              <a:rPr kumimoji="1" lang="ja-JP" altLang="en-US" smtClean="0"/>
              <a:t>‹#›</a:t>
            </a:fld>
            <a:endParaRPr kumimoji="1" lang="ja-JP" altLang="en-US"/>
          </a:p>
        </p:txBody>
      </p:sp>
    </p:spTree>
    <p:extLst>
      <p:ext uri="{BB962C8B-B14F-4D97-AF65-F5344CB8AC3E}">
        <p14:creationId xmlns:p14="http://schemas.microsoft.com/office/powerpoint/2010/main" val="13933654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9FEC7EC-2C99-44F4-A73E-8ADE676C7080}" type="datetimeFigureOut">
              <a:rPr kumimoji="1" lang="ja-JP" altLang="en-US" smtClean="0"/>
              <a:t>2025/3/28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0CE535D-4E6F-4C5C-A886-DE9DDCC6F659}" type="slidenum">
              <a:rPr kumimoji="1" lang="ja-JP" altLang="en-US" smtClean="0"/>
              <a:t>‹#›</a:t>
            </a:fld>
            <a:endParaRPr kumimoji="1" lang="ja-JP" altLang="en-US"/>
          </a:p>
        </p:txBody>
      </p:sp>
    </p:spTree>
    <p:extLst>
      <p:ext uri="{BB962C8B-B14F-4D97-AF65-F5344CB8AC3E}">
        <p14:creationId xmlns:p14="http://schemas.microsoft.com/office/powerpoint/2010/main" val="7611271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279653"/>
            <a:ext cx="5915025" cy="3803649"/>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119286"/>
            <a:ext cx="5915025" cy="2000249"/>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B9FEC7EC-2C99-44F4-A73E-8ADE676C7080}" type="datetimeFigureOut">
              <a:rPr kumimoji="1" lang="ja-JP" altLang="en-US" smtClean="0"/>
              <a:t>2025/3/28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0CE535D-4E6F-4C5C-A886-DE9DDCC6F659}" type="slidenum">
              <a:rPr kumimoji="1" lang="ja-JP" altLang="en-US" smtClean="0"/>
              <a:t>‹#›</a:t>
            </a:fld>
            <a:endParaRPr kumimoji="1" lang="ja-JP" altLang="en-US"/>
          </a:p>
        </p:txBody>
      </p:sp>
    </p:spTree>
    <p:extLst>
      <p:ext uri="{BB962C8B-B14F-4D97-AF65-F5344CB8AC3E}">
        <p14:creationId xmlns:p14="http://schemas.microsoft.com/office/powerpoint/2010/main" val="26094484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434167"/>
            <a:ext cx="2914650" cy="5801784"/>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434167"/>
            <a:ext cx="2914650" cy="5801784"/>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B9FEC7EC-2C99-44F4-A73E-8ADE676C7080}" type="datetimeFigureOut">
              <a:rPr kumimoji="1" lang="ja-JP" altLang="en-US" smtClean="0"/>
              <a:t>2025/3/28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0CE535D-4E6F-4C5C-A886-DE9DDCC6F659}" type="slidenum">
              <a:rPr kumimoji="1" lang="ja-JP" altLang="en-US" smtClean="0"/>
              <a:t>‹#›</a:t>
            </a:fld>
            <a:endParaRPr kumimoji="1" lang="ja-JP" altLang="en-US"/>
          </a:p>
        </p:txBody>
      </p:sp>
    </p:spTree>
    <p:extLst>
      <p:ext uri="{BB962C8B-B14F-4D97-AF65-F5344CB8AC3E}">
        <p14:creationId xmlns:p14="http://schemas.microsoft.com/office/powerpoint/2010/main" val="19124375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486836"/>
            <a:ext cx="5915025" cy="1767417"/>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241551"/>
            <a:ext cx="2901255"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340100"/>
            <a:ext cx="2901255" cy="4912784"/>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241551"/>
            <a:ext cx="2915543"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340100"/>
            <a:ext cx="2915543" cy="4912784"/>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B9FEC7EC-2C99-44F4-A73E-8ADE676C7080}" type="datetimeFigureOut">
              <a:rPr kumimoji="1" lang="ja-JP" altLang="en-US" smtClean="0"/>
              <a:t>2025/3/28</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70CE535D-4E6F-4C5C-A886-DE9DDCC6F659}" type="slidenum">
              <a:rPr kumimoji="1" lang="ja-JP" altLang="en-US" smtClean="0"/>
              <a:t>‹#›</a:t>
            </a:fld>
            <a:endParaRPr kumimoji="1" lang="ja-JP" altLang="en-US"/>
          </a:p>
        </p:txBody>
      </p:sp>
    </p:spTree>
    <p:extLst>
      <p:ext uri="{BB962C8B-B14F-4D97-AF65-F5344CB8AC3E}">
        <p14:creationId xmlns:p14="http://schemas.microsoft.com/office/powerpoint/2010/main" val="30502769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B9FEC7EC-2C99-44F4-A73E-8ADE676C7080}" type="datetimeFigureOut">
              <a:rPr kumimoji="1" lang="ja-JP" altLang="en-US" smtClean="0"/>
              <a:t>2025/3/28</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70CE535D-4E6F-4C5C-A886-DE9DDCC6F659}" type="slidenum">
              <a:rPr kumimoji="1" lang="ja-JP" altLang="en-US" smtClean="0"/>
              <a:t>‹#›</a:t>
            </a:fld>
            <a:endParaRPr kumimoji="1" lang="ja-JP" altLang="en-US"/>
          </a:p>
        </p:txBody>
      </p:sp>
    </p:spTree>
    <p:extLst>
      <p:ext uri="{BB962C8B-B14F-4D97-AF65-F5344CB8AC3E}">
        <p14:creationId xmlns:p14="http://schemas.microsoft.com/office/powerpoint/2010/main" val="16573070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9FEC7EC-2C99-44F4-A73E-8ADE676C7080}" type="datetimeFigureOut">
              <a:rPr kumimoji="1" lang="ja-JP" altLang="en-US" smtClean="0"/>
              <a:t>2025/3/28</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70CE535D-4E6F-4C5C-A886-DE9DDCC6F659}" type="slidenum">
              <a:rPr kumimoji="1" lang="ja-JP" altLang="en-US" smtClean="0"/>
              <a:t>‹#›</a:t>
            </a:fld>
            <a:endParaRPr kumimoji="1" lang="ja-JP" altLang="en-US"/>
          </a:p>
        </p:txBody>
      </p:sp>
    </p:spTree>
    <p:extLst>
      <p:ext uri="{BB962C8B-B14F-4D97-AF65-F5344CB8AC3E}">
        <p14:creationId xmlns:p14="http://schemas.microsoft.com/office/powerpoint/2010/main" val="29572672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316569"/>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B9FEC7EC-2C99-44F4-A73E-8ADE676C7080}" type="datetimeFigureOut">
              <a:rPr kumimoji="1" lang="ja-JP" altLang="en-US" smtClean="0"/>
              <a:t>2025/3/28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0CE535D-4E6F-4C5C-A886-DE9DDCC6F659}" type="slidenum">
              <a:rPr kumimoji="1" lang="ja-JP" altLang="en-US" smtClean="0"/>
              <a:t>‹#›</a:t>
            </a:fld>
            <a:endParaRPr kumimoji="1" lang="ja-JP" altLang="en-US"/>
          </a:p>
        </p:txBody>
      </p:sp>
    </p:spTree>
    <p:extLst>
      <p:ext uri="{BB962C8B-B14F-4D97-AF65-F5344CB8AC3E}">
        <p14:creationId xmlns:p14="http://schemas.microsoft.com/office/powerpoint/2010/main" val="14676710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316569"/>
            <a:ext cx="3471863" cy="6498167"/>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B9FEC7EC-2C99-44F4-A73E-8ADE676C7080}" type="datetimeFigureOut">
              <a:rPr kumimoji="1" lang="ja-JP" altLang="en-US" smtClean="0"/>
              <a:t>2025/3/28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0CE535D-4E6F-4C5C-A886-DE9DDCC6F659}" type="slidenum">
              <a:rPr kumimoji="1" lang="ja-JP" altLang="en-US" smtClean="0"/>
              <a:t>‹#›</a:t>
            </a:fld>
            <a:endParaRPr kumimoji="1" lang="ja-JP" altLang="en-US"/>
          </a:p>
        </p:txBody>
      </p:sp>
    </p:spTree>
    <p:extLst>
      <p:ext uri="{BB962C8B-B14F-4D97-AF65-F5344CB8AC3E}">
        <p14:creationId xmlns:p14="http://schemas.microsoft.com/office/powerpoint/2010/main" val="22742980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486836"/>
            <a:ext cx="5915025" cy="1767417"/>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8475136"/>
            <a:ext cx="1543050" cy="486833"/>
          </a:xfrm>
          <a:prstGeom prst="rect">
            <a:avLst/>
          </a:prstGeom>
        </p:spPr>
        <p:txBody>
          <a:bodyPr vert="horz" lIns="91440" tIns="45720" rIns="91440" bIns="45720" rtlCol="0" anchor="ctr"/>
          <a:lstStyle>
            <a:lvl1pPr algn="l">
              <a:defRPr sz="900">
                <a:solidFill>
                  <a:schemeClr val="tx1">
                    <a:tint val="75000"/>
                  </a:schemeClr>
                </a:solidFill>
              </a:defRPr>
            </a:lvl1pPr>
          </a:lstStyle>
          <a:p>
            <a:fld id="{B9FEC7EC-2C99-44F4-A73E-8ADE676C7080}" type="datetimeFigureOut">
              <a:rPr kumimoji="1" lang="ja-JP" altLang="en-US" smtClean="0"/>
              <a:t>2025/3/28</a:t>
            </a:fld>
            <a:endParaRPr kumimoji="1" lang="ja-JP" altLang="en-US"/>
          </a:p>
        </p:txBody>
      </p:sp>
      <p:sp>
        <p:nvSpPr>
          <p:cNvPr id="5" name="Footer Placeholder 4"/>
          <p:cNvSpPr>
            <a:spLocks noGrp="1"/>
          </p:cNvSpPr>
          <p:nvPr>
            <p:ph type="ftr" sz="quarter" idx="3"/>
          </p:nvPr>
        </p:nvSpPr>
        <p:spPr>
          <a:xfrm>
            <a:off x="2271713" y="8475136"/>
            <a:ext cx="2314575" cy="48683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8475136"/>
            <a:ext cx="1543050" cy="486833"/>
          </a:xfrm>
          <a:prstGeom prst="rect">
            <a:avLst/>
          </a:prstGeom>
        </p:spPr>
        <p:txBody>
          <a:bodyPr vert="horz" lIns="91440" tIns="45720" rIns="91440" bIns="45720" rtlCol="0" anchor="ctr"/>
          <a:lstStyle>
            <a:lvl1pPr algn="r">
              <a:defRPr sz="900">
                <a:solidFill>
                  <a:schemeClr val="tx1">
                    <a:tint val="75000"/>
                  </a:schemeClr>
                </a:solidFill>
              </a:defRPr>
            </a:lvl1pPr>
          </a:lstStyle>
          <a:p>
            <a:fld id="{70CE535D-4E6F-4C5C-A886-DE9DDCC6F659}" type="slidenum">
              <a:rPr kumimoji="1" lang="ja-JP" altLang="en-US" smtClean="0"/>
              <a:t>‹#›</a:t>
            </a:fld>
            <a:endParaRPr kumimoji="1" lang="ja-JP" altLang="en-US"/>
          </a:p>
        </p:txBody>
      </p:sp>
    </p:spTree>
    <p:extLst>
      <p:ext uri="{BB962C8B-B14F-4D97-AF65-F5344CB8AC3E}">
        <p14:creationId xmlns:p14="http://schemas.microsoft.com/office/powerpoint/2010/main" val="680819490"/>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a:extLst>
              <a:ext uri="{FF2B5EF4-FFF2-40B4-BE49-F238E27FC236}">
                <a16:creationId xmlns:a16="http://schemas.microsoft.com/office/drawing/2014/main" id="{38617BD3-82FE-47DC-8A5C-8D438F4DDEBC}"/>
              </a:ext>
            </a:extLst>
          </p:cNvPr>
          <p:cNvSpPr/>
          <p:nvPr/>
        </p:nvSpPr>
        <p:spPr>
          <a:xfrm>
            <a:off x="868680" y="502920"/>
            <a:ext cx="5242560" cy="51816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ja-JP" dirty="0">
                <a:latin typeface="UD デジタル 教科書体 N-B" panose="02020700000000000000" pitchFamily="17" charset="-128"/>
                <a:ea typeface="UD デジタル 教科書体 N-B" panose="02020700000000000000" pitchFamily="17" charset="-128"/>
              </a:rPr>
              <a:t>１人１台端末の利活用に係る計画</a:t>
            </a:r>
          </a:p>
        </p:txBody>
      </p:sp>
      <p:sp>
        <p:nvSpPr>
          <p:cNvPr id="7" name="正方形/長方形 6">
            <a:extLst>
              <a:ext uri="{FF2B5EF4-FFF2-40B4-BE49-F238E27FC236}">
                <a16:creationId xmlns:a16="http://schemas.microsoft.com/office/drawing/2014/main" id="{DD11EC37-BB0A-4FDD-8446-1DA13B4411DE}"/>
              </a:ext>
            </a:extLst>
          </p:cNvPr>
          <p:cNvSpPr/>
          <p:nvPr/>
        </p:nvSpPr>
        <p:spPr>
          <a:xfrm>
            <a:off x="474561" y="1277034"/>
            <a:ext cx="5544081" cy="35881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ja-JP" sz="1200" dirty="0">
                <a:ln w="0"/>
                <a:solidFill>
                  <a:schemeClr val="accent1"/>
                </a:solidFill>
                <a:effectLst>
                  <a:outerShdw blurRad="38100" dist="25400" dir="5400000" algn="ctr" rotWithShape="0">
                    <a:srgbClr val="6E747A">
                      <a:alpha val="43000"/>
                    </a:srgbClr>
                  </a:outerShdw>
                </a:effectLst>
              </a:rPr>
              <a:t>１　１人１台端末を始めとするＩＣＴ環境によって実現を目指す学びの姿</a:t>
            </a:r>
          </a:p>
        </p:txBody>
      </p:sp>
      <p:sp>
        <p:nvSpPr>
          <p:cNvPr id="8" name="テキスト ボックス 7">
            <a:extLst>
              <a:ext uri="{FF2B5EF4-FFF2-40B4-BE49-F238E27FC236}">
                <a16:creationId xmlns:a16="http://schemas.microsoft.com/office/drawing/2014/main" id="{74C41FD4-0D03-445B-9F96-983B24624EFE}"/>
              </a:ext>
            </a:extLst>
          </p:cNvPr>
          <p:cNvSpPr txBox="1"/>
          <p:nvPr/>
        </p:nvSpPr>
        <p:spPr>
          <a:xfrm>
            <a:off x="648182" y="1635849"/>
            <a:ext cx="5856598" cy="646331"/>
          </a:xfrm>
          <a:prstGeom prst="rect">
            <a:avLst/>
          </a:prstGeom>
          <a:noFill/>
        </p:spPr>
        <p:txBody>
          <a:bodyPr wrap="square" rtlCol="0">
            <a:spAutoFit/>
          </a:bodyPr>
          <a:lstStyle/>
          <a:p>
            <a:r>
              <a:rPr lang="ja-JP" altLang="ja-JP" b="1" dirty="0">
                <a:ln w="10160">
                  <a:solidFill>
                    <a:schemeClr val="accent5"/>
                  </a:solidFill>
                  <a:prstDash val="solid"/>
                </a:ln>
                <a:solidFill>
                  <a:srgbClr val="FFFFFF"/>
                </a:solidFill>
                <a:effectLst>
                  <a:outerShdw blurRad="38100" dist="22860" dir="5400000" algn="tl" rotWithShape="0">
                    <a:srgbClr val="000000">
                      <a:alpha val="30000"/>
                    </a:srgbClr>
                  </a:outerShdw>
                </a:effectLst>
              </a:rPr>
              <a:t>「夢と生きがいをもち、自ら学び、考え、行動し、未来を創造する子ども」</a:t>
            </a:r>
            <a:endParaRPr kumimoji="1" lang="ja-JP" altLang="en-US" b="1" dirty="0">
              <a:ln w="10160">
                <a:solidFill>
                  <a:schemeClr val="accent5"/>
                </a:solidFill>
                <a:prstDash val="solid"/>
              </a:ln>
              <a:solidFill>
                <a:srgbClr val="FFFFFF"/>
              </a:solidFill>
              <a:effectLst>
                <a:outerShdw blurRad="38100" dist="22860" dir="5400000" algn="tl" rotWithShape="0">
                  <a:srgbClr val="000000">
                    <a:alpha val="30000"/>
                  </a:srgbClr>
                </a:outerShdw>
              </a:effectLst>
            </a:endParaRPr>
          </a:p>
        </p:txBody>
      </p:sp>
      <p:sp>
        <p:nvSpPr>
          <p:cNvPr id="9" name="正方形/長方形 8">
            <a:extLst>
              <a:ext uri="{FF2B5EF4-FFF2-40B4-BE49-F238E27FC236}">
                <a16:creationId xmlns:a16="http://schemas.microsoft.com/office/drawing/2014/main" id="{B3DA3EFE-3455-4483-998F-E9DC0170CC96}"/>
              </a:ext>
            </a:extLst>
          </p:cNvPr>
          <p:cNvSpPr/>
          <p:nvPr/>
        </p:nvSpPr>
        <p:spPr>
          <a:xfrm>
            <a:off x="-92598" y="2473163"/>
            <a:ext cx="3136740" cy="35881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kumimoji="1" lang="ja-JP" altLang="en-US" sz="1200" dirty="0">
                <a:ln w="0"/>
                <a:solidFill>
                  <a:schemeClr val="accent1"/>
                </a:solidFill>
                <a:effectLst>
                  <a:outerShdw blurRad="38100" dist="25400" dir="5400000" algn="ctr" rotWithShape="0">
                    <a:srgbClr val="6E747A">
                      <a:alpha val="43000"/>
                    </a:srgbClr>
                  </a:outerShdw>
                </a:effectLst>
              </a:rPr>
              <a:t>２　ＧＩＧＡ第１期の総括</a:t>
            </a:r>
          </a:p>
        </p:txBody>
      </p:sp>
      <p:sp>
        <p:nvSpPr>
          <p:cNvPr id="10" name="テキスト ボックス 9">
            <a:extLst>
              <a:ext uri="{FF2B5EF4-FFF2-40B4-BE49-F238E27FC236}">
                <a16:creationId xmlns:a16="http://schemas.microsoft.com/office/drawing/2014/main" id="{924C2866-4E33-4A25-B4C1-B1823B53A511}"/>
              </a:ext>
            </a:extLst>
          </p:cNvPr>
          <p:cNvSpPr txBox="1"/>
          <p:nvPr/>
        </p:nvSpPr>
        <p:spPr>
          <a:xfrm>
            <a:off x="758431" y="2907211"/>
            <a:ext cx="5636100" cy="2062103"/>
          </a:xfrm>
          <a:prstGeom prst="rect">
            <a:avLst/>
          </a:prstGeom>
          <a:noFill/>
        </p:spPr>
        <p:txBody>
          <a:bodyPr wrap="square" rtlCol="0">
            <a:spAutoFit/>
          </a:bodyPr>
          <a:lstStyle/>
          <a:p>
            <a:r>
              <a:rPr lang="ja-JP" altLang="en-US" sz="1400" dirty="0">
                <a:latin typeface="UD デジタル 教科書体 N-B" panose="02020700000000000000" pitchFamily="17" charset="-128"/>
                <a:ea typeface="UD デジタル 教科書体 N-B" panose="02020700000000000000" pitchFamily="17" charset="-128"/>
              </a:rPr>
              <a:t>　</a:t>
            </a:r>
            <a:r>
              <a:rPr lang="ja-JP" altLang="ja-JP" sz="1200" dirty="0">
                <a:latin typeface="UD デジタル 教科書体 N-B" panose="02020700000000000000" pitchFamily="17" charset="-128"/>
                <a:ea typeface="UD デジタル 教科書体 N-B" panose="02020700000000000000" pitchFamily="17" charset="-128"/>
              </a:rPr>
              <a:t>学校におけるオンラインを活用した取組の活性化、指導者用デジタル教科書の活用の促進、各学校の実態やニーズに合わせた情報モラル教育の充実などの成果が見られました。</a:t>
            </a:r>
          </a:p>
          <a:p>
            <a:r>
              <a:rPr lang="ja-JP" altLang="en-US" sz="1200" dirty="0">
                <a:latin typeface="UD デジタル 教科書体 N-B" panose="02020700000000000000" pitchFamily="17" charset="-128"/>
                <a:ea typeface="UD デジタル 教科書体 N-B" panose="02020700000000000000" pitchFamily="17" charset="-128"/>
              </a:rPr>
              <a:t>　</a:t>
            </a:r>
            <a:r>
              <a:rPr lang="ja-JP" altLang="ja-JP" sz="1200" dirty="0">
                <a:latin typeface="UD デジタル 教科書体 N-B" panose="02020700000000000000" pitchFamily="17" charset="-128"/>
                <a:ea typeface="UD デジタル 教科書体 N-B" panose="02020700000000000000" pitchFamily="17" charset="-128"/>
              </a:rPr>
              <a:t>各学校では、タブレット端末を活用し、子どもたち一人ひとりに適した柔軟な指導を行い、学びを深める「個別最適な学び」に取り組むとともに、一人ひとりの異なる考え方にふれ、協力しながら問題解決を図る「協働的な学び」に取り組み、児童・生徒が、タブレット端末をはじめとするＩＣＴ機器に「慣れる」段階から「使いこなす」段階へとレベルアップを図り、一人１台のタブレット端末が日常化した新しい学びの実現につながりました。</a:t>
            </a:r>
          </a:p>
          <a:p>
            <a:endParaRPr kumimoji="1" lang="ja-JP" altLang="en-US" dirty="0"/>
          </a:p>
        </p:txBody>
      </p:sp>
      <p:sp>
        <p:nvSpPr>
          <p:cNvPr id="12" name="正方形/長方形 11">
            <a:extLst>
              <a:ext uri="{FF2B5EF4-FFF2-40B4-BE49-F238E27FC236}">
                <a16:creationId xmlns:a16="http://schemas.microsoft.com/office/drawing/2014/main" id="{B643235C-3863-467F-BCE4-E338CF3D8128}"/>
              </a:ext>
            </a:extLst>
          </p:cNvPr>
          <p:cNvSpPr/>
          <p:nvPr/>
        </p:nvSpPr>
        <p:spPr>
          <a:xfrm>
            <a:off x="109861" y="4789907"/>
            <a:ext cx="3136740" cy="35881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kumimoji="1" lang="ja-JP" altLang="en-US" sz="1200" dirty="0">
                <a:ln w="0"/>
                <a:solidFill>
                  <a:schemeClr val="accent1"/>
                </a:solidFill>
                <a:effectLst>
                  <a:outerShdw blurRad="38100" dist="25400" dir="5400000" algn="ctr" rotWithShape="0">
                    <a:srgbClr val="6E747A">
                      <a:alpha val="43000"/>
                    </a:srgbClr>
                  </a:outerShdw>
                </a:effectLst>
              </a:rPr>
              <a:t>３　１人１台端末の利活用方策</a:t>
            </a:r>
          </a:p>
        </p:txBody>
      </p:sp>
      <p:sp>
        <p:nvSpPr>
          <p:cNvPr id="13" name="テキスト ボックス 12">
            <a:extLst>
              <a:ext uri="{FF2B5EF4-FFF2-40B4-BE49-F238E27FC236}">
                <a16:creationId xmlns:a16="http://schemas.microsoft.com/office/drawing/2014/main" id="{4284E740-6D4E-47B7-AEDD-06F77BB97E76}"/>
              </a:ext>
            </a:extLst>
          </p:cNvPr>
          <p:cNvSpPr txBox="1"/>
          <p:nvPr/>
        </p:nvSpPr>
        <p:spPr>
          <a:xfrm>
            <a:off x="758431" y="5160297"/>
            <a:ext cx="5636100" cy="3816429"/>
          </a:xfrm>
          <a:prstGeom prst="rect">
            <a:avLst/>
          </a:prstGeom>
          <a:noFill/>
        </p:spPr>
        <p:txBody>
          <a:bodyPr wrap="square" rtlCol="0">
            <a:spAutoFit/>
          </a:bodyPr>
          <a:lstStyle/>
          <a:p>
            <a:r>
              <a:rPr lang="ja-JP" altLang="en-US" sz="1400" dirty="0">
                <a:latin typeface="UD デジタル 教科書体 N-B" panose="02020700000000000000" pitchFamily="17" charset="-128"/>
                <a:ea typeface="UD デジタル 教科書体 N-B" panose="02020700000000000000" pitchFamily="17" charset="-128"/>
              </a:rPr>
              <a:t>　</a:t>
            </a:r>
            <a:r>
              <a:rPr lang="ja-JP" altLang="ja-JP" sz="1200" dirty="0">
                <a:latin typeface="UD デジタル 教科書体 N-B" panose="02020700000000000000" pitchFamily="17" charset="-128"/>
                <a:ea typeface="UD デジタル 教科書体 N-B" panose="02020700000000000000" pitchFamily="17" charset="-128"/>
              </a:rPr>
              <a:t>令和６年度は、「端末を活用して、自分の考えをもつ時間」、「コミュニケーションツールで考えを共有する時間」、「共有した考えを議論する時間」を取り入れることを授業改善のポイントとして、「協働的な学び」を推進してまいりました。タブレット端末を効果的に活用した令和の時代にふさわしい授業実践が行われました。</a:t>
            </a:r>
          </a:p>
          <a:p>
            <a:r>
              <a:rPr lang="ja-JP" altLang="ja-JP" sz="1200" dirty="0">
                <a:latin typeface="UD デジタル 教科書体 N-B" panose="02020700000000000000" pitchFamily="17" charset="-128"/>
                <a:ea typeface="UD デジタル 教科書体 N-B" panose="02020700000000000000" pitchFamily="17" charset="-128"/>
              </a:rPr>
              <a:t>　　令和７年度以降は、「協働的な学び」を推進した成果を生かし、児童・生徒が自分の特性や理解度・進度に合わせて課題に取り組む場面を取り入れるなどの「複線型授業」を推進してまいります。また、令和７年度から国語、社会、算数・数学、英語に加え、理科（中学校）の学習者用デジタル教科書を導入するとともに、シングルサインオン設定を行い、利便性を向上させることでデジタル教科書の活用を加速させます。さらに、各学校におけるＩＣＴ支援員を各校の規模に合わせて、週２～４日に配置を拡充し、各学校におけるＩＣＴを活用した授業支援の体制を一層強化します。</a:t>
            </a:r>
          </a:p>
          <a:p>
            <a:r>
              <a:rPr lang="ja-JP" altLang="ja-JP" sz="1200" dirty="0">
                <a:latin typeface="UD デジタル 教科書体 N-B" panose="02020700000000000000" pitchFamily="17" charset="-128"/>
                <a:ea typeface="UD デジタル 教科書体 N-B" panose="02020700000000000000" pitchFamily="17" charset="-128"/>
              </a:rPr>
              <a:t>　　これまでに引き続き、１人１台端末環境を維持し、端末を活用し、不登校児童・生徒、外国人児童・生徒、特別な支援を要する児童・生徒等を含めた一人ひとりの子どもたちの寄り添った教育活動を展開し、多様な子どもたちの学びを保障してまいります。</a:t>
            </a:r>
          </a:p>
          <a:p>
            <a:r>
              <a:rPr lang="en-US" altLang="ja-JP" dirty="0"/>
              <a:t> </a:t>
            </a:r>
            <a:endParaRPr lang="ja-JP" altLang="ja-JP" dirty="0"/>
          </a:p>
          <a:p>
            <a:endParaRPr kumimoji="1" lang="ja-JP" altLang="en-US" dirty="0"/>
          </a:p>
        </p:txBody>
      </p:sp>
    </p:spTree>
    <p:extLst>
      <p:ext uri="{BB962C8B-B14F-4D97-AF65-F5344CB8AC3E}">
        <p14:creationId xmlns:p14="http://schemas.microsoft.com/office/powerpoint/2010/main" val="2646638061"/>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13</TotalTime>
  <Words>33</Words>
  <Application>Microsoft Office PowerPoint</Application>
  <PresentationFormat>画面に合わせる (4:3)</PresentationFormat>
  <Paragraphs>11</Paragraphs>
  <Slides>1</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vt:i4>
      </vt:variant>
    </vt:vector>
  </HeadingPairs>
  <TitlesOfParts>
    <vt:vector size="8" baseType="lpstr">
      <vt:lpstr>UD デジタル 教科書体 N-B</vt:lpstr>
      <vt:lpstr>游ゴシック</vt:lpstr>
      <vt:lpstr>游ゴシック Light</vt:lpstr>
      <vt:lpstr>Arial</vt:lpstr>
      <vt:lpstr>Calibri</vt:lpstr>
      <vt:lpstr>Calibri Light</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遥 堀内</dc:creator>
  <cp:lastModifiedBy>遥 堀内</cp:lastModifiedBy>
  <cp:revision>2</cp:revision>
  <dcterms:created xsi:type="dcterms:W3CDTF">2025-03-28T06:52:22Z</dcterms:created>
  <dcterms:modified xsi:type="dcterms:W3CDTF">2025-03-28T07:05:59Z</dcterms:modified>
</cp:coreProperties>
</file>