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1"/>
  </p:sldMasterIdLst>
  <p:notesMasterIdLst>
    <p:notesMasterId r:id="rId4"/>
  </p:notesMasterIdLst>
  <p:sldIdLst>
    <p:sldId id="265" r:id="rId2"/>
    <p:sldId id="266" r:id="rId3"/>
  </p:sldIdLst>
  <p:sldSz cx="10693400" cy="7561263"/>
  <p:notesSz cx="6735763"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userDrawn="1">
          <p15:clr>
            <a:srgbClr val="A4A3A4"/>
          </p15:clr>
        </p15:guide>
        <p15:guide id="2" orient="horz" pos="113">
          <p15:clr>
            <a:srgbClr val="A4A3A4"/>
          </p15:clr>
        </p15:guide>
        <p15:guide id="3" orient="horz" pos="4649">
          <p15:clr>
            <a:srgbClr val="A4A3A4"/>
          </p15:clr>
        </p15:guide>
        <p15:guide id="4" pos="3369">
          <p15:clr>
            <a:srgbClr val="A4A3A4"/>
          </p15:clr>
        </p15:guide>
        <p15:guide id="5" pos="102">
          <p15:clr>
            <a:srgbClr val="A4A3A4"/>
          </p15:clr>
        </p15:guide>
        <p15:guide id="6" pos="6634">
          <p15:clr>
            <a:srgbClr val="A4A3A4"/>
          </p15:clr>
        </p15:guide>
        <p15:guide id="7" pos="284" userDrawn="1">
          <p15:clr>
            <a:srgbClr val="F26B43"/>
          </p15:clr>
        </p15:guide>
        <p15:guide id="8" pos="6452"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0E9"/>
    <a:srgbClr val="FFE63D"/>
    <a:srgbClr val="FFF8E5"/>
    <a:srgbClr val="8A0000"/>
    <a:srgbClr val="740000"/>
    <a:srgbClr val="004075"/>
    <a:srgbClr val="9EF71B"/>
    <a:srgbClr val="2B5A85"/>
    <a:srgbClr val="4D8D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0A4F9F-7F27-451A-862A-C387CD50BF7E}" v="11" dt="2026-09-28T06:33:05.04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9" autoAdjust="0"/>
    <p:restoredTop sz="94660"/>
  </p:normalViewPr>
  <p:slideViewPr>
    <p:cSldViewPr>
      <p:cViewPr varScale="1">
        <p:scale>
          <a:sx n="95" d="100"/>
          <a:sy n="95" d="100"/>
        </p:scale>
        <p:origin x="2082" y="90"/>
      </p:cViewPr>
      <p:guideLst>
        <p:guide orient="horz" pos="2382"/>
        <p:guide orient="horz" pos="113"/>
        <p:guide orient="horz" pos="4649"/>
        <p:guide pos="3369"/>
        <p:guide pos="102"/>
        <p:guide pos="6634"/>
        <p:guide pos="284"/>
        <p:guide pos="64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413" cy="49545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459"/>
          </a:xfrm>
          <a:prstGeom prst="rect">
            <a:avLst/>
          </a:prstGeom>
        </p:spPr>
        <p:txBody>
          <a:bodyPr vert="horz" lIns="91440" tIns="45720" rIns="91440" bIns="45720" rtlCol="0"/>
          <a:lstStyle>
            <a:lvl1pPr algn="r">
              <a:defRPr sz="1200"/>
            </a:lvl1pPr>
          </a:lstStyle>
          <a:p>
            <a:fld id="{E0CC2624-1B4A-402B-B7F4-7C97B533EB80}"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1012825" y="1233488"/>
            <a:ext cx="4710113"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9741"/>
            <a:ext cx="5389563" cy="388586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4029"/>
            <a:ext cx="2919413" cy="495459"/>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4029"/>
            <a:ext cx="2919412" cy="495459"/>
          </a:xfrm>
          <a:prstGeom prst="rect">
            <a:avLst/>
          </a:prstGeom>
        </p:spPr>
        <p:txBody>
          <a:bodyPr vert="horz" lIns="91440" tIns="45720" rIns="91440" bIns="45720" rtlCol="0" anchor="b"/>
          <a:lstStyle>
            <a:lvl1pPr algn="r">
              <a:defRPr sz="1200"/>
            </a:lvl1pPr>
          </a:lstStyle>
          <a:p>
            <a:fld id="{C64F74AB-7A0D-4A5F-B3B1-52743961253A}" type="slidenum">
              <a:rPr kumimoji="1" lang="ja-JP" altLang="en-US" smtClean="0"/>
              <a:t>‹#›</a:t>
            </a:fld>
            <a:endParaRPr kumimoji="1" lang="ja-JP" altLang="en-US"/>
          </a:p>
        </p:txBody>
      </p:sp>
    </p:spTree>
    <p:extLst>
      <p:ext uri="{BB962C8B-B14F-4D97-AF65-F5344CB8AC3E}">
        <p14:creationId xmlns:p14="http://schemas.microsoft.com/office/powerpoint/2010/main" val="156162537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64F74AB-7A0D-4A5F-B3B1-52743961253A}" type="slidenum">
              <a:rPr kumimoji="1" lang="ja-JP" altLang="en-US" smtClean="0"/>
              <a:t>1</a:t>
            </a:fld>
            <a:endParaRPr kumimoji="1" lang="ja-JP" altLang="en-US"/>
          </a:p>
        </p:txBody>
      </p:sp>
    </p:spTree>
    <p:extLst>
      <p:ext uri="{BB962C8B-B14F-4D97-AF65-F5344CB8AC3E}">
        <p14:creationId xmlns:p14="http://schemas.microsoft.com/office/powerpoint/2010/main" val="162749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cSld>
  <p:clrMapOvr>
    <a:masterClrMapping/>
  </p:clrMapOvr>
  <p:hf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6" name="グループ化 5"/>
          <p:cNvGrpSpPr/>
          <p:nvPr userDrawn="1"/>
        </p:nvGrpSpPr>
        <p:grpSpPr>
          <a:xfrm>
            <a:off x="162700" y="179576"/>
            <a:ext cx="10368000" cy="7202110"/>
            <a:chOff x="180632" y="162701"/>
            <a:chExt cx="10368000" cy="7202110"/>
          </a:xfrm>
        </p:grpSpPr>
        <p:grpSp>
          <p:nvGrpSpPr>
            <p:cNvPr id="4" name="グループ化 3"/>
            <p:cNvGrpSpPr/>
            <p:nvPr userDrawn="1"/>
          </p:nvGrpSpPr>
          <p:grpSpPr>
            <a:xfrm>
              <a:off x="180632" y="165775"/>
              <a:ext cx="10368000" cy="7199036"/>
              <a:chOff x="180632" y="165775"/>
              <a:chExt cx="7200000" cy="7199036"/>
            </a:xfrm>
          </p:grpSpPr>
          <p:sp>
            <p:nvSpPr>
              <p:cNvPr id="132" name="Line 81"/>
              <p:cNvSpPr>
                <a:spLocks noChangeShapeType="1"/>
              </p:cNvSpPr>
              <p:nvPr userDrawn="1"/>
            </p:nvSpPr>
            <p:spPr bwMode="auto">
              <a:xfrm rot="5400000">
                <a:off x="3780632" y="598569"/>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3" name="Line 82"/>
              <p:cNvSpPr>
                <a:spLocks noChangeShapeType="1"/>
              </p:cNvSpPr>
              <p:nvPr userDrawn="1"/>
            </p:nvSpPr>
            <p:spPr bwMode="auto">
              <a:xfrm rot="5400000">
                <a:off x="3780632" y="-343422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4" name="Line 83"/>
              <p:cNvSpPr>
                <a:spLocks noChangeShapeType="1"/>
              </p:cNvSpPr>
              <p:nvPr userDrawn="1"/>
            </p:nvSpPr>
            <p:spPr bwMode="auto">
              <a:xfrm rot="5400000">
                <a:off x="3780632" y="-3289799"/>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5" name="Line 84"/>
              <p:cNvSpPr>
                <a:spLocks noChangeShapeType="1"/>
              </p:cNvSpPr>
              <p:nvPr userDrawn="1"/>
            </p:nvSpPr>
            <p:spPr bwMode="auto">
              <a:xfrm rot="5400000">
                <a:off x="3780632" y="-3146961"/>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6" name="Line 85"/>
              <p:cNvSpPr>
                <a:spLocks noChangeShapeType="1"/>
              </p:cNvSpPr>
              <p:nvPr userDrawn="1"/>
            </p:nvSpPr>
            <p:spPr bwMode="auto">
              <a:xfrm rot="5400000">
                <a:off x="3780632" y="-3002536"/>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7" name="Line 86"/>
              <p:cNvSpPr>
                <a:spLocks noChangeShapeType="1"/>
              </p:cNvSpPr>
              <p:nvPr userDrawn="1"/>
            </p:nvSpPr>
            <p:spPr bwMode="auto">
              <a:xfrm rot="5400000">
                <a:off x="3780632" y="-2858111"/>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8" name="Line 87"/>
              <p:cNvSpPr>
                <a:spLocks noChangeShapeType="1"/>
              </p:cNvSpPr>
              <p:nvPr userDrawn="1"/>
            </p:nvSpPr>
            <p:spPr bwMode="auto">
              <a:xfrm rot="5400000">
                <a:off x="3780632" y="-2713686"/>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39" name="Line 88"/>
              <p:cNvSpPr>
                <a:spLocks noChangeShapeType="1"/>
              </p:cNvSpPr>
              <p:nvPr userDrawn="1"/>
            </p:nvSpPr>
            <p:spPr bwMode="auto">
              <a:xfrm rot="5400000">
                <a:off x="3780632" y="-257084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0" name="Line 89"/>
              <p:cNvSpPr>
                <a:spLocks noChangeShapeType="1"/>
              </p:cNvSpPr>
              <p:nvPr userDrawn="1"/>
            </p:nvSpPr>
            <p:spPr bwMode="auto">
              <a:xfrm rot="5400000">
                <a:off x="3780632" y="-242642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1" name="Line 90"/>
              <p:cNvSpPr>
                <a:spLocks noChangeShapeType="1"/>
              </p:cNvSpPr>
              <p:nvPr userDrawn="1"/>
            </p:nvSpPr>
            <p:spPr bwMode="auto">
              <a:xfrm rot="5400000">
                <a:off x="3780632" y="-228199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2" name="Line 91"/>
              <p:cNvSpPr>
                <a:spLocks noChangeShapeType="1"/>
              </p:cNvSpPr>
              <p:nvPr userDrawn="1"/>
            </p:nvSpPr>
            <p:spPr bwMode="auto">
              <a:xfrm rot="5400000">
                <a:off x="3780632" y="-213916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3" name="Line 92"/>
              <p:cNvSpPr>
                <a:spLocks noChangeShapeType="1"/>
              </p:cNvSpPr>
              <p:nvPr userDrawn="1"/>
            </p:nvSpPr>
            <p:spPr bwMode="auto">
              <a:xfrm rot="5400000">
                <a:off x="3780632" y="-199473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4" name="Line 93"/>
              <p:cNvSpPr>
                <a:spLocks noChangeShapeType="1"/>
              </p:cNvSpPr>
              <p:nvPr userDrawn="1"/>
            </p:nvSpPr>
            <p:spPr bwMode="auto">
              <a:xfrm rot="5400000">
                <a:off x="3780632" y="-185031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5" name="Line 94"/>
              <p:cNvSpPr>
                <a:spLocks noChangeShapeType="1"/>
              </p:cNvSpPr>
              <p:nvPr userDrawn="1"/>
            </p:nvSpPr>
            <p:spPr bwMode="auto">
              <a:xfrm rot="5400000">
                <a:off x="3780632" y="-170588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6" name="Line 95"/>
              <p:cNvSpPr>
                <a:spLocks noChangeShapeType="1"/>
              </p:cNvSpPr>
              <p:nvPr userDrawn="1"/>
            </p:nvSpPr>
            <p:spPr bwMode="auto">
              <a:xfrm rot="5400000">
                <a:off x="3780632" y="-1563047"/>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7" name="Line 96"/>
              <p:cNvSpPr>
                <a:spLocks noChangeShapeType="1"/>
              </p:cNvSpPr>
              <p:nvPr userDrawn="1"/>
            </p:nvSpPr>
            <p:spPr bwMode="auto">
              <a:xfrm rot="5400000">
                <a:off x="3780632" y="-1418622"/>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8" name="Line 97"/>
              <p:cNvSpPr>
                <a:spLocks noChangeShapeType="1"/>
              </p:cNvSpPr>
              <p:nvPr userDrawn="1"/>
            </p:nvSpPr>
            <p:spPr bwMode="auto">
              <a:xfrm rot="5400000">
                <a:off x="3780632" y="-1274196"/>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49" name="Line 98"/>
              <p:cNvSpPr>
                <a:spLocks noChangeShapeType="1"/>
              </p:cNvSpPr>
              <p:nvPr userDrawn="1"/>
            </p:nvSpPr>
            <p:spPr bwMode="auto">
              <a:xfrm rot="5400000">
                <a:off x="3780632" y="-113135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0" name="Line 99"/>
              <p:cNvSpPr>
                <a:spLocks noChangeShapeType="1"/>
              </p:cNvSpPr>
              <p:nvPr userDrawn="1"/>
            </p:nvSpPr>
            <p:spPr bwMode="auto">
              <a:xfrm rot="5400000">
                <a:off x="3780632" y="-98693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1" name="Line 100"/>
              <p:cNvSpPr>
                <a:spLocks noChangeShapeType="1"/>
              </p:cNvSpPr>
              <p:nvPr userDrawn="1"/>
            </p:nvSpPr>
            <p:spPr bwMode="auto">
              <a:xfrm rot="5400000">
                <a:off x="3780632" y="-84250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2" name="Line 101"/>
              <p:cNvSpPr>
                <a:spLocks noChangeShapeType="1"/>
              </p:cNvSpPr>
              <p:nvPr userDrawn="1"/>
            </p:nvSpPr>
            <p:spPr bwMode="auto">
              <a:xfrm rot="5400000">
                <a:off x="3780632" y="-69808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3" name="Line 102"/>
              <p:cNvSpPr>
                <a:spLocks noChangeShapeType="1"/>
              </p:cNvSpPr>
              <p:nvPr userDrawn="1"/>
            </p:nvSpPr>
            <p:spPr bwMode="auto">
              <a:xfrm rot="5400000">
                <a:off x="3780632" y="-55524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4" name="Line 103"/>
              <p:cNvSpPr>
                <a:spLocks noChangeShapeType="1"/>
              </p:cNvSpPr>
              <p:nvPr userDrawn="1"/>
            </p:nvSpPr>
            <p:spPr bwMode="auto">
              <a:xfrm rot="5400000">
                <a:off x="3780632" y="-41082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5" name="Line 104"/>
              <p:cNvSpPr>
                <a:spLocks noChangeShapeType="1"/>
              </p:cNvSpPr>
              <p:nvPr userDrawn="1"/>
            </p:nvSpPr>
            <p:spPr bwMode="auto">
              <a:xfrm rot="5400000">
                <a:off x="3780632" y="-26639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6" name="Line 105"/>
              <p:cNvSpPr>
                <a:spLocks noChangeShapeType="1"/>
              </p:cNvSpPr>
              <p:nvPr userDrawn="1"/>
            </p:nvSpPr>
            <p:spPr bwMode="auto">
              <a:xfrm rot="5400000">
                <a:off x="3780632" y="-12197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7" name="Line 106"/>
              <p:cNvSpPr>
                <a:spLocks noChangeShapeType="1"/>
              </p:cNvSpPr>
              <p:nvPr userDrawn="1"/>
            </p:nvSpPr>
            <p:spPr bwMode="auto">
              <a:xfrm rot="5400000">
                <a:off x="3780632" y="2086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8" name="Line 107"/>
              <p:cNvSpPr>
                <a:spLocks noChangeShapeType="1"/>
              </p:cNvSpPr>
              <p:nvPr userDrawn="1"/>
            </p:nvSpPr>
            <p:spPr bwMode="auto">
              <a:xfrm rot="5400000">
                <a:off x="3780632" y="16529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59" name="Line 108"/>
              <p:cNvSpPr>
                <a:spLocks noChangeShapeType="1"/>
              </p:cNvSpPr>
              <p:nvPr userDrawn="1"/>
            </p:nvSpPr>
            <p:spPr bwMode="auto">
              <a:xfrm rot="5400000">
                <a:off x="3780632" y="308131"/>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0" name="Line 109"/>
              <p:cNvSpPr>
                <a:spLocks noChangeShapeType="1"/>
              </p:cNvSpPr>
              <p:nvPr userDrawn="1"/>
            </p:nvSpPr>
            <p:spPr bwMode="auto">
              <a:xfrm rot="5400000">
                <a:off x="3780632" y="1030257"/>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1" name="Line 110"/>
              <p:cNvSpPr>
                <a:spLocks noChangeShapeType="1"/>
              </p:cNvSpPr>
              <p:nvPr userDrawn="1"/>
            </p:nvSpPr>
            <p:spPr bwMode="auto">
              <a:xfrm rot="5400000">
                <a:off x="3780632" y="117309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2" name="Line 111"/>
              <p:cNvSpPr>
                <a:spLocks noChangeShapeType="1"/>
              </p:cNvSpPr>
              <p:nvPr userDrawn="1"/>
            </p:nvSpPr>
            <p:spPr bwMode="auto">
              <a:xfrm rot="5400000">
                <a:off x="3780632" y="131752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3" name="Line 112"/>
              <p:cNvSpPr>
                <a:spLocks noChangeShapeType="1"/>
              </p:cNvSpPr>
              <p:nvPr userDrawn="1"/>
            </p:nvSpPr>
            <p:spPr bwMode="auto">
              <a:xfrm rot="5400000">
                <a:off x="3780632" y="146194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4" name="Line 113"/>
              <p:cNvSpPr>
                <a:spLocks noChangeShapeType="1"/>
              </p:cNvSpPr>
              <p:nvPr userDrawn="1"/>
            </p:nvSpPr>
            <p:spPr bwMode="auto">
              <a:xfrm rot="5400000">
                <a:off x="3780632" y="160478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5" name="Line 114"/>
              <p:cNvSpPr>
                <a:spLocks noChangeShapeType="1"/>
              </p:cNvSpPr>
              <p:nvPr userDrawn="1"/>
            </p:nvSpPr>
            <p:spPr bwMode="auto">
              <a:xfrm rot="5400000">
                <a:off x="3780632" y="174920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6" name="Line 115"/>
              <p:cNvSpPr>
                <a:spLocks noChangeShapeType="1"/>
              </p:cNvSpPr>
              <p:nvPr userDrawn="1"/>
            </p:nvSpPr>
            <p:spPr bwMode="auto">
              <a:xfrm rot="5400000">
                <a:off x="3780632" y="189363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7" name="Line 116"/>
              <p:cNvSpPr>
                <a:spLocks noChangeShapeType="1"/>
              </p:cNvSpPr>
              <p:nvPr userDrawn="1"/>
            </p:nvSpPr>
            <p:spPr bwMode="auto">
              <a:xfrm rot="5400000">
                <a:off x="3780632" y="203805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8" name="Line 117"/>
              <p:cNvSpPr>
                <a:spLocks noChangeShapeType="1"/>
              </p:cNvSpPr>
              <p:nvPr userDrawn="1"/>
            </p:nvSpPr>
            <p:spPr bwMode="auto">
              <a:xfrm rot="5400000">
                <a:off x="3780632" y="2180896"/>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69" name="Line 118"/>
              <p:cNvSpPr>
                <a:spLocks noChangeShapeType="1"/>
              </p:cNvSpPr>
              <p:nvPr userDrawn="1"/>
            </p:nvSpPr>
            <p:spPr bwMode="auto">
              <a:xfrm rot="5400000">
                <a:off x="3780632" y="2325321"/>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0" name="Line 119"/>
              <p:cNvSpPr>
                <a:spLocks noChangeShapeType="1"/>
              </p:cNvSpPr>
              <p:nvPr userDrawn="1"/>
            </p:nvSpPr>
            <p:spPr bwMode="auto">
              <a:xfrm rot="5400000">
                <a:off x="3780632" y="2469747"/>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1" name="Line 120"/>
              <p:cNvSpPr>
                <a:spLocks noChangeShapeType="1"/>
              </p:cNvSpPr>
              <p:nvPr userDrawn="1"/>
            </p:nvSpPr>
            <p:spPr bwMode="auto">
              <a:xfrm rot="5400000">
                <a:off x="3780632" y="2614172"/>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2" name="Line 121"/>
              <p:cNvSpPr>
                <a:spLocks noChangeShapeType="1"/>
              </p:cNvSpPr>
              <p:nvPr userDrawn="1"/>
            </p:nvSpPr>
            <p:spPr bwMode="auto">
              <a:xfrm rot="5400000">
                <a:off x="3780632" y="275701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3" name="Line 122"/>
              <p:cNvSpPr>
                <a:spLocks noChangeShapeType="1"/>
              </p:cNvSpPr>
              <p:nvPr userDrawn="1"/>
            </p:nvSpPr>
            <p:spPr bwMode="auto">
              <a:xfrm rot="5400000">
                <a:off x="3780632" y="2901435"/>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4" name="Line 123"/>
              <p:cNvSpPr>
                <a:spLocks noChangeShapeType="1"/>
              </p:cNvSpPr>
              <p:nvPr userDrawn="1"/>
            </p:nvSpPr>
            <p:spPr bwMode="auto">
              <a:xfrm rot="5400000">
                <a:off x="3780632" y="3045860"/>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5" name="Line 124"/>
              <p:cNvSpPr>
                <a:spLocks noChangeShapeType="1"/>
              </p:cNvSpPr>
              <p:nvPr userDrawn="1"/>
            </p:nvSpPr>
            <p:spPr bwMode="auto">
              <a:xfrm rot="5400000">
                <a:off x="3780632" y="318869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6" name="Line 125"/>
              <p:cNvSpPr>
                <a:spLocks noChangeShapeType="1"/>
              </p:cNvSpPr>
              <p:nvPr userDrawn="1"/>
            </p:nvSpPr>
            <p:spPr bwMode="auto">
              <a:xfrm rot="5400000">
                <a:off x="3780632" y="333312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7" name="Line 126"/>
              <p:cNvSpPr>
                <a:spLocks noChangeShapeType="1"/>
              </p:cNvSpPr>
              <p:nvPr userDrawn="1"/>
            </p:nvSpPr>
            <p:spPr bwMode="auto">
              <a:xfrm rot="5400000">
                <a:off x="3780632" y="3477548"/>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8" name="Line 127"/>
              <p:cNvSpPr>
                <a:spLocks noChangeShapeType="1"/>
              </p:cNvSpPr>
              <p:nvPr userDrawn="1"/>
            </p:nvSpPr>
            <p:spPr bwMode="auto">
              <a:xfrm rot="5400000">
                <a:off x="3780632" y="3621973"/>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79" name="Line 128"/>
              <p:cNvSpPr>
                <a:spLocks noChangeShapeType="1"/>
              </p:cNvSpPr>
              <p:nvPr userDrawn="1"/>
            </p:nvSpPr>
            <p:spPr bwMode="auto">
              <a:xfrm rot="5400000">
                <a:off x="3780632" y="3764811"/>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84" name="Line 133"/>
              <p:cNvSpPr>
                <a:spLocks noChangeShapeType="1"/>
              </p:cNvSpPr>
              <p:nvPr userDrawn="1"/>
            </p:nvSpPr>
            <p:spPr bwMode="auto">
              <a:xfrm rot="5400000">
                <a:off x="3780632" y="885832"/>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85" name="Line 134"/>
              <p:cNvSpPr>
                <a:spLocks noChangeShapeType="1"/>
              </p:cNvSpPr>
              <p:nvPr userDrawn="1"/>
            </p:nvSpPr>
            <p:spPr bwMode="auto">
              <a:xfrm rot="5400000">
                <a:off x="3780632" y="450969"/>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186" name="Line 135"/>
              <p:cNvSpPr>
                <a:spLocks noChangeShapeType="1"/>
              </p:cNvSpPr>
              <p:nvPr userDrawn="1"/>
            </p:nvSpPr>
            <p:spPr bwMode="auto">
              <a:xfrm rot="5400000">
                <a:off x="3780632" y="741407"/>
                <a:ext cx="0" cy="720000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grpSp>
        <p:grpSp>
          <p:nvGrpSpPr>
            <p:cNvPr id="5" name="グループ化 4"/>
            <p:cNvGrpSpPr/>
            <p:nvPr userDrawn="1"/>
          </p:nvGrpSpPr>
          <p:grpSpPr>
            <a:xfrm>
              <a:off x="182397" y="162701"/>
              <a:ext cx="10366234" cy="7200000"/>
              <a:chOff x="182397" y="162701"/>
              <a:chExt cx="10366234" cy="7200000"/>
            </a:xfrm>
          </p:grpSpPr>
          <p:sp>
            <p:nvSpPr>
              <p:cNvPr id="205" name="Line 42"/>
              <p:cNvSpPr>
                <a:spLocks noChangeShapeType="1"/>
              </p:cNvSpPr>
              <p:nvPr userDrawn="1"/>
            </p:nvSpPr>
            <p:spPr bwMode="auto">
              <a:xfrm rot="5400000">
                <a:off x="-154719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06" name="Line 43"/>
              <p:cNvSpPr>
                <a:spLocks noChangeShapeType="1"/>
              </p:cNvSpPr>
              <p:nvPr userDrawn="1"/>
            </p:nvSpPr>
            <p:spPr bwMode="auto">
              <a:xfrm rot="5400000">
                <a:off x="-140432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07" name="Line 44"/>
              <p:cNvSpPr>
                <a:spLocks noChangeShapeType="1"/>
              </p:cNvSpPr>
              <p:nvPr userDrawn="1"/>
            </p:nvSpPr>
            <p:spPr bwMode="auto">
              <a:xfrm rot="5400000">
                <a:off x="-125986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08" name="Line 45"/>
              <p:cNvSpPr>
                <a:spLocks noChangeShapeType="1"/>
              </p:cNvSpPr>
              <p:nvPr userDrawn="1"/>
            </p:nvSpPr>
            <p:spPr bwMode="auto">
              <a:xfrm rot="5400000">
                <a:off x="-111539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09" name="Line 46"/>
              <p:cNvSpPr>
                <a:spLocks noChangeShapeType="1"/>
              </p:cNvSpPr>
              <p:nvPr userDrawn="1"/>
            </p:nvSpPr>
            <p:spPr bwMode="auto">
              <a:xfrm rot="5400000">
                <a:off x="-97252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0" name="Line 47"/>
              <p:cNvSpPr>
                <a:spLocks noChangeShapeType="1"/>
              </p:cNvSpPr>
              <p:nvPr userDrawn="1"/>
            </p:nvSpPr>
            <p:spPr bwMode="auto">
              <a:xfrm rot="5400000">
                <a:off x="-82806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1" name="Line 48"/>
              <p:cNvSpPr>
                <a:spLocks noChangeShapeType="1"/>
              </p:cNvSpPr>
              <p:nvPr userDrawn="1"/>
            </p:nvSpPr>
            <p:spPr bwMode="auto">
              <a:xfrm rot="5400000">
                <a:off x="-68359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2" name="Line 49"/>
              <p:cNvSpPr>
                <a:spLocks noChangeShapeType="1"/>
              </p:cNvSpPr>
              <p:nvPr userDrawn="1"/>
            </p:nvSpPr>
            <p:spPr bwMode="auto">
              <a:xfrm rot="5400000">
                <a:off x="-53913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3" name="Line 50"/>
              <p:cNvSpPr>
                <a:spLocks noChangeShapeType="1"/>
              </p:cNvSpPr>
              <p:nvPr userDrawn="1"/>
            </p:nvSpPr>
            <p:spPr bwMode="auto">
              <a:xfrm rot="5400000">
                <a:off x="-39626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4" name="Line 51"/>
              <p:cNvSpPr>
                <a:spLocks noChangeShapeType="1"/>
              </p:cNvSpPr>
              <p:nvPr userDrawn="1"/>
            </p:nvSpPr>
            <p:spPr bwMode="auto">
              <a:xfrm rot="5400000">
                <a:off x="-25179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5" name="Line 52"/>
              <p:cNvSpPr>
                <a:spLocks noChangeShapeType="1"/>
              </p:cNvSpPr>
              <p:nvPr userDrawn="1"/>
            </p:nvSpPr>
            <p:spPr bwMode="auto">
              <a:xfrm rot="5400000">
                <a:off x="-10733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6" name="Line 53"/>
              <p:cNvSpPr>
                <a:spLocks noChangeShapeType="1"/>
              </p:cNvSpPr>
              <p:nvPr userDrawn="1"/>
            </p:nvSpPr>
            <p:spPr bwMode="auto">
              <a:xfrm rot="5400000">
                <a:off x="37127"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7" name="Line 54"/>
              <p:cNvSpPr>
                <a:spLocks noChangeShapeType="1"/>
              </p:cNvSpPr>
              <p:nvPr userDrawn="1"/>
            </p:nvSpPr>
            <p:spPr bwMode="auto">
              <a:xfrm rot="5400000">
                <a:off x="180002"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8" name="Line 55"/>
              <p:cNvSpPr>
                <a:spLocks noChangeShapeType="1"/>
              </p:cNvSpPr>
              <p:nvPr userDrawn="1"/>
            </p:nvSpPr>
            <p:spPr bwMode="auto">
              <a:xfrm rot="5400000">
                <a:off x="32446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19" name="Line 56"/>
              <p:cNvSpPr>
                <a:spLocks noChangeShapeType="1"/>
              </p:cNvSpPr>
              <p:nvPr userDrawn="1"/>
            </p:nvSpPr>
            <p:spPr bwMode="auto">
              <a:xfrm rot="5400000">
                <a:off x="468927"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20" name="Line 57"/>
              <p:cNvSpPr>
                <a:spLocks noChangeShapeType="1"/>
              </p:cNvSpPr>
              <p:nvPr userDrawn="1"/>
            </p:nvSpPr>
            <p:spPr bwMode="auto">
              <a:xfrm rot="5400000">
                <a:off x="75626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21" name="Line 58"/>
              <p:cNvSpPr>
                <a:spLocks noChangeShapeType="1"/>
              </p:cNvSpPr>
              <p:nvPr userDrawn="1"/>
            </p:nvSpPr>
            <p:spPr bwMode="auto">
              <a:xfrm rot="5400000">
                <a:off x="900727"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22" name="Line 59"/>
              <p:cNvSpPr>
                <a:spLocks noChangeShapeType="1"/>
              </p:cNvSpPr>
              <p:nvPr userDrawn="1"/>
            </p:nvSpPr>
            <p:spPr bwMode="auto">
              <a:xfrm rot="5400000">
                <a:off x="118806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223" name="Line 60"/>
              <p:cNvSpPr>
                <a:spLocks noChangeShapeType="1"/>
              </p:cNvSpPr>
              <p:nvPr userDrawn="1"/>
            </p:nvSpPr>
            <p:spPr bwMode="auto">
              <a:xfrm rot="5400000">
                <a:off x="133252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46" name="Line 61"/>
              <p:cNvSpPr>
                <a:spLocks noChangeShapeType="1"/>
              </p:cNvSpPr>
              <p:nvPr userDrawn="1"/>
            </p:nvSpPr>
            <p:spPr bwMode="auto">
              <a:xfrm rot="5400000">
                <a:off x="147699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47" name="Line 62"/>
              <p:cNvSpPr>
                <a:spLocks noChangeShapeType="1"/>
              </p:cNvSpPr>
              <p:nvPr userDrawn="1"/>
            </p:nvSpPr>
            <p:spPr bwMode="auto">
              <a:xfrm rot="5400000">
                <a:off x="161986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48" name="Line 63"/>
              <p:cNvSpPr>
                <a:spLocks noChangeShapeType="1"/>
              </p:cNvSpPr>
              <p:nvPr userDrawn="1"/>
            </p:nvSpPr>
            <p:spPr bwMode="auto">
              <a:xfrm rot="5400000">
                <a:off x="176432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49" name="Line 64"/>
              <p:cNvSpPr>
                <a:spLocks noChangeShapeType="1"/>
              </p:cNvSpPr>
              <p:nvPr userDrawn="1"/>
            </p:nvSpPr>
            <p:spPr bwMode="auto">
              <a:xfrm rot="5400000">
                <a:off x="190879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0" name="Line 65"/>
              <p:cNvSpPr>
                <a:spLocks noChangeShapeType="1"/>
              </p:cNvSpPr>
              <p:nvPr userDrawn="1"/>
            </p:nvSpPr>
            <p:spPr bwMode="auto">
              <a:xfrm rot="5400000">
                <a:off x="205325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1" name="Line 66"/>
              <p:cNvSpPr>
                <a:spLocks noChangeShapeType="1"/>
              </p:cNvSpPr>
              <p:nvPr userDrawn="1"/>
            </p:nvSpPr>
            <p:spPr bwMode="auto">
              <a:xfrm rot="5400000">
                <a:off x="219612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2" name="Line 67"/>
              <p:cNvSpPr>
                <a:spLocks noChangeShapeType="1"/>
              </p:cNvSpPr>
              <p:nvPr userDrawn="1"/>
            </p:nvSpPr>
            <p:spPr bwMode="auto">
              <a:xfrm rot="5400000">
                <a:off x="234059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3" name="Line 68"/>
              <p:cNvSpPr>
                <a:spLocks noChangeShapeType="1"/>
              </p:cNvSpPr>
              <p:nvPr userDrawn="1"/>
            </p:nvSpPr>
            <p:spPr bwMode="auto">
              <a:xfrm rot="5400000">
                <a:off x="248505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4" name="Line 69"/>
              <p:cNvSpPr>
                <a:spLocks noChangeShapeType="1"/>
              </p:cNvSpPr>
              <p:nvPr userDrawn="1"/>
            </p:nvSpPr>
            <p:spPr bwMode="auto">
              <a:xfrm rot="5400000">
                <a:off x="262951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5" name="Line 70"/>
              <p:cNvSpPr>
                <a:spLocks noChangeShapeType="1"/>
              </p:cNvSpPr>
              <p:nvPr userDrawn="1"/>
            </p:nvSpPr>
            <p:spPr bwMode="auto">
              <a:xfrm rot="5400000">
                <a:off x="277239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6" name="Line 71"/>
              <p:cNvSpPr>
                <a:spLocks noChangeShapeType="1"/>
              </p:cNvSpPr>
              <p:nvPr userDrawn="1"/>
            </p:nvSpPr>
            <p:spPr bwMode="auto">
              <a:xfrm rot="5400000">
                <a:off x="291685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7" name="Line 72"/>
              <p:cNvSpPr>
                <a:spLocks noChangeShapeType="1"/>
              </p:cNvSpPr>
              <p:nvPr userDrawn="1"/>
            </p:nvSpPr>
            <p:spPr bwMode="auto">
              <a:xfrm rot="5400000">
                <a:off x="306131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8" name="Line 73"/>
              <p:cNvSpPr>
                <a:spLocks noChangeShapeType="1"/>
              </p:cNvSpPr>
              <p:nvPr userDrawn="1"/>
            </p:nvSpPr>
            <p:spPr bwMode="auto">
              <a:xfrm rot="5400000">
                <a:off x="320419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59" name="Line 74"/>
              <p:cNvSpPr>
                <a:spLocks noChangeShapeType="1"/>
              </p:cNvSpPr>
              <p:nvPr userDrawn="1"/>
            </p:nvSpPr>
            <p:spPr bwMode="auto">
              <a:xfrm rot="5400000">
                <a:off x="611802"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0" name="Line 75"/>
              <p:cNvSpPr>
                <a:spLocks noChangeShapeType="1"/>
              </p:cNvSpPr>
              <p:nvPr userDrawn="1"/>
            </p:nvSpPr>
            <p:spPr bwMode="auto">
              <a:xfrm rot="5400000">
                <a:off x="334706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1" name="Line 76"/>
              <p:cNvSpPr>
                <a:spLocks noChangeShapeType="1"/>
              </p:cNvSpPr>
              <p:nvPr userDrawn="1"/>
            </p:nvSpPr>
            <p:spPr bwMode="auto">
              <a:xfrm rot="5400000">
                <a:off x="349152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2" name="Line 77"/>
              <p:cNvSpPr>
                <a:spLocks noChangeShapeType="1"/>
              </p:cNvSpPr>
              <p:nvPr userDrawn="1"/>
            </p:nvSpPr>
            <p:spPr bwMode="auto">
              <a:xfrm rot="5400000">
                <a:off x="3635990"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3" name="Line 78"/>
              <p:cNvSpPr>
                <a:spLocks noChangeShapeType="1"/>
              </p:cNvSpPr>
              <p:nvPr userDrawn="1"/>
            </p:nvSpPr>
            <p:spPr bwMode="auto">
              <a:xfrm rot="5400000">
                <a:off x="3778865"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4" name="Line 79"/>
              <p:cNvSpPr>
                <a:spLocks noChangeShapeType="1"/>
              </p:cNvSpPr>
              <p:nvPr userDrawn="1"/>
            </p:nvSpPr>
            <p:spPr bwMode="auto">
              <a:xfrm rot="5400000">
                <a:off x="1043602"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5" name="Line 65"/>
              <p:cNvSpPr>
                <a:spLocks noChangeShapeType="1"/>
              </p:cNvSpPr>
              <p:nvPr userDrawn="1"/>
            </p:nvSpPr>
            <p:spPr bwMode="auto">
              <a:xfrm rot="5400000">
                <a:off x="-341760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6" name="Line 66"/>
              <p:cNvSpPr>
                <a:spLocks noChangeShapeType="1"/>
              </p:cNvSpPr>
              <p:nvPr userDrawn="1"/>
            </p:nvSpPr>
            <p:spPr bwMode="auto">
              <a:xfrm rot="5400000">
                <a:off x="-327472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7" name="Line 67"/>
              <p:cNvSpPr>
                <a:spLocks noChangeShapeType="1"/>
              </p:cNvSpPr>
              <p:nvPr userDrawn="1"/>
            </p:nvSpPr>
            <p:spPr bwMode="auto">
              <a:xfrm rot="5400000">
                <a:off x="-3130266"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8" name="Line 68"/>
              <p:cNvSpPr>
                <a:spLocks noChangeShapeType="1"/>
              </p:cNvSpPr>
              <p:nvPr userDrawn="1"/>
            </p:nvSpPr>
            <p:spPr bwMode="auto">
              <a:xfrm rot="5400000">
                <a:off x="-298580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69" name="Line 69"/>
              <p:cNvSpPr>
                <a:spLocks noChangeShapeType="1"/>
              </p:cNvSpPr>
              <p:nvPr userDrawn="1"/>
            </p:nvSpPr>
            <p:spPr bwMode="auto">
              <a:xfrm rot="5400000">
                <a:off x="-284134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0" name="Line 70"/>
              <p:cNvSpPr>
                <a:spLocks noChangeShapeType="1"/>
              </p:cNvSpPr>
              <p:nvPr userDrawn="1"/>
            </p:nvSpPr>
            <p:spPr bwMode="auto">
              <a:xfrm rot="5400000">
                <a:off x="-2698466"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1" name="Line 71"/>
              <p:cNvSpPr>
                <a:spLocks noChangeShapeType="1"/>
              </p:cNvSpPr>
              <p:nvPr userDrawn="1"/>
            </p:nvSpPr>
            <p:spPr bwMode="auto">
              <a:xfrm rot="5400000">
                <a:off x="-2554003"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2" name="Line 72"/>
              <p:cNvSpPr>
                <a:spLocks noChangeShapeType="1"/>
              </p:cNvSpPr>
              <p:nvPr userDrawn="1"/>
            </p:nvSpPr>
            <p:spPr bwMode="auto">
              <a:xfrm rot="5400000">
                <a:off x="-240954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3" name="Line 73"/>
              <p:cNvSpPr>
                <a:spLocks noChangeShapeType="1"/>
              </p:cNvSpPr>
              <p:nvPr userDrawn="1"/>
            </p:nvSpPr>
            <p:spPr bwMode="auto">
              <a:xfrm rot="5400000">
                <a:off x="-2266666"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4" name="Line 75"/>
              <p:cNvSpPr>
                <a:spLocks noChangeShapeType="1"/>
              </p:cNvSpPr>
              <p:nvPr userDrawn="1"/>
            </p:nvSpPr>
            <p:spPr bwMode="auto">
              <a:xfrm rot="5400000">
                <a:off x="-212379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5" name="Line 76"/>
              <p:cNvSpPr>
                <a:spLocks noChangeShapeType="1"/>
              </p:cNvSpPr>
              <p:nvPr userDrawn="1"/>
            </p:nvSpPr>
            <p:spPr bwMode="auto">
              <a:xfrm rot="5400000">
                <a:off x="-1979328"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6" name="Line 77"/>
              <p:cNvSpPr>
                <a:spLocks noChangeShapeType="1"/>
              </p:cNvSpPr>
              <p:nvPr userDrawn="1"/>
            </p:nvSpPr>
            <p:spPr bwMode="auto">
              <a:xfrm rot="5400000">
                <a:off x="-1834866"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7" name="Line 78"/>
              <p:cNvSpPr>
                <a:spLocks noChangeShapeType="1"/>
              </p:cNvSpPr>
              <p:nvPr userDrawn="1"/>
            </p:nvSpPr>
            <p:spPr bwMode="auto">
              <a:xfrm rot="5400000">
                <a:off x="-169199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8" name="Line 78"/>
              <p:cNvSpPr>
                <a:spLocks noChangeShapeType="1"/>
              </p:cNvSpPr>
              <p:nvPr userDrawn="1"/>
            </p:nvSpPr>
            <p:spPr bwMode="auto">
              <a:xfrm rot="5400000">
                <a:off x="3924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79" name="Line 78"/>
              <p:cNvSpPr>
                <a:spLocks noChangeShapeType="1"/>
              </p:cNvSpPr>
              <p:nvPr userDrawn="1"/>
            </p:nvSpPr>
            <p:spPr bwMode="auto">
              <a:xfrm rot="5400000">
                <a:off x="4068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0" name="Line 78"/>
              <p:cNvSpPr>
                <a:spLocks noChangeShapeType="1"/>
              </p:cNvSpPr>
              <p:nvPr userDrawn="1"/>
            </p:nvSpPr>
            <p:spPr bwMode="auto">
              <a:xfrm rot="5400000">
                <a:off x="4212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1" name="Line 78"/>
              <p:cNvSpPr>
                <a:spLocks noChangeShapeType="1"/>
              </p:cNvSpPr>
              <p:nvPr userDrawn="1"/>
            </p:nvSpPr>
            <p:spPr bwMode="auto">
              <a:xfrm rot="5400000">
                <a:off x="4356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2" name="Line 78"/>
              <p:cNvSpPr>
                <a:spLocks noChangeShapeType="1"/>
              </p:cNvSpPr>
              <p:nvPr userDrawn="1"/>
            </p:nvSpPr>
            <p:spPr bwMode="auto">
              <a:xfrm rot="5400000">
                <a:off x="4500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3" name="Line 78"/>
              <p:cNvSpPr>
                <a:spLocks noChangeShapeType="1"/>
              </p:cNvSpPr>
              <p:nvPr userDrawn="1"/>
            </p:nvSpPr>
            <p:spPr bwMode="auto">
              <a:xfrm rot="5400000">
                <a:off x="4644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4" name="Line 78"/>
              <p:cNvSpPr>
                <a:spLocks noChangeShapeType="1"/>
              </p:cNvSpPr>
              <p:nvPr userDrawn="1"/>
            </p:nvSpPr>
            <p:spPr bwMode="auto">
              <a:xfrm rot="5400000">
                <a:off x="4788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5" name="Line 78"/>
              <p:cNvSpPr>
                <a:spLocks noChangeShapeType="1"/>
              </p:cNvSpPr>
              <p:nvPr userDrawn="1"/>
            </p:nvSpPr>
            <p:spPr bwMode="auto">
              <a:xfrm rot="5400000">
                <a:off x="4932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6" name="Line 78"/>
              <p:cNvSpPr>
                <a:spLocks noChangeShapeType="1"/>
              </p:cNvSpPr>
              <p:nvPr userDrawn="1"/>
            </p:nvSpPr>
            <p:spPr bwMode="auto">
              <a:xfrm rot="5400000">
                <a:off x="5076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7" name="Line 78"/>
              <p:cNvSpPr>
                <a:spLocks noChangeShapeType="1"/>
              </p:cNvSpPr>
              <p:nvPr userDrawn="1"/>
            </p:nvSpPr>
            <p:spPr bwMode="auto">
              <a:xfrm rot="5400000">
                <a:off x="5220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8" name="Line 78"/>
              <p:cNvSpPr>
                <a:spLocks noChangeShapeType="1"/>
              </p:cNvSpPr>
              <p:nvPr userDrawn="1"/>
            </p:nvSpPr>
            <p:spPr bwMode="auto">
              <a:xfrm rot="5400000">
                <a:off x="5364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89" name="Line 78"/>
              <p:cNvSpPr>
                <a:spLocks noChangeShapeType="1"/>
              </p:cNvSpPr>
              <p:nvPr userDrawn="1"/>
            </p:nvSpPr>
            <p:spPr bwMode="auto">
              <a:xfrm rot="5400000">
                <a:off x="5508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0" name="Line 78"/>
              <p:cNvSpPr>
                <a:spLocks noChangeShapeType="1"/>
              </p:cNvSpPr>
              <p:nvPr userDrawn="1"/>
            </p:nvSpPr>
            <p:spPr bwMode="auto">
              <a:xfrm rot="5400000">
                <a:off x="5652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1" name="Line 78"/>
              <p:cNvSpPr>
                <a:spLocks noChangeShapeType="1"/>
              </p:cNvSpPr>
              <p:nvPr userDrawn="1"/>
            </p:nvSpPr>
            <p:spPr bwMode="auto">
              <a:xfrm rot="5400000">
                <a:off x="5796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2" name="Line 78"/>
              <p:cNvSpPr>
                <a:spLocks noChangeShapeType="1"/>
              </p:cNvSpPr>
              <p:nvPr userDrawn="1"/>
            </p:nvSpPr>
            <p:spPr bwMode="auto">
              <a:xfrm rot="5400000">
                <a:off x="5940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3" name="Line 78"/>
              <p:cNvSpPr>
                <a:spLocks noChangeShapeType="1"/>
              </p:cNvSpPr>
              <p:nvPr userDrawn="1"/>
            </p:nvSpPr>
            <p:spPr bwMode="auto">
              <a:xfrm rot="5400000">
                <a:off x="6084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4" name="Line 78"/>
              <p:cNvSpPr>
                <a:spLocks noChangeShapeType="1"/>
              </p:cNvSpPr>
              <p:nvPr userDrawn="1"/>
            </p:nvSpPr>
            <p:spPr bwMode="auto">
              <a:xfrm rot="5400000">
                <a:off x="6228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5" name="Line 78"/>
              <p:cNvSpPr>
                <a:spLocks noChangeShapeType="1"/>
              </p:cNvSpPr>
              <p:nvPr userDrawn="1"/>
            </p:nvSpPr>
            <p:spPr bwMode="auto">
              <a:xfrm rot="5400000">
                <a:off x="6372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6" name="Line 78"/>
              <p:cNvSpPr>
                <a:spLocks noChangeShapeType="1"/>
              </p:cNvSpPr>
              <p:nvPr userDrawn="1"/>
            </p:nvSpPr>
            <p:spPr bwMode="auto">
              <a:xfrm rot="5400000">
                <a:off x="6516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7" name="Line 78"/>
              <p:cNvSpPr>
                <a:spLocks noChangeShapeType="1"/>
              </p:cNvSpPr>
              <p:nvPr userDrawn="1"/>
            </p:nvSpPr>
            <p:spPr bwMode="auto">
              <a:xfrm rot="5400000">
                <a:off x="6660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8" name="Line 78"/>
              <p:cNvSpPr>
                <a:spLocks noChangeShapeType="1"/>
              </p:cNvSpPr>
              <p:nvPr userDrawn="1"/>
            </p:nvSpPr>
            <p:spPr bwMode="auto">
              <a:xfrm rot="5400000">
                <a:off x="6804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sp>
            <p:nvSpPr>
              <p:cNvPr id="399" name="Line 78"/>
              <p:cNvSpPr>
                <a:spLocks noChangeShapeType="1"/>
              </p:cNvSpPr>
              <p:nvPr userDrawn="1"/>
            </p:nvSpPr>
            <p:spPr bwMode="auto">
              <a:xfrm rot="5400000">
                <a:off x="6948631" y="3762701"/>
                <a:ext cx="7200000" cy="0"/>
              </a:xfrm>
              <a:prstGeom prst="line">
                <a:avLst/>
              </a:prstGeom>
              <a:noFill/>
              <a:ln w="9525">
                <a:no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prstClr val="black"/>
                  </a:solidFill>
                </a:endParaRPr>
              </a:p>
            </p:txBody>
          </p:sp>
        </p:grpSp>
      </p:grpSp>
    </p:spTree>
  </p:cSld>
  <p:clrMap bg1="lt1" tx1="dk1" bg2="lt2" tx2="dk2" accent1="accent1" accent2="accent2" accent3="accent3" accent4="accent4" accent5="accent5" accent6="accent6" hlink="hlink" folHlink="folHlink"/>
  <p:sldLayoutIdLst>
    <p:sldLayoutId id="2147483670" r:id="rId1"/>
  </p:sldLayoutIdLst>
  <p:hf hdr="0" ftr="0" dt="0"/>
  <p:txStyles>
    <p:titleStyle>
      <a:lvl1pPr algn="l" defTabSz="947210" rtl="0" eaLnBrk="1" latinLnBrk="0" hangingPunct="1">
        <a:spcBef>
          <a:spcPct val="0"/>
        </a:spcBef>
        <a:buNone/>
        <a:defRPr kumimoji="1" sz="2800" b="1" kern="1200" cap="none" spc="0" baseline="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p:titleStyle>
    <p:bodyStyle>
      <a:lvl1pPr marL="0" indent="0" algn="l" defTabSz="947210" rtl="0" eaLnBrk="1" latinLnBrk="0" hangingPunct="1">
        <a:spcBef>
          <a:spcPct val="20000"/>
        </a:spcBef>
        <a:spcAft>
          <a:spcPts val="621"/>
        </a:spcAft>
        <a:buFont typeface="Arial" pitchFamily="34" charset="0"/>
        <a:buNone/>
        <a:defRPr kumimoji="1" sz="2200" b="1" kern="1200">
          <a:solidFill>
            <a:schemeClr val="tx1"/>
          </a:solidFill>
          <a:latin typeface="+mn-lt"/>
          <a:ea typeface="+mn-ea"/>
          <a:cs typeface="+mn-cs"/>
        </a:defRPr>
      </a:lvl1pPr>
      <a:lvl2pPr marL="473604" indent="-189441" algn="l" defTabSz="947210" rtl="0" eaLnBrk="1" latinLnBrk="0" hangingPunct="1">
        <a:spcBef>
          <a:spcPct val="20000"/>
        </a:spcBef>
        <a:buClr>
          <a:schemeClr val="tx2"/>
        </a:buClr>
        <a:buFont typeface="Arial" pitchFamily="34" charset="0"/>
        <a:buChar char="•"/>
        <a:defRPr kumimoji="1" sz="2200" kern="1200">
          <a:solidFill>
            <a:schemeClr val="tx1"/>
          </a:solidFill>
          <a:latin typeface="+mn-lt"/>
          <a:ea typeface="+mn-ea"/>
          <a:cs typeface="+mn-cs"/>
        </a:defRPr>
      </a:lvl2pPr>
      <a:lvl3pPr marL="1184012" indent="-236803" algn="l" defTabSz="947210" rtl="0" eaLnBrk="1" latinLnBrk="0" hangingPunct="1">
        <a:spcBef>
          <a:spcPct val="20000"/>
        </a:spcBef>
        <a:buClr>
          <a:schemeClr val="tx2"/>
        </a:buClr>
        <a:buFont typeface="Arial" pitchFamily="34" charset="0"/>
        <a:buChar char="•"/>
        <a:defRPr kumimoji="1" sz="2000" kern="1200">
          <a:solidFill>
            <a:schemeClr val="tx1"/>
          </a:solidFill>
          <a:latin typeface="+mn-lt"/>
          <a:ea typeface="+mn-ea"/>
          <a:cs typeface="+mn-cs"/>
        </a:defRPr>
      </a:lvl3pPr>
      <a:lvl4pPr marL="1657616" indent="-236803" algn="l" defTabSz="947210" rtl="0" eaLnBrk="1" latinLnBrk="0" hangingPunct="1">
        <a:spcBef>
          <a:spcPct val="20000"/>
        </a:spcBef>
        <a:buClr>
          <a:schemeClr val="tx2"/>
        </a:buClr>
        <a:buFont typeface="Arial" pitchFamily="34" charset="0"/>
        <a:buChar char="•"/>
        <a:defRPr kumimoji="1" sz="2000" kern="1200">
          <a:solidFill>
            <a:schemeClr val="tx1"/>
          </a:solidFill>
          <a:latin typeface="+mn-lt"/>
          <a:ea typeface="+mn-ea"/>
          <a:cs typeface="+mn-cs"/>
        </a:defRPr>
      </a:lvl4pPr>
      <a:lvl5pPr marL="2131222" indent="-236803" algn="l" defTabSz="947210" rtl="0" eaLnBrk="1" latinLnBrk="0" hangingPunct="1">
        <a:spcBef>
          <a:spcPct val="20000"/>
        </a:spcBef>
        <a:buClr>
          <a:schemeClr val="tx2"/>
        </a:buClr>
        <a:buFont typeface="Arial" pitchFamily="34" charset="0"/>
        <a:buChar char="•"/>
        <a:defRPr kumimoji="1" sz="2000" kern="1200" baseline="0">
          <a:solidFill>
            <a:schemeClr val="tx1"/>
          </a:solidFill>
          <a:latin typeface="+mn-lt"/>
          <a:ea typeface="+mn-ea"/>
          <a:cs typeface="+mn-cs"/>
        </a:defRPr>
      </a:lvl5pPr>
      <a:lvl6pPr marL="2604825" indent="-236803" algn="l" defTabSz="947210" rtl="0" eaLnBrk="1" latinLnBrk="0" hangingPunct="1">
        <a:spcBef>
          <a:spcPct val="20000"/>
        </a:spcBef>
        <a:buClr>
          <a:schemeClr val="tx2"/>
        </a:buClr>
        <a:buFont typeface="Arial" pitchFamily="34" charset="0"/>
        <a:buChar char="•"/>
        <a:defRPr kumimoji="1" sz="1800" kern="1200">
          <a:solidFill>
            <a:schemeClr val="tx1"/>
          </a:solidFill>
          <a:latin typeface="+mn-lt"/>
          <a:ea typeface="+mn-ea"/>
          <a:cs typeface="+mn-cs"/>
        </a:defRPr>
      </a:lvl6pPr>
      <a:lvl7pPr marL="3078430" indent="-236803" algn="l" defTabSz="947210" rtl="0" eaLnBrk="1" latinLnBrk="0" hangingPunct="1">
        <a:spcBef>
          <a:spcPct val="20000"/>
        </a:spcBef>
        <a:buClr>
          <a:schemeClr val="tx2"/>
        </a:buClr>
        <a:buFont typeface="Arial" pitchFamily="34" charset="0"/>
        <a:buChar char="•"/>
        <a:defRPr kumimoji="1" sz="1800" kern="1200">
          <a:solidFill>
            <a:schemeClr val="tx1"/>
          </a:solidFill>
          <a:latin typeface="+mn-lt"/>
          <a:ea typeface="+mn-ea"/>
          <a:cs typeface="+mn-cs"/>
        </a:defRPr>
      </a:lvl7pPr>
      <a:lvl8pPr marL="3552034" indent="-236803" algn="l" defTabSz="947210" rtl="0" eaLnBrk="1" latinLnBrk="0" hangingPunct="1">
        <a:spcBef>
          <a:spcPct val="20000"/>
        </a:spcBef>
        <a:buClr>
          <a:schemeClr val="tx2"/>
        </a:buClr>
        <a:buFont typeface="Arial" pitchFamily="34" charset="0"/>
        <a:buChar char="•"/>
        <a:defRPr kumimoji="1" sz="1800" kern="1200">
          <a:solidFill>
            <a:schemeClr val="tx1"/>
          </a:solidFill>
          <a:latin typeface="+mn-lt"/>
          <a:ea typeface="+mn-ea"/>
          <a:cs typeface="+mn-cs"/>
        </a:defRPr>
      </a:lvl8pPr>
      <a:lvl9pPr marL="4025639" indent="-236803" algn="l" defTabSz="947210" rtl="0" eaLnBrk="1" latinLnBrk="0" hangingPunct="1">
        <a:spcBef>
          <a:spcPct val="20000"/>
        </a:spcBef>
        <a:buClr>
          <a:schemeClr val="tx2"/>
        </a:buClr>
        <a:buFont typeface="Arial" pitchFamily="34" charset="0"/>
        <a:buChar char="•"/>
        <a:defRPr kumimoji="1" sz="1800" kern="1200">
          <a:solidFill>
            <a:schemeClr val="tx1"/>
          </a:solidFill>
          <a:latin typeface="+mn-lt"/>
          <a:ea typeface="+mn-ea"/>
          <a:cs typeface="+mn-cs"/>
        </a:defRPr>
      </a:lvl9pPr>
    </p:bodyStyle>
    <p:otherStyle>
      <a:defPPr>
        <a:defRPr lang="en-US"/>
      </a:defPPr>
      <a:lvl1pPr marL="0" algn="l" defTabSz="947210" rtl="0" eaLnBrk="1" latinLnBrk="0" hangingPunct="1">
        <a:defRPr kumimoji="1" sz="2000" kern="1200">
          <a:solidFill>
            <a:schemeClr val="tx1"/>
          </a:solidFill>
          <a:latin typeface="+mn-lt"/>
          <a:ea typeface="+mn-ea"/>
          <a:cs typeface="+mn-cs"/>
        </a:defRPr>
      </a:lvl1pPr>
      <a:lvl2pPr marL="473604" algn="l" defTabSz="947210" rtl="0" eaLnBrk="1" latinLnBrk="0" hangingPunct="1">
        <a:defRPr kumimoji="1" sz="2000" kern="1200">
          <a:solidFill>
            <a:schemeClr val="tx1"/>
          </a:solidFill>
          <a:latin typeface="+mn-lt"/>
          <a:ea typeface="+mn-ea"/>
          <a:cs typeface="+mn-cs"/>
        </a:defRPr>
      </a:lvl2pPr>
      <a:lvl3pPr marL="947210" algn="l" defTabSz="947210" rtl="0" eaLnBrk="1" latinLnBrk="0" hangingPunct="1">
        <a:defRPr kumimoji="1" sz="2000" kern="1200">
          <a:solidFill>
            <a:schemeClr val="tx1"/>
          </a:solidFill>
          <a:latin typeface="+mn-lt"/>
          <a:ea typeface="+mn-ea"/>
          <a:cs typeface="+mn-cs"/>
        </a:defRPr>
      </a:lvl3pPr>
      <a:lvl4pPr marL="1420813" algn="l" defTabSz="947210" rtl="0" eaLnBrk="1" latinLnBrk="0" hangingPunct="1">
        <a:defRPr kumimoji="1" sz="2000" kern="1200">
          <a:solidFill>
            <a:schemeClr val="tx1"/>
          </a:solidFill>
          <a:latin typeface="+mn-lt"/>
          <a:ea typeface="+mn-ea"/>
          <a:cs typeface="+mn-cs"/>
        </a:defRPr>
      </a:lvl4pPr>
      <a:lvl5pPr marL="1894418" algn="l" defTabSz="947210" rtl="0" eaLnBrk="1" latinLnBrk="0" hangingPunct="1">
        <a:defRPr kumimoji="1" sz="2000" kern="1200">
          <a:solidFill>
            <a:schemeClr val="tx1"/>
          </a:solidFill>
          <a:latin typeface="+mn-lt"/>
          <a:ea typeface="+mn-ea"/>
          <a:cs typeface="+mn-cs"/>
        </a:defRPr>
      </a:lvl5pPr>
      <a:lvl6pPr marL="2368022" algn="l" defTabSz="947210" rtl="0" eaLnBrk="1" latinLnBrk="0" hangingPunct="1">
        <a:defRPr kumimoji="1" sz="2000" kern="1200">
          <a:solidFill>
            <a:schemeClr val="tx1"/>
          </a:solidFill>
          <a:latin typeface="+mn-lt"/>
          <a:ea typeface="+mn-ea"/>
          <a:cs typeface="+mn-cs"/>
        </a:defRPr>
      </a:lvl6pPr>
      <a:lvl7pPr marL="2841628" algn="l" defTabSz="947210" rtl="0" eaLnBrk="1" latinLnBrk="0" hangingPunct="1">
        <a:defRPr kumimoji="1" sz="2000" kern="1200">
          <a:solidFill>
            <a:schemeClr val="tx1"/>
          </a:solidFill>
          <a:latin typeface="+mn-lt"/>
          <a:ea typeface="+mn-ea"/>
          <a:cs typeface="+mn-cs"/>
        </a:defRPr>
      </a:lvl7pPr>
      <a:lvl8pPr marL="3315234" algn="l" defTabSz="947210" rtl="0" eaLnBrk="1" latinLnBrk="0" hangingPunct="1">
        <a:defRPr kumimoji="1" sz="2000" kern="1200">
          <a:solidFill>
            <a:schemeClr val="tx1"/>
          </a:solidFill>
          <a:latin typeface="+mn-lt"/>
          <a:ea typeface="+mn-ea"/>
          <a:cs typeface="+mn-cs"/>
        </a:defRPr>
      </a:lvl8pPr>
      <a:lvl9pPr marL="3788837" algn="l" defTabSz="947210" rtl="0" eaLnBrk="1" latinLnBrk="0" hangingPunct="1">
        <a:defRPr kumimoji="1" sz="20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グループ化 76">
            <a:extLst>
              <a:ext uri="{FF2B5EF4-FFF2-40B4-BE49-F238E27FC236}">
                <a16:creationId xmlns:a16="http://schemas.microsoft.com/office/drawing/2014/main" id="{85E65B1E-162F-52F3-597B-36374652AFC3}"/>
              </a:ext>
            </a:extLst>
          </p:cNvPr>
          <p:cNvGrpSpPr/>
          <p:nvPr/>
        </p:nvGrpSpPr>
        <p:grpSpPr bwMode="gray">
          <a:xfrm>
            <a:off x="0" y="0"/>
            <a:ext cx="10693400" cy="7561263"/>
            <a:chOff x="0" y="0"/>
            <a:chExt cx="10693400" cy="7561263"/>
          </a:xfrm>
        </p:grpSpPr>
        <p:grpSp>
          <p:nvGrpSpPr>
            <p:cNvPr id="76" name="グループ化 75">
              <a:extLst>
                <a:ext uri="{FF2B5EF4-FFF2-40B4-BE49-F238E27FC236}">
                  <a16:creationId xmlns:a16="http://schemas.microsoft.com/office/drawing/2014/main" id="{938AEA76-88FB-0BEF-BFA1-818D0D3F6CE6}"/>
                </a:ext>
              </a:extLst>
            </p:cNvPr>
            <p:cNvGrpSpPr/>
            <p:nvPr/>
          </p:nvGrpSpPr>
          <p:grpSpPr bwMode="gray">
            <a:xfrm>
              <a:off x="0" y="0"/>
              <a:ext cx="10693400" cy="1224001"/>
              <a:chOff x="0" y="0"/>
              <a:chExt cx="10693400" cy="1224001"/>
            </a:xfrm>
          </p:grpSpPr>
          <p:sp>
            <p:nvSpPr>
              <p:cNvPr id="73" name="フリーフォーム: 図形 72">
                <a:extLst>
                  <a:ext uri="{FF2B5EF4-FFF2-40B4-BE49-F238E27FC236}">
                    <a16:creationId xmlns:a16="http://schemas.microsoft.com/office/drawing/2014/main" id="{D774D0A1-C6A4-2B90-E098-184AF39C3771}"/>
                  </a:ext>
                </a:extLst>
              </p:cNvPr>
              <p:cNvSpPr/>
              <p:nvPr/>
            </p:nvSpPr>
            <p:spPr bwMode="gray">
              <a:xfrm>
                <a:off x="0" y="0"/>
                <a:ext cx="10693400" cy="936001"/>
              </a:xfrm>
              <a:custGeom>
                <a:avLst/>
                <a:gdLst>
                  <a:gd name="connsiteX0" fmla="*/ 0 w 7561263"/>
                  <a:gd name="connsiteY0" fmla="*/ 0 h 6527800"/>
                  <a:gd name="connsiteX1" fmla="*/ 7561263 w 7561263"/>
                  <a:gd name="connsiteY1" fmla="*/ 0 h 6527800"/>
                  <a:gd name="connsiteX2" fmla="*/ 7561263 w 7561263"/>
                  <a:gd name="connsiteY2" fmla="*/ 4648200 h 6527800"/>
                  <a:gd name="connsiteX3" fmla="*/ 7561263 w 7561263"/>
                  <a:gd name="connsiteY3" fmla="*/ 5308601 h 6527800"/>
                  <a:gd name="connsiteX4" fmla="*/ 7561263 w 7561263"/>
                  <a:gd name="connsiteY4" fmla="*/ 6527800 h 6527800"/>
                  <a:gd name="connsiteX5" fmla="*/ 5872163 w 7561263"/>
                  <a:gd name="connsiteY5" fmla="*/ 5905500 h 6527800"/>
                  <a:gd name="connsiteX6" fmla="*/ 3522663 w 7561263"/>
                  <a:gd name="connsiteY6" fmla="*/ 6273800 h 6527800"/>
                  <a:gd name="connsiteX7" fmla="*/ 1773240 w 7561263"/>
                  <a:gd name="connsiteY7" fmla="*/ 5308601 h 6527800"/>
                  <a:gd name="connsiteX8" fmla="*/ 0 w 7561263"/>
                  <a:gd name="connsiteY8" fmla="*/ 5308601 h 652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1263" h="6527800">
                    <a:moveTo>
                      <a:pt x="0" y="0"/>
                    </a:moveTo>
                    <a:lnTo>
                      <a:pt x="7561263" y="0"/>
                    </a:lnTo>
                    <a:lnTo>
                      <a:pt x="7561263" y="4648200"/>
                    </a:lnTo>
                    <a:lnTo>
                      <a:pt x="7561263" y="5308601"/>
                    </a:lnTo>
                    <a:lnTo>
                      <a:pt x="7561263" y="6527800"/>
                    </a:lnTo>
                    <a:lnTo>
                      <a:pt x="5872163" y="5905500"/>
                    </a:lnTo>
                    <a:lnTo>
                      <a:pt x="3522663" y="6273800"/>
                    </a:lnTo>
                    <a:lnTo>
                      <a:pt x="1773240" y="5308601"/>
                    </a:lnTo>
                    <a:lnTo>
                      <a:pt x="0" y="5308601"/>
                    </a:lnTo>
                    <a:close/>
                  </a:path>
                </a:pathLst>
              </a:cu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36000" rIns="72000" bIns="0" numCol="1" spcCol="0" rtlCol="0" fromWordArt="0" anchor="ctr" anchorCtr="0" forceAA="0" compatLnSpc="1">
                <a:prstTxWarp prst="textNoShape">
                  <a:avLst/>
                </a:prstTxWarp>
                <a:noAutofit/>
              </a:bodyPr>
              <a:lstStyle/>
              <a:p>
                <a:pPr algn="ctr"/>
                <a:endParaRPr lang="ja-JP" altLang="en-US" sz="1200" dirty="0">
                  <a:solidFill>
                    <a:schemeClr val="tx1"/>
                  </a:solidFill>
                  <a:latin typeface="Meiryo UI" panose="020B0604030504040204" pitchFamily="50" charset="-128"/>
                  <a:ea typeface="Meiryo UI" panose="020B0604030504040204" pitchFamily="50" charset="-128"/>
                </a:endParaRPr>
              </a:p>
            </p:txBody>
          </p:sp>
          <p:grpSp>
            <p:nvGrpSpPr>
              <p:cNvPr id="70" name="グループ化 69">
                <a:extLst>
                  <a:ext uri="{FF2B5EF4-FFF2-40B4-BE49-F238E27FC236}">
                    <a16:creationId xmlns:a16="http://schemas.microsoft.com/office/drawing/2014/main" id="{8BD81E0D-13D7-D58F-CF06-63DCB2DA9C20}"/>
                  </a:ext>
                </a:extLst>
              </p:cNvPr>
              <p:cNvGrpSpPr/>
              <p:nvPr/>
            </p:nvGrpSpPr>
            <p:grpSpPr bwMode="gray">
              <a:xfrm>
                <a:off x="0" y="1"/>
                <a:ext cx="10693400" cy="1224000"/>
                <a:chOff x="0" y="3473451"/>
                <a:chExt cx="7559676" cy="3744913"/>
              </a:xfrm>
            </p:grpSpPr>
            <p:sp>
              <p:nvSpPr>
                <p:cNvPr id="71" name="Freeform 5">
                  <a:extLst>
                    <a:ext uri="{FF2B5EF4-FFF2-40B4-BE49-F238E27FC236}">
                      <a16:creationId xmlns:a16="http://schemas.microsoft.com/office/drawing/2014/main" id="{82E9F856-4414-0669-C221-D1545EF6FFDB}"/>
                    </a:ext>
                  </a:extLst>
                </p:cNvPr>
                <p:cNvSpPr>
                  <a:spLocks/>
                </p:cNvSpPr>
                <p:nvPr/>
              </p:nvSpPr>
              <p:spPr bwMode="gray">
                <a:xfrm>
                  <a:off x="3849688" y="5308601"/>
                  <a:ext cx="3709988" cy="1909763"/>
                </a:xfrm>
                <a:custGeom>
                  <a:avLst/>
                  <a:gdLst>
                    <a:gd name="T0" fmla="*/ 514 w 3271"/>
                    <a:gd name="T1" fmla="*/ 701 h 1687"/>
                    <a:gd name="T2" fmla="*/ 0 w 3271"/>
                    <a:gd name="T3" fmla="*/ 988 h 1687"/>
                    <a:gd name="T4" fmla="*/ 427 w 3271"/>
                    <a:gd name="T5" fmla="*/ 852 h 1687"/>
                    <a:gd name="T6" fmla="*/ 3271 w 3271"/>
                    <a:gd name="T7" fmla="*/ 1687 h 1687"/>
                    <a:gd name="T8" fmla="*/ 3271 w 3271"/>
                    <a:gd name="T9" fmla="*/ 205 h 1687"/>
                    <a:gd name="T10" fmla="*/ 514 w 3271"/>
                    <a:gd name="T11" fmla="*/ 701 h 1687"/>
                  </a:gdLst>
                  <a:ahLst/>
                  <a:cxnLst>
                    <a:cxn ang="0">
                      <a:pos x="T0" y="T1"/>
                    </a:cxn>
                    <a:cxn ang="0">
                      <a:pos x="T2" y="T3"/>
                    </a:cxn>
                    <a:cxn ang="0">
                      <a:pos x="T4" y="T5"/>
                    </a:cxn>
                    <a:cxn ang="0">
                      <a:pos x="T6" y="T7"/>
                    </a:cxn>
                    <a:cxn ang="0">
                      <a:pos x="T8" y="T9"/>
                    </a:cxn>
                    <a:cxn ang="0">
                      <a:pos x="T10" y="T11"/>
                    </a:cxn>
                  </a:cxnLst>
                  <a:rect l="0" t="0" r="r" b="b"/>
                  <a:pathLst>
                    <a:path w="3271" h="1687">
                      <a:moveTo>
                        <a:pt x="514" y="701"/>
                      </a:moveTo>
                      <a:cubicBezTo>
                        <a:pt x="0" y="988"/>
                        <a:pt x="0" y="988"/>
                        <a:pt x="0" y="988"/>
                      </a:cubicBezTo>
                      <a:cubicBezTo>
                        <a:pt x="196" y="915"/>
                        <a:pt x="427" y="852"/>
                        <a:pt x="427" y="852"/>
                      </a:cubicBezTo>
                      <a:cubicBezTo>
                        <a:pt x="1850" y="475"/>
                        <a:pt x="2731" y="996"/>
                        <a:pt x="3271" y="1687"/>
                      </a:cubicBezTo>
                      <a:cubicBezTo>
                        <a:pt x="3271" y="205"/>
                        <a:pt x="3271" y="205"/>
                        <a:pt x="3271" y="205"/>
                      </a:cubicBezTo>
                      <a:cubicBezTo>
                        <a:pt x="2572" y="0"/>
                        <a:pt x="1660" y="52"/>
                        <a:pt x="514" y="701"/>
                      </a:cubicBezTo>
                      <a:close/>
                    </a:path>
                  </a:pathLst>
                </a:custGeom>
                <a:solidFill>
                  <a:schemeClr val="accent3">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6">
                  <a:extLst>
                    <a:ext uri="{FF2B5EF4-FFF2-40B4-BE49-F238E27FC236}">
                      <a16:creationId xmlns:a16="http://schemas.microsoft.com/office/drawing/2014/main" id="{06C16666-C7C6-5A71-E43A-FB50426E7B2A}"/>
                    </a:ext>
                  </a:extLst>
                </p:cNvPr>
                <p:cNvSpPr>
                  <a:spLocks/>
                </p:cNvSpPr>
                <p:nvPr/>
              </p:nvSpPr>
              <p:spPr bwMode="gray">
                <a:xfrm>
                  <a:off x="0" y="3473451"/>
                  <a:ext cx="4489450" cy="3371850"/>
                </a:xfrm>
                <a:custGeom>
                  <a:avLst/>
                  <a:gdLst>
                    <a:gd name="T0" fmla="*/ 2497 w 3958"/>
                    <a:gd name="T1" fmla="*/ 1975 h 2977"/>
                    <a:gd name="T2" fmla="*/ 2262 w 3958"/>
                    <a:gd name="T3" fmla="*/ 1681 h 2977"/>
                    <a:gd name="T4" fmla="*/ 2230 w 3958"/>
                    <a:gd name="T5" fmla="*/ 1629 h 2977"/>
                    <a:gd name="T6" fmla="*/ 2230 w 3958"/>
                    <a:gd name="T7" fmla="*/ 1629 h 2977"/>
                    <a:gd name="T8" fmla="*/ 2230 w 3958"/>
                    <a:gd name="T9" fmla="*/ 1629 h 2977"/>
                    <a:gd name="T10" fmla="*/ 1593 w 3958"/>
                    <a:gd name="T11" fmla="*/ 809 h 2977"/>
                    <a:gd name="T12" fmla="*/ 1593 w 3958"/>
                    <a:gd name="T13" fmla="*/ 809 h 2977"/>
                    <a:gd name="T14" fmla="*/ 0 w 3958"/>
                    <a:gd name="T15" fmla="*/ 0 h 2977"/>
                    <a:gd name="T16" fmla="*/ 0 w 3958"/>
                    <a:gd name="T17" fmla="*/ 1656 h 2977"/>
                    <a:gd name="T18" fmla="*/ 198 w 3958"/>
                    <a:gd name="T19" fmla="*/ 1712 h 2977"/>
                    <a:gd name="T20" fmla="*/ 198 w 3958"/>
                    <a:gd name="T21" fmla="*/ 1712 h 2977"/>
                    <a:gd name="T22" fmla="*/ 198 w 3958"/>
                    <a:gd name="T23" fmla="*/ 1712 h 2977"/>
                    <a:gd name="T24" fmla="*/ 280 w 3958"/>
                    <a:gd name="T25" fmla="*/ 1730 h 2977"/>
                    <a:gd name="T26" fmla="*/ 728 w 3958"/>
                    <a:gd name="T27" fmla="*/ 1853 h 2977"/>
                    <a:gd name="T28" fmla="*/ 1846 w 3958"/>
                    <a:gd name="T29" fmla="*/ 2455 h 2977"/>
                    <a:gd name="T30" fmla="*/ 3252 w 3958"/>
                    <a:gd name="T31" fmla="*/ 2666 h 2977"/>
                    <a:gd name="T32" fmla="*/ 3394 w 3958"/>
                    <a:gd name="T33" fmla="*/ 2608 h 2977"/>
                    <a:gd name="T34" fmla="*/ 3958 w 3958"/>
                    <a:gd name="T35" fmla="*/ 2293 h 2977"/>
                    <a:gd name="T36" fmla="*/ 2497 w 3958"/>
                    <a:gd name="T37" fmla="*/ 1975 h 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8" h="2977">
                      <a:moveTo>
                        <a:pt x="2497" y="1975"/>
                      </a:moveTo>
                      <a:cubicBezTo>
                        <a:pt x="2399" y="1881"/>
                        <a:pt x="2309" y="1751"/>
                        <a:pt x="2262" y="1681"/>
                      </a:cubicBezTo>
                      <a:cubicBezTo>
                        <a:pt x="2253" y="1665"/>
                        <a:pt x="2242" y="1648"/>
                        <a:pt x="2230" y="1629"/>
                      </a:cubicBezTo>
                      <a:cubicBezTo>
                        <a:pt x="2230" y="1629"/>
                        <a:pt x="2230" y="1629"/>
                        <a:pt x="2230" y="1629"/>
                      </a:cubicBezTo>
                      <a:cubicBezTo>
                        <a:pt x="2230" y="1629"/>
                        <a:pt x="2230" y="1629"/>
                        <a:pt x="2230" y="1629"/>
                      </a:cubicBezTo>
                      <a:cubicBezTo>
                        <a:pt x="2114" y="1448"/>
                        <a:pt x="1879" y="1104"/>
                        <a:pt x="1593" y="809"/>
                      </a:cubicBezTo>
                      <a:cubicBezTo>
                        <a:pt x="1593" y="809"/>
                        <a:pt x="1593" y="809"/>
                        <a:pt x="1593" y="809"/>
                      </a:cubicBezTo>
                      <a:cubicBezTo>
                        <a:pt x="1125" y="287"/>
                        <a:pt x="412" y="79"/>
                        <a:pt x="0" y="0"/>
                      </a:cubicBezTo>
                      <a:cubicBezTo>
                        <a:pt x="0" y="1656"/>
                        <a:pt x="0" y="1656"/>
                        <a:pt x="0" y="1656"/>
                      </a:cubicBezTo>
                      <a:cubicBezTo>
                        <a:pt x="73" y="1680"/>
                        <a:pt x="141" y="1698"/>
                        <a:pt x="198" y="1712"/>
                      </a:cubicBezTo>
                      <a:cubicBezTo>
                        <a:pt x="198" y="1712"/>
                        <a:pt x="198" y="1712"/>
                        <a:pt x="198" y="1712"/>
                      </a:cubicBezTo>
                      <a:cubicBezTo>
                        <a:pt x="198" y="1712"/>
                        <a:pt x="198" y="1712"/>
                        <a:pt x="198" y="1712"/>
                      </a:cubicBezTo>
                      <a:cubicBezTo>
                        <a:pt x="229" y="1719"/>
                        <a:pt x="256" y="1725"/>
                        <a:pt x="280" y="1730"/>
                      </a:cubicBezTo>
                      <a:cubicBezTo>
                        <a:pt x="468" y="1776"/>
                        <a:pt x="714" y="1849"/>
                        <a:pt x="728" y="1853"/>
                      </a:cubicBezTo>
                      <a:cubicBezTo>
                        <a:pt x="1444" y="2103"/>
                        <a:pt x="1846" y="2455"/>
                        <a:pt x="1846" y="2455"/>
                      </a:cubicBezTo>
                      <a:cubicBezTo>
                        <a:pt x="2625" y="2977"/>
                        <a:pt x="3252" y="2666"/>
                        <a:pt x="3252" y="2666"/>
                      </a:cubicBezTo>
                      <a:cubicBezTo>
                        <a:pt x="3295" y="2646"/>
                        <a:pt x="3344" y="2627"/>
                        <a:pt x="3394" y="2608"/>
                      </a:cubicBezTo>
                      <a:cubicBezTo>
                        <a:pt x="3958" y="2293"/>
                        <a:pt x="3958" y="2293"/>
                        <a:pt x="3958" y="2293"/>
                      </a:cubicBezTo>
                      <a:cubicBezTo>
                        <a:pt x="3958" y="2293"/>
                        <a:pt x="2980" y="2354"/>
                        <a:pt x="2497" y="19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sp>
          <p:nvSpPr>
            <p:cNvPr id="74" name="正方形/長方形 73">
              <a:extLst>
                <a:ext uri="{FF2B5EF4-FFF2-40B4-BE49-F238E27FC236}">
                  <a16:creationId xmlns:a16="http://schemas.microsoft.com/office/drawing/2014/main" id="{35CE9E33-3A82-FCCC-7F01-9DB74C84E6A7}"/>
                </a:ext>
              </a:extLst>
            </p:cNvPr>
            <p:cNvSpPr/>
            <p:nvPr/>
          </p:nvSpPr>
          <p:spPr bwMode="gray">
            <a:xfrm>
              <a:off x="0" y="7273263"/>
              <a:ext cx="10692000" cy="288000"/>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grpSp>
      <p:graphicFrame>
        <p:nvGraphicFramePr>
          <p:cNvPr id="3" name="表 2">
            <a:extLst>
              <a:ext uri="{FF2B5EF4-FFF2-40B4-BE49-F238E27FC236}">
                <a16:creationId xmlns:a16="http://schemas.microsoft.com/office/drawing/2014/main" id="{0D4FEC74-A354-164F-DF1C-FC8089B06891}"/>
              </a:ext>
            </a:extLst>
          </p:cNvPr>
          <p:cNvGraphicFramePr>
            <a:graphicFrameLocks noGrp="1"/>
          </p:cNvGraphicFramePr>
          <p:nvPr>
            <p:extLst>
              <p:ext uri="{D42A27DB-BD31-4B8C-83A1-F6EECF244321}">
                <p14:modId xmlns:p14="http://schemas.microsoft.com/office/powerpoint/2010/main" val="1197246968"/>
              </p:ext>
            </p:extLst>
          </p:nvPr>
        </p:nvGraphicFramePr>
        <p:xfrm>
          <a:off x="738700" y="2196455"/>
          <a:ext cx="9215997" cy="4952735"/>
        </p:xfrm>
        <a:graphic>
          <a:graphicData uri="http://schemas.openxmlformats.org/drawingml/2006/table">
            <a:tbl>
              <a:tblPr>
                <a:tableStyleId>{5C22544A-7EE6-4342-B048-85BDC9FD1C3A}</a:tableStyleId>
              </a:tblPr>
              <a:tblGrid>
                <a:gridCol w="1713853">
                  <a:extLst>
                    <a:ext uri="{9D8B030D-6E8A-4147-A177-3AD203B41FA5}">
                      <a16:colId xmlns:a16="http://schemas.microsoft.com/office/drawing/2014/main" val="3663247955"/>
                    </a:ext>
                  </a:extLst>
                </a:gridCol>
                <a:gridCol w="937768">
                  <a:extLst>
                    <a:ext uri="{9D8B030D-6E8A-4147-A177-3AD203B41FA5}">
                      <a16:colId xmlns:a16="http://schemas.microsoft.com/office/drawing/2014/main" val="831890360"/>
                    </a:ext>
                  </a:extLst>
                </a:gridCol>
                <a:gridCol w="937768">
                  <a:extLst>
                    <a:ext uri="{9D8B030D-6E8A-4147-A177-3AD203B41FA5}">
                      <a16:colId xmlns:a16="http://schemas.microsoft.com/office/drawing/2014/main" val="2734045553"/>
                    </a:ext>
                  </a:extLst>
                </a:gridCol>
                <a:gridCol w="937768">
                  <a:extLst>
                    <a:ext uri="{9D8B030D-6E8A-4147-A177-3AD203B41FA5}">
                      <a16:colId xmlns:a16="http://schemas.microsoft.com/office/drawing/2014/main" val="3995881335"/>
                    </a:ext>
                  </a:extLst>
                </a:gridCol>
                <a:gridCol w="937768">
                  <a:extLst>
                    <a:ext uri="{9D8B030D-6E8A-4147-A177-3AD203B41FA5}">
                      <a16:colId xmlns:a16="http://schemas.microsoft.com/office/drawing/2014/main" val="1707782575"/>
                    </a:ext>
                  </a:extLst>
                </a:gridCol>
                <a:gridCol w="937768">
                  <a:extLst>
                    <a:ext uri="{9D8B030D-6E8A-4147-A177-3AD203B41FA5}">
                      <a16:colId xmlns:a16="http://schemas.microsoft.com/office/drawing/2014/main" val="1402747949"/>
                    </a:ext>
                  </a:extLst>
                </a:gridCol>
                <a:gridCol w="937768">
                  <a:extLst>
                    <a:ext uri="{9D8B030D-6E8A-4147-A177-3AD203B41FA5}">
                      <a16:colId xmlns:a16="http://schemas.microsoft.com/office/drawing/2014/main" val="648264902"/>
                    </a:ext>
                  </a:extLst>
                </a:gridCol>
                <a:gridCol w="937768">
                  <a:extLst>
                    <a:ext uri="{9D8B030D-6E8A-4147-A177-3AD203B41FA5}">
                      <a16:colId xmlns:a16="http://schemas.microsoft.com/office/drawing/2014/main" val="4027882901"/>
                    </a:ext>
                  </a:extLst>
                </a:gridCol>
                <a:gridCol w="937768">
                  <a:extLst>
                    <a:ext uri="{9D8B030D-6E8A-4147-A177-3AD203B41FA5}">
                      <a16:colId xmlns:a16="http://schemas.microsoft.com/office/drawing/2014/main" val="3576883244"/>
                    </a:ext>
                  </a:extLst>
                </a:gridCol>
              </a:tblGrid>
              <a:tr h="420188">
                <a:tc>
                  <a:txBody>
                    <a:bodyPr/>
                    <a:lstStyle/>
                    <a:p>
                      <a:pPr algn="ctr" fontAlgn="ctr"/>
                      <a:r>
                        <a:rPr lang="ja-JP" sz="1050" b="1" u="none" strike="noStrike" dirty="0">
                          <a:solidFill>
                            <a:schemeClr val="bg1"/>
                          </a:solidFill>
                          <a:effectLst/>
                        </a:rPr>
                        <a:t>施設種別</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1050" b="1" u="none" strike="noStrike" dirty="0">
                          <a:solidFill>
                            <a:schemeClr val="bg1"/>
                          </a:solidFill>
                          <a:effectLst/>
                        </a:rPr>
                        <a:t>職員の住宅確保</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900" b="1" u="none" strike="noStrike" dirty="0">
                          <a:solidFill>
                            <a:schemeClr val="bg1"/>
                          </a:solidFill>
                          <a:effectLst/>
                        </a:rPr>
                        <a:t>職員の住宅確保</a:t>
                      </a:r>
                      <a:br>
                        <a:rPr lang="en-US" altLang="ja-JP" sz="900" b="1" u="none" strike="noStrike" dirty="0">
                          <a:solidFill>
                            <a:schemeClr val="bg1"/>
                          </a:solidFill>
                          <a:effectLst/>
                        </a:rPr>
                      </a:br>
                      <a:r>
                        <a:rPr lang="ja-JP" altLang="en-US" sz="900" b="1" u="none" strike="noStrike" dirty="0">
                          <a:solidFill>
                            <a:schemeClr val="bg1"/>
                          </a:solidFill>
                          <a:effectLst/>
                        </a:rPr>
                        <a:t>の</a:t>
                      </a:r>
                      <a:r>
                        <a:rPr lang="ja-JP" sz="900" b="1" u="none" strike="noStrike" dirty="0">
                          <a:solidFill>
                            <a:schemeClr val="bg1"/>
                          </a:solidFill>
                          <a:effectLst/>
                        </a:rPr>
                        <a:t>手続き代行</a:t>
                      </a:r>
                      <a:endParaRPr lang="ja-JP" sz="1050" b="1" i="0" u="none" strike="noStrike" baseline="30000"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1050" b="1" u="none" strike="noStrike" dirty="0">
                          <a:solidFill>
                            <a:schemeClr val="bg1"/>
                          </a:solidFill>
                          <a:effectLst/>
                        </a:rPr>
                        <a:t>医療的ケア</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1050" b="1" u="none" strike="noStrike" dirty="0">
                          <a:solidFill>
                            <a:schemeClr val="bg1"/>
                          </a:solidFill>
                          <a:effectLst/>
                        </a:rPr>
                        <a:t>夜間看護師配置</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1050" b="1" u="none" strike="noStrike" dirty="0">
                          <a:solidFill>
                            <a:schemeClr val="bg1"/>
                          </a:solidFill>
                          <a:effectLst/>
                        </a:rPr>
                        <a:t>介護補助員</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1050" b="1" u="none" strike="noStrike" dirty="0">
                          <a:solidFill>
                            <a:schemeClr val="bg1"/>
                          </a:solidFill>
                          <a:effectLst/>
                        </a:rPr>
                        <a:t>食事提供</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sz="1050" b="1" u="none" strike="noStrike" dirty="0">
                          <a:solidFill>
                            <a:schemeClr val="bg1"/>
                          </a:solidFill>
                          <a:effectLst/>
                        </a:rPr>
                        <a:t>宿泊経費</a:t>
                      </a:r>
                      <a:endParaRPr lang="ja-JP" sz="105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ja-JP" altLang="en-US" sz="900" b="1" i="0" u="none" strike="noStrike" dirty="0">
                          <a:solidFill>
                            <a:schemeClr val="bg1"/>
                          </a:solidFill>
                          <a:effectLst/>
                          <a:latin typeface="游ゴシック" panose="020B0400000000000000" pitchFamily="50" charset="-128"/>
                          <a:ea typeface="游ゴシック" panose="020B0400000000000000" pitchFamily="50" charset="-128"/>
                        </a:rPr>
                        <a:t>マッチングサービス利用経費</a:t>
                      </a:r>
                      <a:endParaRPr lang="ja-JP" sz="900" b="1" i="0" u="none" strike="noStrike" dirty="0">
                        <a:solidFill>
                          <a:schemeClr val="bg1"/>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752218712"/>
                  </a:ext>
                </a:extLst>
              </a:tr>
              <a:tr h="396144">
                <a:tc>
                  <a:txBody>
                    <a:bodyPr/>
                    <a:lstStyle/>
                    <a:p>
                      <a:pPr algn="ctr" fontAlgn="ctr"/>
                      <a:r>
                        <a:rPr lang="ja-JP" sz="1100" b="1" u="none" strike="noStrike" dirty="0">
                          <a:effectLst/>
                        </a:rPr>
                        <a:t>特別養護老人ホーム</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773789733"/>
                  </a:ext>
                </a:extLst>
              </a:tr>
              <a:tr h="396144">
                <a:tc>
                  <a:txBody>
                    <a:bodyPr/>
                    <a:lstStyle/>
                    <a:p>
                      <a:pPr algn="ctr" fontAlgn="ctr"/>
                      <a:r>
                        <a:rPr lang="ja-JP" sz="1100" b="1" u="none" strike="noStrike" dirty="0">
                          <a:effectLst/>
                        </a:rPr>
                        <a:t>老人保健施設</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04781740"/>
                  </a:ext>
                </a:extLst>
              </a:tr>
              <a:tr h="396144">
                <a:tc>
                  <a:txBody>
                    <a:bodyPr/>
                    <a:lstStyle/>
                    <a:p>
                      <a:pPr algn="ctr" fontAlgn="ctr"/>
                      <a:r>
                        <a:rPr lang="ja-JP" sz="1100" b="1" u="none" strike="noStrike" dirty="0">
                          <a:effectLst/>
                        </a:rPr>
                        <a:t>認知症グループホーム</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a:effectLst/>
                        </a:rPr>
                        <a:t>〇</a:t>
                      </a:r>
                      <a:endParaRPr lang="ja-JP" sz="1100" b="1" i="0" u="none" strike="noStrike">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baseline="0" dirty="0">
                        <a:solidFill>
                          <a:srgbClr val="000000"/>
                        </a:solidFill>
                        <a:effectLst/>
                        <a:latin typeface="+mn-ea"/>
                        <a:ea typeface="+mn-ea"/>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baseline="0" dirty="0">
                        <a:solidFill>
                          <a:srgbClr val="000000"/>
                        </a:solidFill>
                        <a:effectLst/>
                        <a:latin typeface="+mn-ea"/>
                        <a:ea typeface="+mn-ea"/>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6098824"/>
                  </a:ext>
                </a:extLst>
              </a:tr>
              <a:tr h="548835">
                <a:tc>
                  <a:txBody>
                    <a:bodyPr/>
                    <a:lstStyle/>
                    <a:p>
                      <a:pPr algn="ctr" fontAlgn="ctr"/>
                      <a:r>
                        <a:rPr lang="ja-JP" sz="1100" b="1" u="none" strike="noStrike" dirty="0">
                          <a:effectLst/>
                        </a:rPr>
                        <a:t>老人デイサービスセンター</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657710740"/>
                  </a:ext>
                </a:extLst>
              </a:tr>
              <a:tr h="396144">
                <a:tc>
                  <a:txBody>
                    <a:bodyPr/>
                    <a:lstStyle/>
                    <a:p>
                      <a:pPr algn="ctr" fontAlgn="ctr"/>
                      <a:r>
                        <a:rPr lang="ja-JP" sz="1100" b="1" u="none" strike="noStrike" dirty="0">
                          <a:effectLst/>
                        </a:rPr>
                        <a:t>小規模多機能型居宅介護</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47210" rtl="0" eaLnBrk="1" fontAlgn="ctr" latinLnBrk="0" hangingPunct="1">
                        <a:lnSpc>
                          <a:spcPct val="100000"/>
                        </a:lnSpc>
                        <a:spcBef>
                          <a:spcPts val="0"/>
                        </a:spcBef>
                        <a:spcAft>
                          <a:spcPts val="0"/>
                        </a:spcAft>
                        <a:buClrTx/>
                        <a:buSzTx/>
                        <a:buFontTx/>
                        <a:buNone/>
                        <a:tabLst/>
                        <a:defRPr/>
                      </a:pPr>
                      <a:r>
                        <a:rPr lang="ja-JP" altLang="ja-JP" sz="1100" b="1" u="none" strike="noStrike" dirty="0">
                          <a:effectLst/>
                        </a:rPr>
                        <a:t>〇</a:t>
                      </a:r>
                      <a:r>
                        <a:rPr lang="ja-JP" altLang="ja-JP" sz="1100" b="1" u="none" strike="noStrike" baseline="30000" dirty="0">
                          <a:effectLst/>
                        </a:rPr>
                        <a:t>※</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446181665"/>
                  </a:ext>
                </a:extLst>
              </a:tr>
              <a:tr h="396144">
                <a:tc>
                  <a:txBody>
                    <a:bodyPr/>
                    <a:lstStyle/>
                    <a:p>
                      <a:pPr algn="ctr" fontAlgn="ctr"/>
                      <a:r>
                        <a:rPr lang="ja-JP" sz="1100" b="1" u="none" strike="noStrike" dirty="0">
                          <a:effectLst/>
                        </a:rPr>
                        <a:t>夜間対応型訪問介護</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666005973"/>
                  </a:ext>
                </a:extLst>
              </a:tr>
              <a:tr h="396144">
                <a:tc>
                  <a:txBody>
                    <a:bodyPr/>
                    <a:lstStyle/>
                    <a:p>
                      <a:pPr algn="ctr" fontAlgn="ctr"/>
                      <a:r>
                        <a:rPr lang="ja-JP" sz="1100" b="1" u="none" strike="noStrike" dirty="0">
                          <a:effectLst/>
                        </a:rPr>
                        <a:t>定期巡回・随時対応型</a:t>
                      </a:r>
                      <a:br>
                        <a:rPr lang="en-US" altLang="ja-JP" sz="1100" b="1" u="none" strike="noStrike" dirty="0">
                          <a:effectLst/>
                        </a:rPr>
                      </a:br>
                      <a:r>
                        <a:rPr lang="ja-JP" sz="1100" b="1" u="none" strike="noStrike" dirty="0">
                          <a:effectLst/>
                        </a:rPr>
                        <a:t>訪問介護看護</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29501072"/>
                  </a:ext>
                </a:extLst>
              </a:tr>
              <a:tr h="396144">
                <a:tc>
                  <a:txBody>
                    <a:bodyPr/>
                    <a:lstStyle/>
                    <a:p>
                      <a:pPr algn="ctr" fontAlgn="ctr"/>
                      <a:r>
                        <a:rPr lang="ja-JP" sz="1100" b="1" u="none" strike="noStrike" dirty="0">
                          <a:effectLst/>
                        </a:rPr>
                        <a:t>ケアハウス</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622275694"/>
                  </a:ext>
                </a:extLst>
              </a:tr>
              <a:tr h="396144">
                <a:tc>
                  <a:txBody>
                    <a:bodyPr/>
                    <a:lstStyle/>
                    <a:p>
                      <a:pPr algn="ctr" fontAlgn="ctr"/>
                      <a:r>
                        <a:rPr lang="ja-JP" sz="1100" b="1" u="none" strike="noStrike" dirty="0">
                          <a:effectLst/>
                        </a:rPr>
                        <a:t>通所リハビリテーション</a:t>
                      </a:r>
                      <a:br>
                        <a:rPr lang="en-US" altLang="ja-JP" sz="1100" b="1" u="none" strike="noStrike" dirty="0">
                          <a:effectLst/>
                        </a:rPr>
                      </a:br>
                      <a:r>
                        <a:rPr lang="ja-JP" sz="1100" b="1" u="none" strike="noStrike" dirty="0">
                          <a:effectLst/>
                        </a:rPr>
                        <a:t>(老健併設)</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kumimoji="1" lang="ja-JP" altLang="en-US" b="1" dirty="0"/>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kumimoji="1" lang="ja-JP" altLang="en-US" b="1" dirty="0"/>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kumimoji="1" lang="ja-JP" altLang="en-US" b="1" dirty="0"/>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a:t>
                      </a:r>
                      <a:br>
                        <a:rPr lang="en-US" altLang="ja-JP" sz="1100" b="1" u="none" strike="noStrike" dirty="0">
                          <a:effectLst/>
                        </a:rPr>
                      </a:br>
                      <a:r>
                        <a:rPr lang="ja-JP" sz="1000" b="1" u="none" strike="noStrike" dirty="0">
                          <a:effectLst/>
                        </a:rPr>
                        <a:t>(民設に限る)</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26785452"/>
                  </a:ext>
                </a:extLst>
              </a:tr>
              <a:tr h="396144">
                <a:tc>
                  <a:txBody>
                    <a:bodyPr/>
                    <a:lstStyle/>
                    <a:p>
                      <a:pPr algn="ctr" fontAlgn="ctr"/>
                      <a:r>
                        <a:rPr lang="ja-JP" sz="1100" b="1" u="none" strike="noStrike" dirty="0">
                          <a:effectLst/>
                        </a:rPr>
                        <a:t>訪問介護</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911959690"/>
                  </a:ext>
                </a:extLst>
              </a:tr>
              <a:tr h="396144">
                <a:tc>
                  <a:txBody>
                    <a:bodyPr/>
                    <a:lstStyle/>
                    <a:p>
                      <a:pPr algn="ctr" fontAlgn="ctr"/>
                      <a:r>
                        <a:rPr lang="ja-JP" sz="1100" b="1" u="none" strike="noStrike" dirty="0">
                          <a:effectLst/>
                        </a:rPr>
                        <a:t>居宅介護支援事業所</a:t>
                      </a: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mpd="sng">
                      <a:noFill/>
                    </a:lnL>
                    <a:lnR w="12700"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olid"/>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endParaRPr lang="ja-JP" sz="110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ap="flat" cmpd="sng" algn="ctr">
                      <a:solidFill>
                        <a:schemeClr val="accent4"/>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r>
                        <a:rPr lang="ja-JP" sz="1100" b="1" u="none" strike="noStrike" dirty="0">
                          <a:effectLst/>
                        </a:rPr>
                        <a:t>〇</a:t>
                      </a:r>
                      <a:r>
                        <a:rPr lang="ja-JP" altLang="ja-JP" sz="1100" b="1" u="none" strike="noStrike" baseline="30000" dirty="0">
                          <a:effectLst/>
                        </a:rPr>
                        <a:t>※</a:t>
                      </a:r>
                      <a:endParaRPr lang="ja-JP" sz="1100" b="1" i="0" u="none" strike="noStrike" baseline="30000" dirty="0">
                        <a:solidFill>
                          <a:srgbClr val="000000"/>
                        </a:solidFill>
                        <a:effectLst/>
                        <a:latin typeface="游ゴシック" panose="020B0400000000000000" pitchFamily="50" charset="-128"/>
                        <a:ea typeface="游ゴシック" panose="020B0400000000000000" pitchFamily="50" charset="-128"/>
                      </a:endParaRPr>
                    </a:p>
                  </a:txBody>
                  <a:tcPr marL="36000" marR="36000" marT="36000" marB="36000" anchor="ctr">
                    <a:lnL w="12700" cap="flat" cmpd="sng" algn="ctr">
                      <a:solidFill>
                        <a:schemeClr val="accent4"/>
                      </a:solidFill>
                      <a:prstDash val="sysDot"/>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17907375"/>
                  </a:ext>
                </a:extLst>
              </a:tr>
            </a:tbl>
          </a:graphicData>
        </a:graphic>
      </p:graphicFrame>
      <p:sp>
        <p:nvSpPr>
          <p:cNvPr id="4" name="テキスト ボックス 3">
            <a:extLst>
              <a:ext uri="{FF2B5EF4-FFF2-40B4-BE49-F238E27FC236}">
                <a16:creationId xmlns:a16="http://schemas.microsoft.com/office/drawing/2014/main" id="{533C3A12-A833-EC5D-5C04-5A1F9B5DD366}"/>
              </a:ext>
            </a:extLst>
          </p:cNvPr>
          <p:cNvSpPr txBox="1"/>
          <p:nvPr/>
        </p:nvSpPr>
        <p:spPr bwMode="gray">
          <a:xfrm>
            <a:off x="8370170" y="2016455"/>
            <a:ext cx="1584000" cy="180000"/>
          </a:xfrm>
          <a:prstGeom prst="rect">
            <a:avLst/>
          </a:prstGeom>
          <a:noFill/>
        </p:spPr>
        <p:txBody>
          <a:bodyPr wrap="none" lIns="0" tIns="0" rIns="0" bIns="36000" rtlCol="0" anchor="b" anchorCtr="0">
            <a:noAutofit/>
          </a:bodyPr>
          <a:lstStyle/>
          <a:p>
            <a:pPr algn="r"/>
            <a:r>
              <a:rPr kumimoji="1" lang="en-US" altLang="ja-JP" sz="1000" b="1" dirty="0">
                <a:solidFill>
                  <a:schemeClr val="accent4"/>
                </a:solidFill>
                <a:latin typeface="+mn-ea"/>
                <a:cs typeface="メイリオ" panose="020B0604030504040204" pitchFamily="50" charset="-128"/>
              </a:rPr>
              <a:t>※</a:t>
            </a:r>
            <a:r>
              <a:rPr kumimoji="1" lang="ja-JP" altLang="en-US" sz="1000" b="1" dirty="0">
                <a:solidFill>
                  <a:schemeClr val="accent4"/>
                </a:solidFill>
                <a:latin typeface="+mn-ea"/>
                <a:cs typeface="メイリオ" panose="020B0604030504040204" pitchFamily="50" charset="-128"/>
              </a:rPr>
              <a:t>印は新設　</a:t>
            </a:r>
          </a:p>
        </p:txBody>
      </p:sp>
      <p:grpSp>
        <p:nvGrpSpPr>
          <p:cNvPr id="16" name="グループ化 15">
            <a:extLst>
              <a:ext uri="{FF2B5EF4-FFF2-40B4-BE49-F238E27FC236}">
                <a16:creationId xmlns:a16="http://schemas.microsoft.com/office/drawing/2014/main" id="{711DE203-24BC-CF4C-575E-5DF776A963B5}"/>
              </a:ext>
            </a:extLst>
          </p:cNvPr>
          <p:cNvGrpSpPr/>
          <p:nvPr/>
        </p:nvGrpSpPr>
        <p:grpSpPr bwMode="gray">
          <a:xfrm>
            <a:off x="744146" y="977218"/>
            <a:ext cx="6552000" cy="720000"/>
            <a:chOff x="612334" y="858548"/>
            <a:chExt cx="6552000" cy="720000"/>
          </a:xfrm>
        </p:grpSpPr>
        <p:sp>
          <p:nvSpPr>
            <p:cNvPr id="5" name="テキスト ボックス 4">
              <a:extLst>
                <a:ext uri="{FF2B5EF4-FFF2-40B4-BE49-F238E27FC236}">
                  <a16:creationId xmlns:a16="http://schemas.microsoft.com/office/drawing/2014/main" id="{D977104C-99BC-BE04-663C-DFEA5EB2BB3B}"/>
                </a:ext>
              </a:extLst>
            </p:cNvPr>
            <p:cNvSpPr txBox="1"/>
            <p:nvPr/>
          </p:nvSpPr>
          <p:spPr bwMode="gray">
            <a:xfrm>
              <a:off x="612334" y="1146548"/>
              <a:ext cx="6552000" cy="432000"/>
            </a:xfrm>
            <a:prstGeom prst="rect">
              <a:avLst/>
            </a:prstGeom>
            <a:noFill/>
          </p:spPr>
          <p:txBody>
            <a:bodyPr wrap="square" lIns="144000" tIns="72000" rIns="0" bIns="0" rtlCol="0">
              <a:noAutofit/>
            </a:bodyPr>
            <a:lstStyle/>
            <a:p>
              <a:pPr algn="l"/>
              <a:r>
                <a:rPr kumimoji="1" lang="ja-JP" altLang="en-US" sz="1100" dirty="0">
                  <a:latin typeface="+mn-ea"/>
                  <a:cs typeface="メイリオ" panose="020B0604030504040204" pitchFamily="50" charset="-128"/>
                </a:rPr>
                <a:t>区内で介護事業を運営する事業者に対し、事業の運営に要する経費の一部を補助することにより、</a:t>
              </a:r>
              <a:br>
                <a:rPr kumimoji="1" lang="en-US" altLang="ja-JP" sz="1100" dirty="0">
                  <a:latin typeface="+mn-ea"/>
                  <a:cs typeface="メイリオ" panose="020B0604030504040204" pitchFamily="50" charset="-128"/>
                </a:rPr>
              </a:br>
              <a:r>
                <a:rPr kumimoji="1" lang="ja-JP" altLang="en-US" sz="1100" dirty="0">
                  <a:latin typeface="+mn-ea"/>
                  <a:cs typeface="メイリオ" panose="020B0604030504040204" pitchFamily="50" charset="-128"/>
                </a:rPr>
                <a:t>高齢者の介護保険サービスの利用を促進し、もって高齢者の福祉の向上を図ることを目的とします。</a:t>
              </a:r>
            </a:p>
          </p:txBody>
        </p:sp>
        <p:grpSp>
          <p:nvGrpSpPr>
            <p:cNvPr id="9" name="グループ化 8">
              <a:extLst>
                <a:ext uri="{FF2B5EF4-FFF2-40B4-BE49-F238E27FC236}">
                  <a16:creationId xmlns:a16="http://schemas.microsoft.com/office/drawing/2014/main" id="{C1C030D7-FFA5-EAB4-1689-504B81FF4611}"/>
                </a:ext>
              </a:extLst>
            </p:cNvPr>
            <p:cNvGrpSpPr/>
            <p:nvPr/>
          </p:nvGrpSpPr>
          <p:grpSpPr bwMode="gray">
            <a:xfrm>
              <a:off x="612334" y="858548"/>
              <a:ext cx="5760000" cy="288000"/>
              <a:chOff x="653343" y="7079636"/>
              <a:chExt cx="5760000" cy="432000"/>
            </a:xfrm>
          </p:grpSpPr>
          <p:sp>
            <p:nvSpPr>
              <p:cNvPr id="10" name="正方形/長方形 9">
                <a:extLst>
                  <a:ext uri="{FF2B5EF4-FFF2-40B4-BE49-F238E27FC236}">
                    <a16:creationId xmlns:a16="http://schemas.microsoft.com/office/drawing/2014/main" id="{80ECE25C-B435-8AD4-F13C-936C8407C5C8}"/>
                  </a:ext>
                </a:extLst>
              </p:cNvPr>
              <p:cNvSpPr/>
              <p:nvPr/>
            </p:nvSpPr>
            <p:spPr bwMode="gray">
              <a:xfrm>
                <a:off x="761343" y="7079636"/>
                <a:ext cx="5652000" cy="432000"/>
              </a:xfrm>
              <a:prstGeom prst="rect">
                <a:avLst/>
              </a:prstGeom>
              <a:noFill/>
            </p:spPr>
            <p:txBody>
              <a:bodyPr wrap="square" lIns="108000" tIns="0" rIns="0" bIns="18000" anchor="ctr" anchorCtr="0">
                <a:noAutofit/>
              </a:bodyPr>
              <a:lstStyle/>
              <a:p>
                <a:pPr lvl="0"/>
                <a:r>
                  <a:rPr lang="ja-JP" altLang="en-US" sz="1200" b="1" dirty="0">
                    <a:solidFill>
                      <a:schemeClr val="tx2"/>
                    </a:solidFill>
                    <a:latin typeface="BIZ UDPゴシック" panose="020B0400000000000000" pitchFamily="50" charset="-128"/>
                    <a:ea typeface="BIZ UDPゴシック" panose="020B0400000000000000" pitchFamily="50" charset="-128"/>
                    <a:cs typeface="メイリオ" panose="020B0604030504040204" pitchFamily="50" charset="-128"/>
                  </a:rPr>
                  <a:t>目的</a:t>
                </a:r>
              </a:p>
            </p:txBody>
          </p:sp>
          <p:sp>
            <p:nvSpPr>
              <p:cNvPr id="11" name="四角形: 角を丸くする 10">
                <a:extLst>
                  <a:ext uri="{FF2B5EF4-FFF2-40B4-BE49-F238E27FC236}">
                    <a16:creationId xmlns:a16="http://schemas.microsoft.com/office/drawing/2014/main" id="{4C620A25-671E-DB20-F208-4E44362F248A}"/>
                  </a:ext>
                </a:extLst>
              </p:cNvPr>
              <p:cNvSpPr/>
              <p:nvPr/>
            </p:nvSpPr>
            <p:spPr bwMode="gray">
              <a:xfrm rot="16200000">
                <a:off x="491343" y="7241636"/>
                <a:ext cx="432000" cy="108000"/>
              </a:xfrm>
              <a:prstGeom prst="roundRect">
                <a:avLst>
                  <a:gd name="adj" fmla="val 50000"/>
                </a:avLst>
              </a:prstGeom>
              <a:solidFill>
                <a:schemeClr val="accent4"/>
              </a:solidFill>
            </p:spPr>
            <p:txBody>
              <a:bodyPr wrap="square" lIns="0" tIns="0" rIns="0" bIns="0" anchor="ctr" anchorCtr="0">
                <a:noAutofit/>
              </a:bodyPr>
              <a:lstStyle/>
              <a:p>
                <a:pPr algn="ctr">
                  <a:spcAft>
                    <a:spcPts val="400"/>
                  </a:spcAft>
                  <a:buClr>
                    <a:schemeClr val="tx2"/>
                  </a:buClr>
                </a:pPr>
                <a:endParaRPr lang="ja-JP" altLang="en-US" sz="1600" b="1" spc="400" dirty="0">
                  <a:solidFill>
                    <a:schemeClr val="tx2"/>
                  </a:solidFill>
                  <a:latin typeface="+mn-ea"/>
                </a:endParaRPr>
              </a:p>
            </p:txBody>
          </p:sp>
        </p:grpSp>
      </p:grpSp>
      <p:grpSp>
        <p:nvGrpSpPr>
          <p:cNvPr id="12" name="グループ化 11">
            <a:extLst>
              <a:ext uri="{FF2B5EF4-FFF2-40B4-BE49-F238E27FC236}">
                <a16:creationId xmlns:a16="http://schemas.microsoft.com/office/drawing/2014/main" id="{7F5FB6B3-97F8-746D-69A4-8D222447B694}"/>
              </a:ext>
            </a:extLst>
          </p:cNvPr>
          <p:cNvGrpSpPr/>
          <p:nvPr/>
        </p:nvGrpSpPr>
        <p:grpSpPr bwMode="gray">
          <a:xfrm>
            <a:off x="744146" y="1841218"/>
            <a:ext cx="5760000" cy="288000"/>
            <a:chOff x="653343" y="7079636"/>
            <a:chExt cx="5760000" cy="432000"/>
          </a:xfrm>
        </p:grpSpPr>
        <p:sp>
          <p:nvSpPr>
            <p:cNvPr id="13" name="正方形/長方形 12">
              <a:extLst>
                <a:ext uri="{FF2B5EF4-FFF2-40B4-BE49-F238E27FC236}">
                  <a16:creationId xmlns:a16="http://schemas.microsoft.com/office/drawing/2014/main" id="{62BC7B1C-58B1-DE0B-40F8-790B106A1BC1}"/>
                </a:ext>
              </a:extLst>
            </p:cNvPr>
            <p:cNvSpPr/>
            <p:nvPr/>
          </p:nvSpPr>
          <p:spPr bwMode="gray">
            <a:xfrm>
              <a:off x="761343" y="7079636"/>
              <a:ext cx="5652000" cy="432000"/>
            </a:xfrm>
            <a:prstGeom prst="rect">
              <a:avLst/>
            </a:prstGeom>
            <a:noFill/>
          </p:spPr>
          <p:txBody>
            <a:bodyPr wrap="square" lIns="108000" tIns="0" rIns="0" bIns="18000" anchor="ctr" anchorCtr="0">
              <a:noAutofit/>
            </a:bodyPr>
            <a:lstStyle/>
            <a:p>
              <a:pPr lvl="0"/>
              <a:r>
                <a:rPr lang="ja-JP" altLang="en-US" sz="1200" b="1" dirty="0">
                  <a:solidFill>
                    <a:schemeClr val="tx2"/>
                  </a:solidFill>
                  <a:latin typeface="BIZ UDPゴシック" panose="020B0400000000000000" pitchFamily="50" charset="-128"/>
                  <a:ea typeface="BIZ UDPゴシック" panose="020B0400000000000000" pitchFamily="50" charset="-128"/>
                  <a:cs typeface="メイリオ" panose="020B0604030504040204" pitchFamily="50" charset="-128"/>
                </a:rPr>
                <a:t>対象施設及び事業種別</a:t>
              </a:r>
            </a:p>
          </p:txBody>
        </p:sp>
        <p:sp>
          <p:nvSpPr>
            <p:cNvPr id="14" name="四角形: 角を丸くする 13">
              <a:extLst>
                <a:ext uri="{FF2B5EF4-FFF2-40B4-BE49-F238E27FC236}">
                  <a16:creationId xmlns:a16="http://schemas.microsoft.com/office/drawing/2014/main" id="{1BA9922F-B387-0333-50F2-9D5773CE6626}"/>
                </a:ext>
              </a:extLst>
            </p:cNvPr>
            <p:cNvSpPr/>
            <p:nvPr/>
          </p:nvSpPr>
          <p:spPr bwMode="gray">
            <a:xfrm rot="16200000">
              <a:off x="491343" y="7241636"/>
              <a:ext cx="432000" cy="108000"/>
            </a:xfrm>
            <a:prstGeom prst="roundRect">
              <a:avLst>
                <a:gd name="adj" fmla="val 50000"/>
              </a:avLst>
            </a:prstGeom>
            <a:solidFill>
              <a:schemeClr val="accent4"/>
            </a:solidFill>
          </p:spPr>
          <p:txBody>
            <a:bodyPr wrap="square" lIns="0" tIns="0" rIns="0" bIns="0" anchor="ctr" anchorCtr="0">
              <a:noAutofit/>
            </a:bodyPr>
            <a:lstStyle/>
            <a:p>
              <a:pPr algn="ctr">
                <a:spcAft>
                  <a:spcPts val="400"/>
                </a:spcAft>
                <a:buClr>
                  <a:schemeClr val="tx2"/>
                </a:buClr>
              </a:pPr>
              <a:endParaRPr lang="ja-JP" altLang="en-US" sz="1600" b="1" spc="400" dirty="0">
                <a:solidFill>
                  <a:schemeClr val="tx2"/>
                </a:solidFill>
                <a:latin typeface="+mn-ea"/>
              </a:endParaRPr>
            </a:p>
          </p:txBody>
        </p:sp>
      </p:grpSp>
      <p:grpSp>
        <p:nvGrpSpPr>
          <p:cNvPr id="75" name="グループ化 74">
            <a:extLst>
              <a:ext uri="{FF2B5EF4-FFF2-40B4-BE49-F238E27FC236}">
                <a16:creationId xmlns:a16="http://schemas.microsoft.com/office/drawing/2014/main" id="{01F2414F-00C5-8501-515A-D5FD47FE91DF}"/>
              </a:ext>
            </a:extLst>
          </p:cNvPr>
          <p:cNvGrpSpPr/>
          <p:nvPr/>
        </p:nvGrpSpPr>
        <p:grpSpPr bwMode="gray">
          <a:xfrm>
            <a:off x="-237379" y="471152"/>
            <a:ext cx="4320000" cy="432000"/>
            <a:chOff x="-237379" y="471152"/>
            <a:chExt cx="4320000" cy="432000"/>
          </a:xfrm>
        </p:grpSpPr>
        <p:sp>
          <p:nvSpPr>
            <p:cNvPr id="20" name="四角形: 角を丸くする 19">
              <a:extLst>
                <a:ext uri="{FF2B5EF4-FFF2-40B4-BE49-F238E27FC236}">
                  <a16:creationId xmlns:a16="http://schemas.microsoft.com/office/drawing/2014/main" id="{C2237AA2-2296-2B72-60EC-C44A6F9DB58A}"/>
                </a:ext>
              </a:extLst>
            </p:cNvPr>
            <p:cNvSpPr/>
            <p:nvPr/>
          </p:nvSpPr>
          <p:spPr bwMode="gray">
            <a:xfrm>
              <a:off x="-237379" y="471152"/>
              <a:ext cx="4320000" cy="432000"/>
            </a:xfrm>
            <a:prstGeom prst="roundRect">
              <a:avLst>
                <a:gd name="adj" fmla="val 5000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grpSp>
          <p:nvGrpSpPr>
            <p:cNvPr id="68" name="グループ化 67">
              <a:extLst>
                <a:ext uri="{FF2B5EF4-FFF2-40B4-BE49-F238E27FC236}">
                  <a16:creationId xmlns:a16="http://schemas.microsoft.com/office/drawing/2014/main" id="{9FE698A0-B781-77DC-0967-00BD7D419E24}"/>
                </a:ext>
              </a:extLst>
            </p:cNvPr>
            <p:cNvGrpSpPr>
              <a:grpSpLocks noChangeAspect="1"/>
            </p:cNvGrpSpPr>
            <p:nvPr/>
          </p:nvGrpSpPr>
          <p:grpSpPr bwMode="gray">
            <a:xfrm>
              <a:off x="744196" y="543152"/>
              <a:ext cx="3068750" cy="288000"/>
              <a:chOff x="2843213" y="3543300"/>
              <a:chExt cx="5006976" cy="469901"/>
            </a:xfrm>
            <a:solidFill>
              <a:schemeClr val="bg1"/>
            </a:solidFill>
          </p:grpSpPr>
          <p:sp>
            <p:nvSpPr>
              <p:cNvPr id="25" name="Freeform 5">
                <a:extLst>
                  <a:ext uri="{FF2B5EF4-FFF2-40B4-BE49-F238E27FC236}">
                    <a16:creationId xmlns:a16="http://schemas.microsoft.com/office/drawing/2014/main" id="{3BA9547A-28A2-B7AE-F898-79C8FE3EE877}"/>
                  </a:ext>
                </a:extLst>
              </p:cNvPr>
              <p:cNvSpPr>
                <a:spLocks noEditPoints="1"/>
              </p:cNvSpPr>
              <p:nvPr/>
            </p:nvSpPr>
            <p:spPr bwMode="gray">
              <a:xfrm>
                <a:off x="2843213" y="3551238"/>
                <a:ext cx="438150" cy="458788"/>
              </a:xfrm>
              <a:custGeom>
                <a:avLst/>
                <a:gdLst>
                  <a:gd name="T0" fmla="*/ 67 w 116"/>
                  <a:gd name="T1" fmla="*/ 8 h 119"/>
                  <a:gd name="T2" fmla="*/ 109 w 116"/>
                  <a:gd name="T3" fmla="*/ 36 h 119"/>
                  <a:gd name="T4" fmla="*/ 116 w 116"/>
                  <a:gd name="T5" fmla="*/ 44 h 119"/>
                  <a:gd name="T6" fmla="*/ 108 w 116"/>
                  <a:gd name="T7" fmla="*/ 55 h 119"/>
                  <a:gd name="T8" fmla="*/ 57 w 116"/>
                  <a:gd name="T9" fmla="*/ 25 h 119"/>
                  <a:gd name="T10" fmla="*/ 27 w 116"/>
                  <a:gd name="T11" fmla="*/ 48 h 119"/>
                  <a:gd name="T12" fmla="*/ 9 w 116"/>
                  <a:gd name="T13" fmla="*/ 56 h 119"/>
                  <a:gd name="T14" fmla="*/ 0 w 116"/>
                  <a:gd name="T15" fmla="*/ 44 h 119"/>
                  <a:gd name="T16" fmla="*/ 5 w 116"/>
                  <a:gd name="T17" fmla="*/ 36 h 119"/>
                  <a:gd name="T18" fmla="*/ 28 w 116"/>
                  <a:gd name="T19" fmla="*/ 25 h 119"/>
                  <a:gd name="T20" fmla="*/ 50 w 116"/>
                  <a:gd name="T21" fmla="*/ 3 h 119"/>
                  <a:gd name="T22" fmla="*/ 56 w 116"/>
                  <a:gd name="T23" fmla="*/ 0 h 119"/>
                  <a:gd name="T24" fmla="*/ 67 w 116"/>
                  <a:gd name="T25" fmla="*/ 8 h 119"/>
                  <a:gd name="T26" fmla="*/ 45 w 116"/>
                  <a:gd name="T27" fmla="*/ 58 h 119"/>
                  <a:gd name="T28" fmla="*/ 44 w 116"/>
                  <a:gd name="T29" fmla="*/ 75 h 119"/>
                  <a:gd name="T30" fmla="*/ 33 w 116"/>
                  <a:gd name="T31" fmla="*/ 108 h 119"/>
                  <a:gd name="T32" fmla="*/ 16 w 116"/>
                  <a:gd name="T33" fmla="*/ 119 h 119"/>
                  <a:gd name="T34" fmla="*/ 6 w 116"/>
                  <a:gd name="T35" fmla="*/ 109 h 119"/>
                  <a:gd name="T36" fmla="*/ 10 w 116"/>
                  <a:gd name="T37" fmla="*/ 102 h 119"/>
                  <a:gd name="T38" fmla="*/ 25 w 116"/>
                  <a:gd name="T39" fmla="*/ 66 h 119"/>
                  <a:gd name="T40" fmla="*/ 27 w 116"/>
                  <a:gd name="T41" fmla="*/ 53 h 119"/>
                  <a:gd name="T42" fmla="*/ 35 w 116"/>
                  <a:gd name="T43" fmla="*/ 49 h 119"/>
                  <a:gd name="T44" fmla="*/ 45 w 116"/>
                  <a:gd name="T45" fmla="*/ 58 h 119"/>
                  <a:gd name="T46" fmla="*/ 72 w 116"/>
                  <a:gd name="T47" fmla="*/ 57 h 119"/>
                  <a:gd name="T48" fmla="*/ 82 w 116"/>
                  <a:gd name="T49" fmla="*/ 49 h 119"/>
                  <a:gd name="T50" fmla="*/ 92 w 116"/>
                  <a:gd name="T51" fmla="*/ 57 h 119"/>
                  <a:gd name="T52" fmla="*/ 92 w 116"/>
                  <a:gd name="T53" fmla="*/ 110 h 119"/>
                  <a:gd name="T54" fmla="*/ 82 w 116"/>
                  <a:gd name="T55" fmla="*/ 118 h 119"/>
                  <a:gd name="T56" fmla="*/ 72 w 116"/>
                  <a:gd name="T57" fmla="*/ 110 h 119"/>
                  <a:gd name="T58" fmla="*/ 72 w 116"/>
                  <a:gd name="T59" fmla="*/ 5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19">
                    <a:moveTo>
                      <a:pt x="67" y="8"/>
                    </a:moveTo>
                    <a:cubicBezTo>
                      <a:pt x="76" y="18"/>
                      <a:pt x="95" y="31"/>
                      <a:pt x="109" y="36"/>
                    </a:cubicBezTo>
                    <a:cubicBezTo>
                      <a:pt x="115" y="38"/>
                      <a:pt x="116" y="40"/>
                      <a:pt x="116" y="44"/>
                    </a:cubicBezTo>
                    <a:cubicBezTo>
                      <a:pt x="116" y="50"/>
                      <a:pt x="112" y="55"/>
                      <a:pt x="108" y="55"/>
                    </a:cubicBezTo>
                    <a:cubicBezTo>
                      <a:pt x="99" y="55"/>
                      <a:pt x="70" y="41"/>
                      <a:pt x="57" y="25"/>
                    </a:cubicBezTo>
                    <a:cubicBezTo>
                      <a:pt x="47" y="35"/>
                      <a:pt x="44" y="38"/>
                      <a:pt x="27" y="48"/>
                    </a:cubicBezTo>
                    <a:cubicBezTo>
                      <a:pt x="18" y="53"/>
                      <a:pt x="12" y="56"/>
                      <a:pt x="9" y="56"/>
                    </a:cubicBezTo>
                    <a:cubicBezTo>
                      <a:pt x="4" y="56"/>
                      <a:pt x="0" y="50"/>
                      <a:pt x="0" y="44"/>
                    </a:cubicBezTo>
                    <a:cubicBezTo>
                      <a:pt x="0" y="40"/>
                      <a:pt x="2" y="38"/>
                      <a:pt x="5" y="36"/>
                    </a:cubicBezTo>
                    <a:cubicBezTo>
                      <a:pt x="17" y="31"/>
                      <a:pt x="19" y="30"/>
                      <a:pt x="28" y="25"/>
                    </a:cubicBezTo>
                    <a:cubicBezTo>
                      <a:pt x="37" y="18"/>
                      <a:pt x="42" y="13"/>
                      <a:pt x="50" y="3"/>
                    </a:cubicBezTo>
                    <a:cubicBezTo>
                      <a:pt x="52" y="1"/>
                      <a:pt x="54" y="0"/>
                      <a:pt x="56" y="0"/>
                    </a:cubicBezTo>
                    <a:cubicBezTo>
                      <a:pt x="62" y="0"/>
                      <a:pt x="66" y="3"/>
                      <a:pt x="67" y="8"/>
                    </a:cubicBezTo>
                    <a:close/>
                    <a:moveTo>
                      <a:pt x="45" y="58"/>
                    </a:moveTo>
                    <a:cubicBezTo>
                      <a:pt x="45" y="61"/>
                      <a:pt x="45" y="66"/>
                      <a:pt x="44" y="75"/>
                    </a:cubicBezTo>
                    <a:cubicBezTo>
                      <a:pt x="43" y="90"/>
                      <a:pt x="41" y="99"/>
                      <a:pt x="33" y="108"/>
                    </a:cubicBezTo>
                    <a:cubicBezTo>
                      <a:pt x="27" y="116"/>
                      <a:pt x="22" y="119"/>
                      <a:pt x="16" y="119"/>
                    </a:cubicBezTo>
                    <a:cubicBezTo>
                      <a:pt x="10" y="119"/>
                      <a:pt x="6" y="115"/>
                      <a:pt x="6" y="109"/>
                    </a:cubicBezTo>
                    <a:cubicBezTo>
                      <a:pt x="6" y="106"/>
                      <a:pt x="7" y="104"/>
                      <a:pt x="10" y="102"/>
                    </a:cubicBezTo>
                    <a:cubicBezTo>
                      <a:pt x="22" y="93"/>
                      <a:pt x="25" y="87"/>
                      <a:pt x="25" y="66"/>
                    </a:cubicBezTo>
                    <a:cubicBezTo>
                      <a:pt x="25" y="56"/>
                      <a:pt x="25" y="55"/>
                      <a:pt x="27" y="53"/>
                    </a:cubicBezTo>
                    <a:cubicBezTo>
                      <a:pt x="28" y="51"/>
                      <a:pt x="31" y="49"/>
                      <a:pt x="35" y="49"/>
                    </a:cubicBezTo>
                    <a:cubicBezTo>
                      <a:pt x="42" y="49"/>
                      <a:pt x="45" y="52"/>
                      <a:pt x="45" y="58"/>
                    </a:cubicBezTo>
                    <a:close/>
                    <a:moveTo>
                      <a:pt x="72" y="57"/>
                    </a:moveTo>
                    <a:cubicBezTo>
                      <a:pt x="72" y="52"/>
                      <a:pt x="76" y="49"/>
                      <a:pt x="82" y="49"/>
                    </a:cubicBezTo>
                    <a:cubicBezTo>
                      <a:pt x="88" y="49"/>
                      <a:pt x="92" y="52"/>
                      <a:pt x="92" y="57"/>
                    </a:cubicBezTo>
                    <a:cubicBezTo>
                      <a:pt x="92" y="110"/>
                      <a:pt x="92" y="110"/>
                      <a:pt x="92" y="110"/>
                    </a:cubicBezTo>
                    <a:cubicBezTo>
                      <a:pt x="92" y="116"/>
                      <a:pt x="88" y="118"/>
                      <a:pt x="82" y="118"/>
                    </a:cubicBezTo>
                    <a:cubicBezTo>
                      <a:pt x="76" y="118"/>
                      <a:pt x="72" y="115"/>
                      <a:pt x="72" y="110"/>
                    </a:cubicBezTo>
                    <a:lnTo>
                      <a:pt x="7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6">
                <a:extLst>
                  <a:ext uri="{FF2B5EF4-FFF2-40B4-BE49-F238E27FC236}">
                    <a16:creationId xmlns:a16="http://schemas.microsoft.com/office/drawing/2014/main" id="{E6031B76-9607-6E86-C3D6-4C7898A3E2FA}"/>
                  </a:ext>
                </a:extLst>
              </p:cNvPr>
              <p:cNvSpPr>
                <a:spLocks noEditPoints="1"/>
              </p:cNvSpPr>
              <p:nvPr/>
            </p:nvSpPr>
            <p:spPr bwMode="gray">
              <a:xfrm>
                <a:off x="3341688" y="3548063"/>
                <a:ext cx="457200" cy="465138"/>
              </a:xfrm>
              <a:custGeom>
                <a:avLst/>
                <a:gdLst>
                  <a:gd name="T0" fmla="*/ 6 w 121"/>
                  <a:gd name="T1" fmla="*/ 24 h 121"/>
                  <a:gd name="T2" fmla="*/ 36 w 121"/>
                  <a:gd name="T3" fmla="*/ 39 h 121"/>
                  <a:gd name="T4" fmla="*/ 14 w 121"/>
                  <a:gd name="T5" fmla="*/ 77 h 121"/>
                  <a:gd name="T6" fmla="*/ 39 w 121"/>
                  <a:gd name="T7" fmla="*/ 107 h 121"/>
                  <a:gd name="T8" fmla="*/ 3 w 121"/>
                  <a:gd name="T9" fmla="*/ 107 h 121"/>
                  <a:gd name="T10" fmla="*/ 4 w 121"/>
                  <a:gd name="T11" fmla="*/ 49 h 121"/>
                  <a:gd name="T12" fmla="*/ 39 w 121"/>
                  <a:gd name="T13" fmla="*/ 49 h 121"/>
                  <a:gd name="T14" fmla="*/ 9 w 121"/>
                  <a:gd name="T15" fmla="*/ 74 h 121"/>
                  <a:gd name="T16" fmla="*/ 34 w 121"/>
                  <a:gd name="T17" fmla="*/ 60 h 121"/>
                  <a:gd name="T18" fmla="*/ 9 w 121"/>
                  <a:gd name="T19" fmla="*/ 74 h 121"/>
                  <a:gd name="T20" fmla="*/ 10 w 121"/>
                  <a:gd name="T21" fmla="*/ 5 h 121"/>
                  <a:gd name="T22" fmla="*/ 34 w 121"/>
                  <a:gd name="T23" fmla="*/ 20 h 121"/>
                  <a:gd name="T24" fmla="*/ 18 w 121"/>
                  <a:gd name="T25" fmla="*/ 93 h 121"/>
                  <a:gd name="T26" fmla="*/ 23 w 121"/>
                  <a:gd name="T27" fmla="*/ 103 h 121"/>
                  <a:gd name="T28" fmla="*/ 23 w 121"/>
                  <a:gd name="T29" fmla="*/ 91 h 121"/>
                  <a:gd name="T30" fmla="*/ 113 w 121"/>
                  <a:gd name="T31" fmla="*/ 88 h 121"/>
                  <a:gd name="T32" fmla="*/ 120 w 121"/>
                  <a:gd name="T33" fmla="*/ 112 h 121"/>
                  <a:gd name="T34" fmla="*/ 47 w 121"/>
                  <a:gd name="T35" fmla="*/ 121 h 121"/>
                  <a:gd name="T36" fmla="*/ 61 w 121"/>
                  <a:gd name="T37" fmla="*/ 103 h 121"/>
                  <a:gd name="T38" fmla="*/ 42 w 121"/>
                  <a:gd name="T39" fmla="*/ 87 h 121"/>
                  <a:gd name="T40" fmla="*/ 93 w 121"/>
                  <a:gd name="T41" fmla="*/ 42 h 121"/>
                  <a:gd name="T42" fmla="*/ 114 w 121"/>
                  <a:gd name="T43" fmla="*/ 49 h 121"/>
                  <a:gd name="T44" fmla="*/ 93 w 121"/>
                  <a:gd name="T45" fmla="*/ 56 h 121"/>
                  <a:gd name="T46" fmla="*/ 111 w 121"/>
                  <a:gd name="T47" fmla="*/ 64 h 121"/>
                  <a:gd name="T48" fmla="*/ 114 w 121"/>
                  <a:gd name="T49" fmla="*/ 68 h 121"/>
                  <a:gd name="T50" fmla="*/ 59 w 121"/>
                  <a:gd name="T51" fmla="*/ 78 h 121"/>
                  <a:gd name="T52" fmla="*/ 41 w 121"/>
                  <a:gd name="T53" fmla="*/ 47 h 121"/>
                  <a:gd name="T54" fmla="*/ 59 w 121"/>
                  <a:gd name="T55" fmla="*/ 27 h 121"/>
                  <a:gd name="T56" fmla="*/ 41 w 121"/>
                  <a:gd name="T57" fmla="*/ 15 h 121"/>
                  <a:gd name="T58" fmla="*/ 64 w 121"/>
                  <a:gd name="T59" fmla="*/ 0 h 121"/>
                  <a:gd name="T60" fmla="*/ 95 w 121"/>
                  <a:gd name="T61" fmla="*/ 0 h 121"/>
                  <a:gd name="T62" fmla="*/ 121 w 121"/>
                  <a:gd name="T63" fmla="*/ 15 h 121"/>
                  <a:gd name="T64" fmla="*/ 95 w 121"/>
                  <a:gd name="T65" fmla="*/ 28 h 121"/>
                  <a:gd name="T66" fmla="*/ 114 w 121"/>
                  <a:gd name="T67" fmla="*/ 31 h 121"/>
                  <a:gd name="T68" fmla="*/ 93 w 121"/>
                  <a:gd name="T69" fmla="*/ 42 h 121"/>
                  <a:gd name="T70" fmla="*/ 67 w 121"/>
                  <a:gd name="T71" fmla="*/ 31 h 121"/>
                  <a:gd name="T72" fmla="*/ 85 w 121"/>
                  <a:gd name="T73" fmla="*/ 25 h 121"/>
                  <a:gd name="T74" fmla="*/ 72 w 121"/>
                  <a:gd name="T75" fmla="*/ 22 h 121"/>
                  <a:gd name="T76" fmla="*/ 65 w 121"/>
                  <a:gd name="T77" fmla="*/ 45 h 121"/>
                  <a:gd name="T78" fmla="*/ 77 w 121"/>
                  <a:gd name="T79" fmla="*/ 53 h 121"/>
                  <a:gd name="T80" fmla="*/ 77 w 121"/>
                  <a:gd name="T81" fmla="*/ 56 h 121"/>
                  <a:gd name="T82" fmla="*/ 65 w 121"/>
                  <a:gd name="T83" fmla="*/ 64 h 121"/>
                  <a:gd name="T84" fmla="*/ 77 w 121"/>
                  <a:gd name="T85" fmla="*/ 68 h 121"/>
                  <a:gd name="T86" fmla="*/ 79 w 121"/>
                  <a:gd name="T87" fmla="*/ 9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121">
                    <a:moveTo>
                      <a:pt x="6" y="39"/>
                    </a:moveTo>
                    <a:cubicBezTo>
                      <a:pt x="2" y="39"/>
                      <a:pt x="0" y="36"/>
                      <a:pt x="0" y="31"/>
                    </a:cubicBezTo>
                    <a:cubicBezTo>
                      <a:pt x="0" y="26"/>
                      <a:pt x="2" y="24"/>
                      <a:pt x="6" y="24"/>
                    </a:cubicBezTo>
                    <a:cubicBezTo>
                      <a:pt x="36" y="24"/>
                      <a:pt x="36" y="24"/>
                      <a:pt x="36" y="24"/>
                    </a:cubicBezTo>
                    <a:cubicBezTo>
                      <a:pt x="40" y="24"/>
                      <a:pt x="42" y="26"/>
                      <a:pt x="42" y="31"/>
                    </a:cubicBezTo>
                    <a:cubicBezTo>
                      <a:pt x="42" y="36"/>
                      <a:pt x="40" y="39"/>
                      <a:pt x="36" y="39"/>
                    </a:cubicBezTo>
                    <a:lnTo>
                      <a:pt x="6" y="39"/>
                    </a:lnTo>
                    <a:close/>
                    <a:moveTo>
                      <a:pt x="3" y="88"/>
                    </a:moveTo>
                    <a:cubicBezTo>
                      <a:pt x="3" y="80"/>
                      <a:pt x="5" y="77"/>
                      <a:pt x="14" y="77"/>
                    </a:cubicBezTo>
                    <a:cubicBezTo>
                      <a:pt x="28" y="77"/>
                      <a:pt x="28" y="77"/>
                      <a:pt x="28" y="77"/>
                    </a:cubicBezTo>
                    <a:cubicBezTo>
                      <a:pt x="36" y="77"/>
                      <a:pt x="39" y="80"/>
                      <a:pt x="39" y="88"/>
                    </a:cubicBezTo>
                    <a:cubicBezTo>
                      <a:pt x="39" y="107"/>
                      <a:pt x="39" y="107"/>
                      <a:pt x="39" y="107"/>
                    </a:cubicBezTo>
                    <a:cubicBezTo>
                      <a:pt x="39" y="115"/>
                      <a:pt x="36" y="118"/>
                      <a:pt x="28" y="118"/>
                    </a:cubicBezTo>
                    <a:cubicBezTo>
                      <a:pt x="14" y="118"/>
                      <a:pt x="14" y="118"/>
                      <a:pt x="14" y="118"/>
                    </a:cubicBezTo>
                    <a:cubicBezTo>
                      <a:pt x="5" y="118"/>
                      <a:pt x="3" y="115"/>
                      <a:pt x="3" y="107"/>
                    </a:cubicBezTo>
                    <a:lnTo>
                      <a:pt x="3" y="88"/>
                    </a:lnTo>
                    <a:close/>
                    <a:moveTo>
                      <a:pt x="10" y="57"/>
                    </a:moveTo>
                    <a:cubicBezTo>
                      <a:pt x="6" y="57"/>
                      <a:pt x="4" y="54"/>
                      <a:pt x="4" y="49"/>
                    </a:cubicBezTo>
                    <a:cubicBezTo>
                      <a:pt x="4" y="45"/>
                      <a:pt x="6" y="42"/>
                      <a:pt x="10" y="42"/>
                    </a:cubicBezTo>
                    <a:cubicBezTo>
                      <a:pt x="34" y="42"/>
                      <a:pt x="34" y="42"/>
                      <a:pt x="34" y="42"/>
                    </a:cubicBezTo>
                    <a:cubicBezTo>
                      <a:pt x="37" y="42"/>
                      <a:pt x="39" y="45"/>
                      <a:pt x="39" y="49"/>
                    </a:cubicBezTo>
                    <a:cubicBezTo>
                      <a:pt x="39" y="54"/>
                      <a:pt x="37" y="57"/>
                      <a:pt x="34" y="57"/>
                    </a:cubicBezTo>
                    <a:lnTo>
                      <a:pt x="10" y="57"/>
                    </a:lnTo>
                    <a:close/>
                    <a:moveTo>
                      <a:pt x="9" y="74"/>
                    </a:moveTo>
                    <a:cubicBezTo>
                      <a:pt x="6" y="74"/>
                      <a:pt x="4" y="71"/>
                      <a:pt x="4" y="67"/>
                    </a:cubicBezTo>
                    <a:cubicBezTo>
                      <a:pt x="4" y="63"/>
                      <a:pt x="6" y="60"/>
                      <a:pt x="9" y="60"/>
                    </a:cubicBezTo>
                    <a:cubicBezTo>
                      <a:pt x="34" y="60"/>
                      <a:pt x="34" y="60"/>
                      <a:pt x="34" y="60"/>
                    </a:cubicBezTo>
                    <a:cubicBezTo>
                      <a:pt x="37" y="60"/>
                      <a:pt x="39" y="63"/>
                      <a:pt x="39" y="67"/>
                    </a:cubicBezTo>
                    <a:cubicBezTo>
                      <a:pt x="39" y="71"/>
                      <a:pt x="37" y="74"/>
                      <a:pt x="34" y="74"/>
                    </a:cubicBezTo>
                    <a:lnTo>
                      <a:pt x="9" y="74"/>
                    </a:lnTo>
                    <a:close/>
                    <a:moveTo>
                      <a:pt x="10" y="20"/>
                    </a:moveTo>
                    <a:cubicBezTo>
                      <a:pt x="6" y="20"/>
                      <a:pt x="4" y="17"/>
                      <a:pt x="4" y="13"/>
                    </a:cubicBezTo>
                    <a:cubicBezTo>
                      <a:pt x="4" y="8"/>
                      <a:pt x="6" y="5"/>
                      <a:pt x="10" y="5"/>
                    </a:cubicBezTo>
                    <a:cubicBezTo>
                      <a:pt x="34" y="5"/>
                      <a:pt x="34" y="5"/>
                      <a:pt x="34" y="5"/>
                    </a:cubicBezTo>
                    <a:cubicBezTo>
                      <a:pt x="38" y="5"/>
                      <a:pt x="40" y="8"/>
                      <a:pt x="40" y="13"/>
                    </a:cubicBezTo>
                    <a:cubicBezTo>
                      <a:pt x="40" y="17"/>
                      <a:pt x="38" y="20"/>
                      <a:pt x="34" y="20"/>
                    </a:cubicBezTo>
                    <a:lnTo>
                      <a:pt x="10" y="20"/>
                    </a:lnTo>
                    <a:close/>
                    <a:moveTo>
                      <a:pt x="20" y="91"/>
                    </a:moveTo>
                    <a:cubicBezTo>
                      <a:pt x="18" y="91"/>
                      <a:pt x="18" y="91"/>
                      <a:pt x="18" y="93"/>
                    </a:cubicBezTo>
                    <a:cubicBezTo>
                      <a:pt x="18" y="101"/>
                      <a:pt x="18" y="101"/>
                      <a:pt x="18" y="101"/>
                    </a:cubicBezTo>
                    <a:cubicBezTo>
                      <a:pt x="18" y="103"/>
                      <a:pt x="18" y="103"/>
                      <a:pt x="20" y="103"/>
                    </a:cubicBezTo>
                    <a:cubicBezTo>
                      <a:pt x="23" y="103"/>
                      <a:pt x="23" y="103"/>
                      <a:pt x="23" y="103"/>
                    </a:cubicBezTo>
                    <a:cubicBezTo>
                      <a:pt x="25" y="103"/>
                      <a:pt x="25" y="103"/>
                      <a:pt x="25" y="101"/>
                    </a:cubicBezTo>
                    <a:cubicBezTo>
                      <a:pt x="25" y="93"/>
                      <a:pt x="25" y="93"/>
                      <a:pt x="25" y="93"/>
                    </a:cubicBezTo>
                    <a:cubicBezTo>
                      <a:pt x="25" y="91"/>
                      <a:pt x="25" y="91"/>
                      <a:pt x="23" y="91"/>
                    </a:cubicBezTo>
                    <a:lnTo>
                      <a:pt x="20" y="91"/>
                    </a:lnTo>
                    <a:close/>
                    <a:moveTo>
                      <a:pt x="104" y="81"/>
                    </a:moveTo>
                    <a:cubicBezTo>
                      <a:pt x="109" y="81"/>
                      <a:pt x="113" y="84"/>
                      <a:pt x="113" y="88"/>
                    </a:cubicBezTo>
                    <a:cubicBezTo>
                      <a:pt x="113" y="93"/>
                      <a:pt x="108" y="97"/>
                      <a:pt x="98" y="103"/>
                    </a:cubicBezTo>
                    <a:cubicBezTo>
                      <a:pt x="103" y="104"/>
                      <a:pt x="108" y="105"/>
                      <a:pt x="111" y="105"/>
                    </a:cubicBezTo>
                    <a:cubicBezTo>
                      <a:pt x="118" y="105"/>
                      <a:pt x="120" y="107"/>
                      <a:pt x="120" y="112"/>
                    </a:cubicBezTo>
                    <a:cubicBezTo>
                      <a:pt x="120" y="118"/>
                      <a:pt x="118" y="120"/>
                      <a:pt x="113" y="120"/>
                    </a:cubicBezTo>
                    <a:cubicBezTo>
                      <a:pt x="105" y="120"/>
                      <a:pt x="91" y="118"/>
                      <a:pt x="78" y="113"/>
                    </a:cubicBezTo>
                    <a:cubicBezTo>
                      <a:pt x="61" y="120"/>
                      <a:pt x="48" y="121"/>
                      <a:pt x="47" y="121"/>
                    </a:cubicBezTo>
                    <a:cubicBezTo>
                      <a:pt x="43" y="121"/>
                      <a:pt x="40" y="117"/>
                      <a:pt x="40" y="112"/>
                    </a:cubicBezTo>
                    <a:cubicBezTo>
                      <a:pt x="40" y="107"/>
                      <a:pt x="42" y="105"/>
                      <a:pt x="48" y="104"/>
                    </a:cubicBezTo>
                    <a:cubicBezTo>
                      <a:pt x="51" y="104"/>
                      <a:pt x="55" y="104"/>
                      <a:pt x="61" y="103"/>
                    </a:cubicBezTo>
                    <a:cubicBezTo>
                      <a:pt x="58" y="101"/>
                      <a:pt x="55" y="98"/>
                      <a:pt x="52" y="93"/>
                    </a:cubicBezTo>
                    <a:cubicBezTo>
                      <a:pt x="47" y="93"/>
                      <a:pt x="47" y="93"/>
                      <a:pt x="47" y="93"/>
                    </a:cubicBezTo>
                    <a:cubicBezTo>
                      <a:pt x="44" y="93"/>
                      <a:pt x="42" y="91"/>
                      <a:pt x="42" y="87"/>
                    </a:cubicBezTo>
                    <a:cubicBezTo>
                      <a:pt x="42" y="83"/>
                      <a:pt x="44" y="81"/>
                      <a:pt x="47" y="81"/>
                    </a:cubicBezTo>
                    <a:lnTo>
                      <a:pt x="104" y="81"/>
                    </a:lnTo>
                    <a:close/>
                    <a:moveTo>
                      <a:pt x="93" y="42"/>
                    </a:moveTo>
                    <a:cubicBezTo>
                      <a:pt x="93" y="45"/>
                      <a:pt x="93" y="45"/>
                      <a:pt x="93" y="45"/>
                    </a:cubicBezTo>
                    <a:cubicBezTo>
                      <a:pt x="111" y="45"/>
                      <a:pt x="111" y="45"/>
                      <a:pt x="111" y="45"/>
                    </a:cubicBezTo>
                    <a:cubicBezTo>
                      <a:pt x="113" y="45"/>
                      <a:pt x="114" y="46"/>
                      <a:pt x="114" y="49"/>
                    </a:cubicBezTo>
                    <a:cubicBezTo>
                      <a:pt x="114" y="52"/>
                      <a:pt x="113" y="53"/>
                      <a:pt x="111" y="53"/>
                    </a:cubicBezTo>
                    <a:cubicBezTo>
                      <a:pt x="93" y="53"/>
                      <a:pt x="93" y="53"/>
                      <a:pt x="93" y="53"/>
                    </a:cubicBezTo>
                    <a:cubicBezTo>
                      <a:pt x="93" y="56"/>
                      <a:pt x="93" y="56"/>
                      <a:pt x="93" y="56"/>
                    </a:cubicBezTo>
                    <a:cubicBezTo>
                      <a:pt x="111" y="56"/>
                      <a:pt x="111" y="56"/>
                      <a:pt x="111" y="56"/>
                    </a:cubicBezTo>
                    <a:cubicBezTo>
                      <a:pt x="113" y="56"/>
                      <a:pt x="114" y="58"/>
                      <a:pt x="114" y="60"/>
                    </a:cubicBezTo>
                    <a:cubicBezTo>
                      <a:pt x="114" y="63"/>
                      <a:pt x="113" y="64"/>
                      <a:pt x="111" y="64"/>
                    </a:cubicBezTo>
                    <a:cubicBezTo>
                      <a:pt x="93" y="64"/>
                      <a:pt x="93" y="64"/>
                      <a:pt x="93" y="64"/>
                    </a:cubicBezTo>
                    <a:cubicBezTo>
                      <a:pt x="93" y="68"/>
                      <a:pt x="93" y="68"/>
                      <a:pt x="93" y="68"/>
                    </a:cubicBezTo>
                    <a:cubicBezTo>
                      <a:pt x="114" y="68"/>
                      <a:pt x="114" y="68"/>
                      <a:pt x="114" y="68"/>
                    </a:cubicBezTo>
                    <a:cubicBezTo>
                      <a:pt x="117" y="68"/>
                      <a:pt x="118" y="70"/>
                      <a:pt x="118" y="73"/>
                    </a:cubicBezTo>
                    <a:cubicBezTo>
                      <a:pt x="118" y="76"/>
                      <a:pt x="117" y="78"/>
                      <a:pt x="114" y="78"/>
                    </a:cubicBezTo>
                    <a:cubicBezTo>
                      <a:pt x="59" y="78"/>
                      <a:pt x="59" y="78"/>
                      <a:pt x="59" y="78"/>
                    </a:cubicBezTo>
                    <a:cubicBezTo>
                      <a:pt x="50" y="78"/>
                      <a:pt x="48" y="76"/>
                      <a:pt x="48" y="68"/>
                    </a:cubicBezTo>
                    <a:cubicBezTo>
                      <a:pt x="48" y="55"/>
                      <a:pt x="48" y="55"/>
                      <a:pt x="48" y="55"/>
                    </a:cubicBezTo>
                    <a:cubicBezTo>
                      <a:pt x="44" y="55"/>
                      <a:pt x="41" y="52"/>
                      <a:pt x="41" y="47"/>
                    </a:cubicBezTo>
                    <a:cubicBezTo>
                      <a:pt x="41" y="46"/>
                      <a:pt x="41" y="44"/>
                      <a:pt x="43" y="42"/>
                    </a:cubicBezTo>
                    <a:cubicBezTo>
                      <a:pt x="48" y="38"/>
                      <a:pt x="51" y="33"/>
                      <a:pt x="53" y="30"/>
                    </a:cubicBezTo>
                    <a:cubicBezTo>
                      <a:pt x="54" y="28"/>
                      <a:pt x="56" y="27"/>
                      <a:pt x="59" y="27"/>
                    </a:cubicBezTo>
                    <a:cubicBezTo>
                      <a:pt x="55" y="25"/>
                      <a:pt x="55" y="24"/>
                      <a:pt x="55" y="22"/>
                    </a:cubicBezTo>
                    <a:cubicBezTo>
                      <a:pt x="47" y="22"/>
                      <a:pt x="47" y="22"/>
                      <a:pt x="47" y="22"/>
                    </a:cubicBezTo>
                    <a:cubicBezTo>
                      <a:pt x="43" y="22"/>
                      <a:pt x="41" y="19"/>
                      <a:pt x="41" y="15"/>
                    </a:cubicBezTo>
                    <a:cubicBezTo>
                      <a:pt x="41" y="10"/>
                      <a:pt x="43" y="8"/>
                      <a:pt x="47" y="8"/>
                    </a:cubicBezTo>
                    <a:cubicBezTo>
                      <a:pt x="55" y="8"/>
                      <a:pt x="55" y="8"/>
                      <a:pt x="55" y="8"/>
                    </a:cubicBezTo>
                    <a:cubicBezTo>
                      <a:pt x="55" y="1"/>
                      <a:pt x="62" y="0"/>
                      <a:pt x="64" y="0"/>
                    </a:cubicBezTo>
                    <a:cubicBezTo>
                      <a:pt x="69" y="0"/>
                      <a:pt x="72" y="3"/>
                      <a:pt x="72" y="8"/>
                    </a:cubicBezTo>
                    <a:cubicBezTo>
                      <a:pt x="87" y="8"/>
                      <a:pt x="87" y="8"/>
                      <a:pt x="87" y="8"/>
                    </a:cubicBezTo>
                    <a:cubicBezTo>
                      <a:pt x="87" y="6"/>
                      <a:pt x="87" y="0"/>
                      <a:pt x="95" y="0"/>
                    </a:cubicBezTo>
                    <a:cubicBezTo>
                      <a:pt x="98" y="0"/>
                      <a:pt x="104" y="1"/>
                      <a:pt x="104" y="8"/>
                    </a:cubicBezTo>
                    <a:cubicBezTo>
                      <a:pt x="115" y="8"/>
                      <a:pt x="115" y="8"/>
                      <a:pt x="115" y="8"/>
                    </a:cubicBezTo>
                    <a:cubicBezTo>
                      <a:pt x="119" y="8"/>
                      <a:pt x="121" y="10"/>
                      <a:pt x="121" y="15"/>
                    </a:cubicBezTo>
                    <a:cubicBezTo>
                      <a:pt x="121" y="19"/>
                      <a:pt x="119" y="22"/>
                      <a:pt x="115" y="22"/>
                    </a:cubicBezTo>
                    <a:cubicBezTo>
                      <a:pt x="104" y="22"/>
                      <a:pt x="104" y="22"/>
                      <a:pt x="104" y="22"/>
                    </a:cubicBezTo>
                    <a:cubicBezTo>
                      <a:pt x="104" y="27"/>
                      <a:pt x="98" y="28"/>
                      <a:pt x="95" y="28"/>
                    </a:cubicBezTo>
                    <a:cubicBezTo>
                      <a:pt x="94" y="28"/>
                      <a:pt x="94" y="28"/>
                      <a:pt x="93" y="27"/>
                    </a:cubicBezTo>
                    <a:cubicBezTo>
                      <a:pt x="94" y="29"/>
                      <a:pt x="95" y="29"/>
                      <a:pt x="95" y="31"/>
                    </a:cubicBezTo>
                    <a:cubicBezTo>
                      <a:pt x="114" y="31"/>
                      <a:pt x="114" y="31"/>
                      <a:pt x="114" y="31"/>
                    </a:cubicBezTo>
                    <a:cubicBezTo>
                      <a:pt x="116" y="31"/>
                      <a:pt x="118" y="33"/>
                      <a:pt x="118" y="36"/>
                    </a:cubicBezTo>
                    <a:cubicBezTo>
                      <a:pt x="118" y="38"/>
                      <a:pt x="118" y="42"/>
                      <a:pt x="114" y="42"/>
                    </a:cubicBezTo>
                    <a:lnTo>
                      <a:pt x="93" y="42"/>
                    </a:lnTo>
                    <a:close/>
                    <a:moveTo>
                      <a:pt x="72" y="22"/>
                    </a:moveTo>
                    <a:cubicBezTo>
                      <a:pt x="72" y="24"/>
                      <a:pt x="72" y="28"/>
                      <a:pt x="64" y="28"/>
                    </a:cubicBezTo>
                    <a:cubicBezTo>
                      <a:pt x="66" y="29"/>
                      <a:pt x="67" y="30"/>
                      <a:pt x="67" y="31"/>
                    </a:cubicBezTo>
                    <a:cubicBezTo>
                      <a:pt x="77" y="31"/>
                      <a:pt x="77" y="31"/>
                      <a:pt x="77" y="31"/>
                    </a:cubicBezTo>
                    <a:cubicBezTo>
                      <a:pt x="78" y="31"/>
                      <a:pt x="78" y="30"/>
                      <a:pt x="79" y="30"/>
                    </a:cubicBezTo>
                    <a:cubicBezTo>
                      <a:pt x="81" y="26"/>
                      <a:pt x="82" y="25"/>
                      <a:pt x="85" y="25"/>
                    </a:cubicBezTo>
                    <a:cubicBezTo>
                      <a:pt x="86" y="25"/>
                      <a:pt x="87" y="25"/>
                      <a:pt x="89" y="25"/>
                    </a:cubicBezTo>
                    <a:cubicBezTo>
                      <a:pt x="87" y="24"/>
                      <a:pt x="87" y="23"/>
                      <a:pt x="87" y="22"/>
                    </a:cubicBezTo>
                    <a:lnTo>
                      <a:pt x="72" y="22"/>
                    </a:lnTo>
                    <a:close/>
                    <a:moveTo>
                      <a:pt x="77" y="42"/>
                    </a:moveTo>
                    <a:cubicBezTo>
                      <a:pt x="65" y="42"/>
                      <a:pt x="65" y="42"/>
                      <a:pt x="65" y="42"/>
                    </a:cubicBezTo>
                    <a:cubicBezTo>
                      <a:pt x="65" y="45"/>
                      <a:pt x="65" y="45"/>
                      <a:pt x="65" y="45"/>
                    </a:cubicBezTo>
                    <a:cubicBezTo>
                      <a:pt x="77" y="45"/>
                      <a:pt x="77" y="45"/>
                      <a:pt x="77" y="45"/>
                    </a:cubicBezTo>
                    <a:lnTo>
                      <a:pt x="77" y="42"/>
                    </a:lnTo>
                    <a:close/>
                    <a:moveTo>
                      <a:pt x="77" y="53"/>
                    </a:moveTo>
                    <a:cubicBezTo>
                      <a:pt x="65" y="53"/>
                      <a:pt x="65" y="53"/>
                      <a:pt x="65" y="53"/>
                    </a:cubicBezTo>
                    <a:cubicBezTo>
                      <a:pt x="65" y="56"/>
                      <a:pt x="65" y="56"/>
                      <a:pt x="65" y="56"/>
                    </a:cubicBezTo>
                    <a:cubicBezTo>
                      <a:pt x="77" y="56"/>
                      <a:pt x="77" y="56"/>
                      <a:pt x="77" y="56"/>
                    </a:cubicBezTo>
                    <a:lnTo>
                      <a:pt x="77" y="53"/>
                    </a:lnTo>
                    <a:close/>
                    <a:moveTo>
                      <a:pt x="77" y="64"/>
                    </a:moveTo>
                    <a:cubicBezTo>
                      <a:pt x="65" y="64"/>
                      <a:pt x="65" y="64"/>
                      <a:pt x="65" y="64"/>
                    </a:cubicBezTo>
                    <a:cubicBezTo>
                      <a:pt x="65" y="66"/>
                      <a:pt x="65" y="67"/>
                      <a:pt x="65" y="67"/>
                    </a:cubicBezTo>
                    <a:cubicBezTo>
                      <a:pt x="65" y="68"/>
                      <a:pt x="66" y="68"/>
                      <a:pt x="67" y="68"/>
                    </a:cubicBezTo>
                    <a:cubicBezTo>
                      <a:pt x="77" y="68"/>
                      <a:pt x="77" y="68"/>
                      <a:pt x="77" y="68"/>
                    </a:cubicBezTo>
                    <a:lnTo>
                      <a:pt x="77" y="64"/>
                    </a:lnTo>
                    <a:close/>
                    <a:moveTo>
                      <a:pt x="71" y="93"/>
                    </a:moveTo>
                    <a:cubicBezTo>
                      <a:pt x="74" y="95"/>
                      <a:pt x="76" y="96"/>
                      <a:pt x="79" y="98"/>
                    </a:cubicBezTo>
                    <a:cubicBezTo>
                      <a:pt x="82" y="96"/>
                      <a:pt x="84" y="95"/>
                      <a:pt x="88" y="93"/>
                    </a:cubicBezTo>
                    <a:lnTo>
                      <a:pt x="71"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7">
                <a:extLst>
                  <a:ext uri="{FF2B5EF4-FFF2-40B4-BE49-F238E27FC236}">
                    <a16:creationId xmlns:a16="http://schemas.microsoft.com/office/drawing/2014/main" id="{40484CEF-B9CE-D981-49C0-DDE81EE52845}"/>
                  </a:ext>
                </a:extLst>
              </p:cNvPr>
              <p:cNvSpPr>
                <a:spLocks noEditPoints="1"/>
              </p:cNvSpPr>
              <p:nvPr/>
            </p:nvSpPr>
            <p:spPr bwMode="gray">
              <a:xfrm>
                <a:off x="3851276" y="3548063"/>
                <a:ext cx="455613" cy="461963"/>
              </a:xfrm>
              <a:custGeom>
                <a:avLst/>
                <a:gdLst>
                  <a:gd name="T0" fmla="*/ 50 w 121"/>
                  <a:gd name="T1" fmla="*/ 120 h 120"/>
                  <a:gd name="T2" fmla="*/ 39 w 121"/>
                  <a:gd name="T3" fmla="*/ 105 h 120"/>
                  <a:gd name="T4" fmla="*/ 51 w 121"/>
                  <a:gd name="T5" fmla="*/ 101 h 120"/>
                  <a:gd name="T6" fmla="*/ 10 w 121"/>
                  <a:gd name="T7" fmla="*/ 95 h 120"/>
                  <a:gd name="T8" fmla="*/ 51 w 121"/>
                  <a:gd name="T9" fmla="*/ 88 h 120"/>
                  <a:gd name="T10" fmla="*/ 5 w 121"/>
                  <a:gd name="T11" fmla="*/ 84 h 120"/>
                  <a:gd name="T12" fmla="*/ 5 w 121"/>
                  <a:gd name="T13" fmla="*/ 72 h 120"/>
                  <a:gd name="T14" fmla="*/ 51 w 121"/>
                  <a:gd name="T15" fmla="*/ 67 h 120"/>
                  <a:gd name="T16" fmla="*/ 10 w 121"/>
                  <a:gd name="T17" fmla="*/ 62 h 120"/>
                  <a:gd name="T18" fmla="*/ 51 w 121"/>
                  <a:gd name="T19" fmla="*/ 56 h 120"/>
                  <a:gd name="T20" fmla="*/ 23 w 121"/>
                  <a:gd name="T21" fmla="*/ 52 h 120"/>
                  <a:gd name="T22" fmla="*/ 12 w 121"/>
                  <a:gd name="T23" fmla="*/ 36 h 120"/>
                  <a:gd name="T24" fmla="*/ 51 w 121"/>
                  <a:gd name="T25" fmla="*/ 26 h 120"/>
                  <a:gd name="T26" fmla="*/ 6 w 121"/>
                  <a:gd name="T27" fmla="*/ 22 h 120"/>
                  <a:gd name="T28" fmla="*/ 6 w 121"/>
                  <a:gd name="T29" fmla="*/ 8 h 120"/>
                  <a:gd name="T30" fmla="*/ 60 w 121"/>
                  <a:gd name="T31" fmla="*/ 0 h 120"/>
                  <a:gd name="T32" fmla="*/ 114 w 121"/>
                  <a:gd name="T33" fmla="*/ 8 h 120"/>
                  <a:gd name="T34" fmla="*/ 114 w 121"/>
                  <a:gd name="T35" fmla="*/ 22 h 120"/>
                  <a:gd name="T36" fmla="*/ 69 w 121"/>
                  <a:gd name="T37" fmla="*/ 26 h 120"/>
                  <a:gd name="T38" fmla="*/ 108 w 121"/>
                  <a:gd name="T39" fmla="*/ 36 h 120"/>
                  <a:gd name="T40" fmla="*/ 98 w 121"/>
                  <a:gd name="T41" fmla="*/ 52 h 120"/>
                  <a:gd name="T42" fmla="*/ 69 w 121"/>
                  <a:gd name="T43" fmla="*/ 56 h 120"/>
                  <a:gd name="T44" fmla="*/ 110 w 121"/>
                  <a:gd name="T45" fmla="*/ 72 h 120"/>
                  <a:gd name="T46" fmla="*/ 121 w 121"/>
                  <a:gd name="T47" fmla="*/ 78 h 120"/>
                  <a:gd name="T48" fmla="*/ 110 w 121"/>
                  <a:gd name="T49" fmla="*/ 84 h 120"/>
                  <a:gd name="T50" fmla="*/ 98 w 121"/>
                  <a:gd name="T51" fmla="*/ 101 h 120"/>
                  <a:gd name="T52" fmla="*/ 51 w 121"/>
                  <a:gd name="T53" fmla="*/ 37 h 120"/>
                  <a:gd name="T54" fmla="*/ 30 w 121"/>
                  <a:gd name="T55" fmla="*/ 39 h 120"/>
                  <a:gd name="T56" fmla="*/ 51 w 121"/>
                  <a:gd name="T57" fmla="*/ 41 h 120"/>
                  <a:gd name="T58" fmla="*/ 69 w 121"/>
                  <a:gd name="T59" fmla="*/ 37 h 120"/>
                  <a:gd name="T60" fmla="*/ 88 w 121"/>
                  <a:gd name="T61" fmla="*/ 41 h 120"/>
                  <a:gd name="T62" fmla="*/ 88 w 121"/>
                  <a:gd name="T63" fmla="*/ 37 h 120"/>
                  <a:gd name="T64" fmla="*/ 69 w 121"/>
                  <a:gd name="T65" fmla="*/ 72 h 120"/>
                  <a:gd name="T66" fmla="*/ 89 w 121"/>
                  <a:gd name="T67" fmla="*/ 67 h 120"/>
                  <a:gd name="T68" fmla="*/ 69 w 121"/>
                  <a:gd name="T69" fmla="*/ 72 h 120"/>
                  <a:gd name="T70" fmla="*/ 89 w 121"/>
                  <a:gd name="T71" fmla="*/ 88 h 120"/>
                  <a:gd name="T72" fmla="*/ 69 w 121"/>
                  <a:gd name="T73"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120">
                    <a:moveTo>
                      <a:pt x="69" y="101"/>
                    </a:moveTo>
                    <a:cubicBezTo>
                      <a:pt x="69" y="113"/>
                      <a:pt x="67" y="120"/>
                      <a:pt x="50" y="120"/>
                    </a:cubicBezTo>
                    <a:cubicBezTo>
                      <a:pt x="34" y="120"/>
                      <a:pt x="32" y="118"/>
                      <a:pt x="32" y="113"/>
                    </a:cubicBezTo>
                    <a:cubicBezTo>
                      <a:pt x="32" y="108"/>
                      <a:pt x="35" y="105"/>
                      <a:pt x="39" y="105"/>
                    </a:cubicBezTo>
                    <a:cubicBezTo>
                      <a:pt x="40" y="105"/>
                      <a:pt x="46" y="106"/>
                      <a:pt x="47" y="106"/>
                    </a:cubicBezTo>
                    <a:cubicBezTo>
                      <a:pt x="51" y="106"/>
                      <a:pt x="51" y="105"/>
                      <a:pt x="51" y="101"/>
                    </a:cubicBezTo>
                    <a:cubicBezTo>
                      <a:pt x="15" y="101"/>
                      <a:pt x="15" y="101"/>
                      <a:pt x="15" y="101"/>
                    </a:cubicBezTo>
                    <a:cubicBezTo>
                      <a:pt x="12" y="101"/>
                      <a:pt x="10" y="99"/>
                      <a:pt x="10" y="95"/>
                    </a:cubicBezTo>
                    <a:cubicBezTo>
                      <a:pt x="10" y="90"/>
                      <a:pt x="11" y="88"/>
                      <a:pt x="15" y="88"/>
                    </a:cubicBezTo>
                    <a:cubicBezTo>
                      <a:pt x="51" y="88"/>
                      <a:pt x="51" y="88"/>
                      <a:pt x="51" y="88"/>
                    </a:cubicBezTo>
                    <a:cubicBezTo>
                      <a:pt x="51" y="84"/>
                      <a:pt x="51" y="84"/>
                      <a:pt x="51" y="84"/>
                    </a:cubicBezTo>
                    <a:cubicBezTo>
                      <a:pt x="5" y="84"/>
                      <a:pt x="5" y="84"/>
                      <a:pt x="5" y="84"/>
                    </a:cubicBezTo>
                    <a:cubicBezTo>
                      <a:pt x="2" y="84"/>
                      <a:pt x="0" y="82"/>
                      <a:pt x="0" y="78"/>
                    </a:cubicBezTo>
                    <a:cubicBezTo>
                      <a:pt x="0" y="74"/>
                      <a:pt x="2" y="72"/>
                      <a:pt x="5" y="72"/>
                    </a:cubicBezTo>
                    <a:cubicBezTo>
                      <a:pt x="51" y="72"/>
                      <a:pt x="51" y="72"/>
                      <a:pt x="51" y="72"/>
                    </a:cubicBezTo>
                    <a:cubicBezTo>
                      <a:pt x="51" y="67"/>
                      <a:pt x="51" y="67"/>
                      <a:pt x="51" y="67"/>
                    </a:cubicBezTo>
                    <a:cubicBezTo>
                      <a:pt x="14" y="67"/>
                      <a:pt x="14" y="67"/>
                      <a:pt x="14" y="67"/>
                    </a:cubicBezTo>
                    <a:cubicBezTo>
                      <a:pt x="11" y="67"/>
                      <a:pt x="10" y="65"/>
                      <a:pt x="10" y="62"/>
                    </a:cubicBezTo>
                    <a:cubicBezTo>
                      <a:pt x="10" y="58"/>
                      <a:pt x="11" y="56"/>
                      <a:pt x="14" y="56"/>
                    </a:cubicBezTo>
                    <a:cubicBezTo>
                      <a:pt x="51" y="56"/>
                      <a:pt x="51" y="56"/>
                      <a:pt x="51" y="56"/>
                    </a:cubicBezTo>
                    <a:cubicBezTo>
                      <a:pt x="51" y="52"/>
                      <a:pt x="51" y="52"/>
                      <a:pt x="51" y="52"/>
                    </a:cubicBezTo>
                    <a:cubicBezTo>
                      <a:pt x="23" y="52"/>
                      <a:pt x="23" y="52"/>
                      <a:pt x="23" y="52"/>
                    </a:cubicBezTo>
                    <a:cubicBezTo>
                      <a:pt x="14" y="52"/>
                      <a:pt x="12" y="50"/>
                      <a:pt x="12" y="41"/>
                    </a:cubicBezTo>
                    <a:cubicBezTo>
                      <a:pt x="12" y="36"/>
                      <a:pt x="12" y="36"/>
                      <a:pt x="12" y="36"/>
                    </a:cubicBezTo>
                    <a:cubicBezTo>
                      <a:pt x="12" y="28"/>
                      <a:pt x="14" y="26"/>
                      <a:pt x="23" y="26"/>
                    </a:cubicBezTo>
                    <a:cubicBezTo>
                      <a:pt x="51" y="26"/>
                      <a:pt x="51" y="26"/>
                      <a:pt x="51" y="26"/>
                    </a:cubicBezTo>
                    <a:cubicBezTo>
                      <a:pt x="51" y="22"/>
                      <a:pt x="51" y="22"/>
                      <a:pt x="51" y="22"/>
                    </a:cubicBezTo>
                    <a:cubicBezTo>
                      <a:pt x="6" y="22"/>
                      <a:pt x="6" y="22"/>
                      <a:pt x="6" y="22"/>
                    </a:cubicBezTo>
                    <a:cubicBezTo>
                      <a:pt x="2" y="22"/>
                      <a:pt x="0" y="19"/>
                      <a:pt x="0" y="15"/>
                    </a:cubicBezTo>
                    <a:cubicBezTo>
                      <a:pt x="0" y="11"/>
                      <a:pt x="2" y="8"/>
                      <a:pt x="6" y="8"/>
                    </a:cubicBezTo>
                    <a:cubicBezTo>
                      <a:pt x="51" y="8"/>
                      <a:pt x="51" y="8"/>
                      <a:pt x="51" y="8"/>
                    </a:cubicBezTo>
                    <a:cubicBezTo>
                      <a:pt x="51" y="5"/>
                      <a:pt x="51" y="0"/>
                      <a:pt x="60" y="0"/>
                    </a:cubicBezTo>
                    <a:cubicBezTo>
                      <a:pt x="69" y="0"/>
                      <a:pt x="69" y="5"/>
                      <a:pt x="69" y="8"/>
                    </a:cubicBezTo>
                    <a:cubicBezTo>
                      <a:pt x="114" y="8"/>
                      <a:pt x="114" y="8"/>
                      <a:pt x="114" y="8"/>
                    </a:cubicBezTo>
                    <a:cubicBezTo>
                      <a:pt x="118" y="8"/>
                      <a:pt x="120" y="11"/>
                      <a:pt x="120" y="15"/>
                    </a:cubicBezTo>
                    <a:cubicBezTo>
                      <a:pt x="120" y="19"/>
                      <a:pt x="118" y="22"/>
                      <a:pt x="114" y="22"/>
                    </a:cubicBezTo>
                    <a:cubicBezTo>
                      <a:pt x="69" y="22"/>
                      <a:pt x="69" y="22"/>
                      <a:pt x="69" y="22"/>
                    </a:cubicBezTo>
                    <a:cubicBezTo>
                      <a:pt x="69" y="26"/>
                      <a:pt x="69" y="26"/>
                      <a:pt x="69" y="26"/>
                    </a:cubicBezTo>
                    <a:cubicBezTo>
                      <a:pt x="98" y="26"/>
                      <a:pt x="98" y="26"/>
                      <a:pt x="98" y="26"/>
                    </a:cubicBezTo>
                    <a:cubicBezTo>
                      <a:pt x="106" y="26"/>
                      <a:pt x="108" y="28"/>
                      <a:pt x="108" y="36"/>
                    </a:cubicBezTo>
                    <a:cubicBezTo>
                      <a:pt x="108" y="41"/>
                      <a:pt x="108" y="41"/>
                      <a:pt x="108" y="41"/>
                    </a:cubicBezTo>
                    <a:cubicBezTo>
                      <a:pt x="108" y="50"/>
                      <a:pt x="106" y="52"/>
                      <a:pt x="98" y="52"/>
                    </a:cubicBezTo>
                    <a:cubicBezTo>
                      <a:pt x="69" y="52"/>
                      <a:pt x="69" y="52"/>
                      <a:pt x="69" y="52"/>
                    </a:cubicBezTo>
                    <a:cubicBezTo>
                      <a:pt x="69" y="56"/>
                      <a:pt x="69" y="56"/>
                      <a:pt x="69" y="56"/>
                    </a:cubicBezTo>
                    <a:cubicBezTo>
                      <a:pt x="98" y="56"/>
                      <a:pt x="98" y="56"/>
                      <a:pt x="98" y="56"/>
                    </a:cubicBezTo>
                    <a:cubicBezTo>
                      <a:pt x="110" y="56"/>
                      <a:pt x="110" y="61"/>
                      <a:pt x="110" y="72"/>
                    </a:cubicBezTo>
                    <a:cubicBezTo>
                      <a:pt x="116" y="72"/>
                      <a:pt x="116" y="72"/>
                      <a:pt x="116" y="72"/>
                    </a:cubicBezTo>
                    <a:cubicBezTo>
                      <a:pt x="119" y="72"/>
                      <a:pt x="121" y="74"/>
                      <a:pt x="121" y="78"/>
                    </a:cubicBezTo>
                    <a:cubicBezTo>
                      <a:pt x="121" y="82"/>
                      <a:pt x="119" y="84"/>
                      <a:pt x="116" y="84"/>
                    </a:cubicBezTo>
                    <a:cubicBezTo>
                      <a:pt x="110" y="84"/>
                      <a:pt x="110" y="84"/>
                      <a:pt x="110" y="84"/>
                    </a:cubicBezTo>
                    <a:cubicBezTo>
                      <a:pt x="110" y="89"/>
                      <a:pt x="110" y="89"/>
                      <a:pt x="110" y="89"/>
                    </a:cubicBezTo>
                    <a:cubicBezTo>
                      <a:pt x="110" y="98"/>
                      <a:pt x="108" y="101"/>
                      <a:pt x="98" y="101"/>
                    </a:cubicBezTo>
                    <a:lnTo>
                      <a:pt x="69" y="101"/>
                    </a:lnTo>
                    <a:close/>
                    <a:moveTo>
                      <a:pt x="51" y="37"/>
                    </a:moveTo>
                    <a:cubicBezTo>
                      <a:pt x="32" y="37"/>
                      <a:pt x="32" y="37"/>
                      <a:pt x="32" y="37"/>
                    </a:cubicBezTo>
                    <a:cubicBezTo>
                      <a:pt x="30" y="37"/>
                      <a:pt x="30" y="37"/>
                      <a:pt x="30" y="39"/>
                    </a:cubicBezTo>
                    <a:cubicBezTo>
                      <a:pt x="30" y="41"/>
                      <a:pt x="31" y="41"/>
                      <a:pt x="32" y="41"/>
                    </a:cubicBezTo>
                    <a:cubicBezTo>
                      <a:pt x="51" y="41"/>
                      <a:pt x="51" y="41"/>
                      <a:pt x="51" y="41"/>
                    </a:cubicBezTo>
                    <a:lnTo>
                      <a:pt x="51" y="37"/>
                    </a:lnTo>
                    <a:close/>
                    <a:moveTo>
                      <a:pt x="69" y="37"/>
                    </a:moveTo>
                    <a:cubicBezTo>
                      <a:pt x="69" y="41"/>
                      <a:pt x="69" y="41"/>
                      <a:pt x="69" y="41"/>
                    </a:cubicBezTo>
                    <a:cubicBezTo>
                      <a:pt x="88" y="41"/>
                      <a:pt x="88" y="41"/>
                      <a:pt x="88" y="41"/>
                    </a:cubicBezTo>
                    <a:cubicBezTo>
                      <a:pt x="90" y="41"/>
                      <a:pt x="90" y="40"/>
                      <a:pt x="90" y="38"/>
                    </a:cubicBezTo>
                    <a:cubicBezTo>
                      <a:pt x="90" y="37"/>
                      <a:pt x="89" y="37"/>
                      <a:pt x="88" y="37"/>
                    </a:cubicBezTo>
                    <a:lnTo>
                      <a:pt x="69" y="37"/>
                    </a:lnTo>
                    <a:close/>
                    <a:moveTo>
                      <a:pt x="69" y="72"/>
                    </a:moveTo>
                    <a:cubicBezTo>
                      <a:pt x="92" y="72"/>
                      <a:pt x="92" y="72"/>
                      <a:pt x="92" y="72"/>
                    </a:cubicBezTo>
                    <a:cubicBezTo>
                      <a:pt x="92" y="68"/>
                      <a:pt x="92" y="67"/>
                      <a:pt x="89" y="67"/>
                    </a:cubicBezTo>
                    <a:cubicBezTo>
                      <a:pt x="69" y="67"/>
                      <a:pt x="69" y="67"/>
                      <a:pt x="69" y="67"/>
                    </a:cubicBezTo>
                    <a:lnTo>
                      <a:pt x="69" y="72"/>
                    </a:lnTo>
                    <a:close/>
                    <a:moveTo>
                      <a:pt x="69" y="88"/>
                    </a:moveTo>
                    <a:cubicBezTo>
                      <a:pt x="89" y="88"/>
                      <a:pt x="89" y="88"/>
                      <a:pt x="89" y="88"/>
                    </a:cubicBezTo>
                    <a:cubicBezTo>
                      <a:pt x="92" y="88"/>
                      <a:pt x="92" y="88"/>
                      <a:pt x="92" y="84"/>
                    </a:cubicBezTo>
                    <a:cubicBezTo>
                      <a:pt x="69" y="84"/>
                      <a:pt x="69" y="84"/>
                      <a:pt x="69" y="84"/>
                    </a:cubicBezTo>
                    <a:lnTo>
                      <a:pt x="69"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8">
                <a:extLst>
                  <a:ext uri="{FF2B5EF4-FFF2-40B4-BE49-F238E27FC236}">
                    <a16:creationId xmlns:a16="http://schemas.microsoft.com/office/drawing/2014/main" id="{8CB6E48E-A8F2-F4E9-9882-556A563251C6}"/>
                  </a:ext>
                </a:extLst>
              </p:cNvPr>
              <p:cNvSpPr>
                <a:spLocks noEditPoints="1"/>
              </p:cNvSpPr>
              <p:nvPr/>
            </p:nvSpPr>
            <p:spPr bwMode="gray">
              <a:xfrm>
                <a:off x="4360863" y="3551238"/>
                <a:ext cx="444500" cy="461963"/>
              </a:xfrm>
              <a:custGeom>
                <a:avLst/>
                <a:gdLst>
                  <a:gd name="T0" fmla="*/ 68 w 118"/>
                  <a:gd name="T1" fmla="*/ 58 h 120"/>
                  <a:gd name="T2" fmla="*/ 106 w 118"/>
                  <a:gd name="T3" fmla="*/ 65 h 120"/>
                  <a:gd name="T4" fmla="*/ 68 w 118"/>
                  <a:gd name="T5" fmla="*/ 72 h 120"/>
                  <a:gd name="T6" fmla="*/ 111 w 118"/>
                  <a:gd name="T7" fmla="*/ 76 h 120"/>
                  <a:gd name="T8" fmla="*/ 111 w 118"/>
                  <a:gd name="T9" fmla="*/ 90 h 120"/>
                  <a:gd name="T10" fmla="*/ 107 w 118"/>
                  <a:gd name="T11" fmla="*/ 100 h 120"/>
                  <a:gd name="T12" fmla="*/ 110 w 118"/>
                  <a:gd name="T13" fmla="*/ 118 h 120"/>
                  <a:gd name="T14" fmla="*/ 68 w 118"/>
                  <a:gd name="T15" fmla="*/ 113 h 120"/>
                  <a:gd name="T16" fmla="*/ 50 w 118"/>
                  <a:gd name="T17" fmla="*/ 113 h 120"/>
                  <a:gd name="T18" fmla="*/ 9 w 118"/>
                  <a:gd name="T19" fmla="*/ 119 h 120"/>
                  <a:gd name="T20" fmla="*/ 12 w 118"/>
                  <a:gd name="T21" fmla="*/ 100 h 120"/>
                  <a:gd name="T22" fmla="*/ 8 w 118"/>
                  <a:gd name="T23" fmla="*/ 90 h 120"/>
                  <a:gd name="T24" fmla="*/ 8 w 118"/>
                  <a:gd name="T25" fmla="*/ 76 h 120"/>
                  <a:gd name="T26" fmla="*/ 50 w 118"/>
                  <a:gd name="T27" fmla="*/ 72 h 120"/>
                  <a:gd name="T28" fmla="*/ 13 w 118"/>
                  <a:gd name="T29" fmla="*/ 65 h 120"/>
                  <a:gd name="T30" fmla="*/ 50 w 118"/>
                  <a:gd name="T31" fmla="*/ 58 h 120"/>
                  <a:gd name="T32" fmla="*/ 14 w 118"/>
                  <a:gd name="T33" fmla="*/ 53 h 120"/>
                  <a:gd name="T34" fmla="*/ 14 w 118"/>
                  <a:gd name="T35" fmla="*/ 40 h 120"/>
                  <a:gd name="T36" fmla="*/ 29 w 118"/>
                  <a:gd name="T37" fmla="*/ 34 h 120"/>
                  <a:gd name="T38" fmla="*/ 0 w 118"/>
                  <a:gd name="T39" fmla="*/ 27 h 120"/>
                  <a:gd name="T40" fmla="*/ 17 w 118"/>
                  <a:gd name="T41" fmla="*/ 19 h 120"/>
                  <a:gd name="T42" fmla="*/ 12 w 118"/>
                  <a:gd name="T43" fmla="*/ 10 h 120"/>
                  <a:gd name="T44" fmla="*/ 28 w 118"/>
                  <a:gd name="T45" fmla="*/ 7 h 120"/>
                  <a:gd name="T46" fmla="*/ 29 w 118"/>
                  <a:gd name="T47" fmla="*/ 19 h 120"/>
                  <a:gd name="T48" fmla="*/ 38 w 118"/>
                  <a:gd name="T49" fmla="*/ 8 h 120"/>
                  <a:gd name="T50" fmla="*/ 56 w 118"/>
                  <a:gd name="T51" fmla="*/ 8 h 120"/>
                  <a:gd name="T52" fmla="*/ 63 w 118"/>
                  <a:gd name="T53" fmla="*/ 19 h 120"/>
                  <a:gd name="T54" fmla="*/ 72 w 118"/>
                  <a:gd name="T55" fmla="*/ 0 h 120"/>
                  <a:gd name="T56" fmla="*/ 81 w 118"/>
                  <a:gd name="T57" fmla="*/ 19 h 120"/>
                  <a:gd name="T58" fmla="*/ 87 w 118"/>
                  <a:gd name="T59" fmla="*/ 15 h 120"/>
                  <a:gd name="T60" fmla="*/ 92 w 118"/>
                  <a:gd name="T61" fmla="*/ 4 h 120"/>
                  <a:gd name="T62" fmla="*/ 107 w 118"/>
                  <a:gd name="T63" fmla="*/ 9 h 120"/>
                  <a:gd name="T64" fmla="*/ 112 w 118"/>
                  <a:gd name="T65" fmla="*/ 19 h 120"/>
                  <a:gd name="T66" fmla="*/ 112 w 118"/>
                  <a:gd name="T67" fmla="*/ 34 h 120"/>
                  <a:gd name="T68" fmla="*/ 90 w 118"/>
                  <a:gd name="T69" fmla="*/ 40 h 120"/>
                  <a:gd name="T70" fmla="*/ 111 w 118"/>
                  <a:gd name="T71" fmla="*/ 47 h 120"/>
                  <a:gd name="T72" fmla="*/ 68 w 118"/>
                  <a:gd name="T73" fmla="*/ 53 h 120"/>
                  <a:gd name="T74" fmla="*/ 48 w 118"/>
                  <a:gd name="T75" fmla="*/ 40 h 120"/>
                  <a:gd name="T76" fmla="*/ 74 w 118"/>
                  <a:gd name="T77" fmla="*/ 3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8" h="120">
                    <a:moveTo>
                      <a:pt x="68" y="53"/>
                    </a:moveTo>
                    <a:cubicBezTo>
                      <a:pt x="68" y="58"/>
                      <a:pt x="68" y="58"/>
                      <a:pt x="68" y="58"/>
                    </a:cubicBezTo>
                    <a:cubicBezTo>
                      <a:pt x="101" y="58"/>
                      <a:pt x="101" y="58"/>
                      <a:pt x="101" y="58"/>
                    </a:cubicBezTo>
                    <a:cubicBezTo>
                      <a:pt x="104" y="58"/>
                      <a:pt x="106" y="60"/>
                      <a:pt x="106" y="65"/>
                    </a:cubicBezTo>
                    <a:cubicBezTo>
                      <a:pt x="106" y="69"/>
                      <a:pt x="104" y="72"/>
                      <a:pt x="101" y="72"/>
                    </a:cubicBezTo>
                    <a:cubicBezTo>
                      <a:pt x="68" y="72"/>
                      <a:pt x="68" y="72"/>
                      <a:pt x="68" y="72"/>
                    </a:cubicBezTo>
                    <a:cubicBezTo>
                      <a:pt x="68" y="76"/>
                      <a:pt x="68" y="76"/>
                      <a:pt x="68" y="76"/>
                    </a:cubicBezTo>
                    <a:cubicBezTo>
                      <a:pt x="111" y="76"/>
                      <a:pt x="111" y="76"/>
                      <a:pt x="111" y="76"/>
                    </a:cubicBezTo>
                    <a:cubicBezTo>
                      <a:pt x="115" y="76"/>
                      <a:pt x="117" y="78"/>
                      <a:pt x="117" y="83"/>
                    </a:cubicBezTo>
                    <a:cubicBezTo>
                      <a:pt x="117" y="88"/>
                      <a:pt x="115" y="90"/>
                      <a:pt x="111" y="90"/>
                    </a:cubicBezTo>
                    <a:cubicBezTo>
                      <a:pt x="87" y="90"/>
                      <a:pt x="87" y="90"/>
                      <a:pt x="87" y="90"/>
                    </a:cubicBezTo>
                    <a:cubicBezTo>
                      <a:pt x="91" y="94"/>
                      <a:pt x="102" y="99"/>
                      <a:pt x="107" y="100"/>
                    </a:cubicBezTo>
                    <a:cubicBezTo>
                      <a:pt x="116" y="103"/>
                      <a:pt x="118" y="104"/>
                      <a:pt x="118" y="109"/>
                    </a:cubicBezTo>
                    <a:cubicBezTo>
                      <a:pt x="118" y="115"/>
                      <a:pt x="115" y="118"/>
                      <a:pt x="110" y="118"/>
                    </a:cubicBezTo>
                    <a:cubicBezTo>
                      <a:pt x="100" y="118"/>
                      <a:pt x="80" y="107"/>
                      <a:pt x="68" y="95"/>
                    </a:cubicBezTo>
                    <a:cubicBezTo>
                      <a:pt x="68" y="113"/>
                      <a:pt x="68" y="113"/>
                      <a:pt x="68" y="113"/>
                    </a:cubicBezTo>
                    <a:cubicBezTo>
                      <a:pt x="68" y="117"/>
                      <a:pt x="64" y="120"/>
                      <a:pt x="59" y="120"/>
                    </a:cubicBezTo>
                    <a:cubicBezTo>
                      <a:pt x="53" y="120"/>
                      <a:pt x="50" y="117"/>
                      <a:pt x="50" y="113"/>
                    </a:cubicBezTo>
                    <a:cubicBezTo>
                      <a:pt x="50" y="95"/>
                      <a:pt x="50" y="95"/>
                      <a:pt x="50" y="95"/>
                    </a:cubicBezTo>
                    <a:cubicBezTo>
                      <a:pt x="34" y="112"/>
                      <a:pt x="15" y="119"/>
                      <a:pt x="9" y="119"/>
                    </a:cubicBezTo>
                    <a:cubicBezTo>
                      <a:pt x="1" y="119"/>
                      <a:pt x="1" y="109"/>
                      <a:pt x="1" y="109"/>
                    </a:cubicBezTo>
                    <a:cubicBezTo>
                      <a:pt x="1" y="103"/>
                      <a:pt x="6" y="102"/>
                      <a:pt x="12" y="100"/>
                    </a:cubicBezTo>
                    <a:cubicBezTo>
                      <a:pt x="18" y="98"/>
                      <a:pt x="26" y="94"/>
                      <a:pt x="32" y="90"/>
                    </a:cubicBezTo>
                    <a:cubicBezTo>
                      <a:pt x="8" y="90"/>
                      <a:pt x="8" y="90"/>
                      <a:pt x="8" y="90"/>
                    </a:cubicBezTo>
                    <a:cubicBezTo>
                      <a:pt x="4" y="90"/>
                      <a:pt x="2" y="88"/>
                      <a:pt x="2" y="83"/>
                    </a:cubicBezTo>
                    <a:cubicBezTo>
                      <a:pt x="2" y="78"/>
                      <a:pt x="4" y="76"/>
                      <a:pt x="8" y="76"/>
                    </a:cubicBezTo>
                    <a:cubicBezTo>
                      <a:pt x="50" y="76"/>
                      <a:pt x="50" y="76"/>
                      <a:pt x="50" y="76"/>
                    </a:cubicBezTo>
                    <a:cubicBezTo>
                      <a:pt x="50" y="72"/>
                      <a:pt x="50" y="72"/>
                      <a:pt x="50" y="72"/>
                    </a:cubicBezTo>
                    <a:cubicBezTo>
                      <a:pt x="19" y="72"/>
                      <a:pt x="19" y="72"/>
                      <a:pt x="19" y="72"/>
                    </a:cubicBezTo>
                    <a:cubicBezTo>
                      <a:pt x="15" y="72"/>
                      <a:pt x="13" y="69"/>
                      <a:pt x="13" y="65"/>
                    </a:cubicBezTo>
                    <a:cubicBezTo>
                      <a:pt x="13" y="60"/>
                      <a:pt x="15" y="58"/>
                      <a:pt x="19" y="58"/>
                    </a:cubicBezTo>
                    <a:cubicBezTo>
                      <a:pt x="50" y="58"/>
                      <a:pt x="50" y="58"/>
                      <a:pt x="50" y="58"/>
                    </a:cubicBezTo>
                    <a:cubicBezTo>
                      <a:pt x="50" y="53"/>
                      <a:pt x="50" y="53"/>
                      <a:pt x="50" y="53"/>
                    </a:cubicBezTo>
                    <a:cubicBezTo>
                      <a:pt x="14" y="53"/>
                      <a:pt x="14" y="53"/>
                      <a:pt x="14" y="53"/>
                    </a:cubicBezTo>
                    <a:cubicBezTo>
                      <a:pt x="10" y="53"/>
                      <a:pt x="8" y="51"/>
                      <a:pt x="8" y="47"/>
                    </a:cubicBezTo>
                    <a:cubicBezTo>
                      <a:pt x="8" y="42"/>
                      <a:pt x="10" y="40"/>
                      <a:pt x="14" y="40"/>
                    </a:cubicBezTo>
                    <a:cubicBezTo>
                      <a:pt x="31" y="40"/>
                      <a:pt x="31" y="40"/>
                      <a:pt x="31" y="40"/>
                    </a:cubicBezTo>
                    <a:cubicBezTo>
                      <a:pt x="30" y="38"/>
                      <a:pt x="29" y="36"/>
                      <a:pt x="29" y="34"/>
                    </a:cubicBezTo>
                    <a:cubicBezTo>
                      <a:pt x="6" y="34"/>
                      <a:pt x="6" y="34"/>
                      <a:pt x="6" y="34"/>
                    </a:cubicBezTo>
                    <a:cubicBezTo>
                      <a:pt x="2" y="34"/>
                      <a:pt x="0" y="31"/>
                      <a:pt x="0" y="27"/>
                    </a:cubicBezTo>
                    <a:cubicBezTo>
                      <a:pt x="0" y="22"/>
                      <a:pt x="2" y="19"/>
                      <a:pt x="6" y="19"/>
                    </a:cubicBezTo>
                    <a:cubicBezTo>
                      <a:pt x="17" y="19"/>
                      <a:pt x="17" y="19"/>
                      <a:pt x="17" y="19"/>
                    </a:cubicBezTo>
                    <a:cubicBezTo>
                      <a:pt x="16" y="18"/>
                      <a:pt x="14" y="16"/>
                      <a:pt x="13" y="14"/>
                    </a:cubicBezTo>
                    <a:cubicBezTo>
                      <a:pt x="12" y="13"/>
                      <a:pt x="12" y="11"/>
                      <a:pt x="12" y="10"/>
                    </a:cubicBezTo>
                    <a:cubicBezTo>
                      <a:pt x="12" y="6"/>
                      <a:pt x="16" y="2"/>
                      <a:pt x="22" y="2"/>
                    </a:cubicBezTo>
                    <a:cubicBezTo>
                      <a:pt x="24" y="2"/>
                      <a:pt x="26" y="3"/>
                      <a:pt x="28" y="7"/>
                    </a:cubicBezTo>
                    <a:cubicBezTo>
                      <a:pt x="31" y="10"/>
                      <a:pt x="32" y="12"/>
                      <a:pt x="32" y="14"/>
                    </a:cubicBezTo>
                    <a:cubicBezTo>
                      <a:pt x="32" y="16"/>
                      <a:pt x="31" y="18"/>
                      <a:pt x="29" y="19"/>
                    </a:cubicBezTo>
                    <a:cubicBezTo>
                      <a:pt x="38" y="19"/>
                      <a:pt x="38" y="19"/>
                      <a:pt x="38" y="19"/>
                    </a:cubicBezTo>
                    <a:cubicBezTo>
                      <a:pt x="38" y="8"/>
                      <a:pt x="38" y="8"/>
                      <a:pt x="38" y="8"/>
                    </a:cubicBezTo>
                    <a:cubicBezTo>
                      <a:pt x="38" y="3"/>
                      <a:pt x="41" y="1"/>
                      <a:pt x="47" y="1"/>
                    </a:cubicBezTo>
                    <a:cubicBezTo>
                      <a:pt x="53" y="1"/>
                      <a:pt x="56" y="3"/>
                      <a:pt x="56" y="8"/>
                    </a:cubicBezTo>
                    <a:cubicBezTo>
                      <a:pt x="56" y="19"/>
                      <a:pt x="56" y="19"/>
                      <a:pt x="56" y="19"/>
                    </a:cubicBezTo>
                    <a:cubicBezTo>
                      <a:pt x="63" y="19"/>
                      <a:pt x="63" y="19"/>
                      <a:pt x="63" y="19"/>
                    </a:cubicBezTo>
                    <a:cubicBezTo>
                      <a:pt x="63" y="8"/>
                      <a:pt x="63" y="8"/>
                      <a:pt x="63" y="8"/>
                    </a:cubicBezTo>
                    <a:cubicBezTo>
                      <a:pt x="63" y="3"/>
                      <a:pt x="66" y="0"/>
                      <a:pt x="72" y="0"/>
                    </a:cubicBezTo>
                    <a:cubicBezTo>
                      <a:pt x="78" y="0"/>
                      <a:pt x="81" y="3"/>
                      <a:pt x="81" y="8"/>
                    </a:cubicBezTo>
                    <a:cubicBezTo>
                      <a:pt x="81" y="19"/>
                      <a:pt x="81" y="19"/>
                      <a:pt x="81" y="19"/>
                    </a:cubicBezTo>
                    <a:cubicBezTo>
                      <a:pt x="89" y="19"/>
                      <a:pt x="89" y="19"/>
                      <a:pt x="89" y="19"/>
                    </a:cubicBezTo>
                    <a:cubicBezTo>
                      <a:pt x="88" y="18"/>
                      <a:pt x="87" y="17"/>
                      <a:pt x="87" y="15"/>
                    </a:cubicBezTo>
                    <a:cubicBezTo>
                      <a:pt x="87" y="14"/>
                      <a:pt x="87" y="13"/>
                      <a:pt x="88" y="11"/>
                    </a:cubicBezTo>
                    <a:cubicBezTo>
                      <a:pt x="90" y="9"/>
                      <a:pt x="91" y="6"/>
                      <a:pt x="92" y="4"/>
                    </a:cubicBezTo>
                    <a:cubicBezTo>
                      <a:pt x="93" y="3"/>
                      <a:pt x="95" y="2"/>
                      <a:pt x="97" y="2"/>
                    </a:cubicBezTo>
                    <a:cubicBezTo>
                      <a:pt x="102" y="2"/>
                      <a:pt x="107" y="5"/>
                      <a:pt x="107" y="9"/>
                    </a:cubicBezTo>
                    <a:cubicBezTo>
                      <a:pt x="107" y="11"/>
                      <a:pt x="106" y="14"/>
                      <a:pt x="102" y="19"/>
                    </a:cubicBezTo>
                    <a:cubicBezTo>
                      <a:pt x="112" y="19"/>
                      <a:pt x="112" y="19"/>
                      <a:pt x="112" y="19"/>
                    </a:cubicBezTo>
                    <a:cubicBezTo>
                      <a:pt x="116" y="19"/>
                      <a:pt x="118" y="22"/>
                      <a:pt x="118" y="27"/>
                    </a:cubicBezTo>
                    <a:cubicBezTo>
                      <a:pt x="118" y="31"/>
                      <a:pt x="116" y="34"/>
                      <a:pt x="112" y="34"/>
                    </a:cubicBezTo>
                    <a:cubicBezTo>
                      <a:pt x="92" y="34"/>
                      <a:pt x="92" y="34"/>
                      <a:pt x="92" y="34"/>
                    </a:cubicBezTo>
                    <a:cubicBezTo>
                      <a:pt x="91" y="36"/>
                      <a:pt x="90" y="38"/>
                      <a:pt x="90" y="40"/>
                    </a:cubicBezTo>
                    <a:cubicBezTo>
                      <a:pt x="105" y="40"/>
                      <a:pt x="105" y="40"/>
                      <a:pt x="105" y="40"/>
                    </a:cubicBezTo>
                    <a:cubicBezTo>
                      <a:pt x="109" y="40"/>
                      <a:pt x="111" y="42"/>
                      <a:pt x="111" y="47"/>
                    </a:cubicBezTo>
                    <a:cubicBezTo>
                      <a:pt x="111" y="51"/>
                      <a:pt x="109" y="53"/>
                      <a:pt x="105" y="53"/>
                    </a:cubicBezTo>
                    <a:lnTo>
                      <a:pt x="68" y="53"/>
                    </a:lnTo>
                    <a:close/>
                    <a:moveTo>
                      <a:pt x="46" y="34"/>
                    </a:moveTo>
                    <a:cubicBezTo>
                      <a:pt x="46" y="36"/>
                      <a:pt x="47" y="38"/>
                      <a:pt x="48" y="40"/>
                    </a:cubicBezTo>
                    <a:cubicBezTo>
                      <a:pt x="71" y="40"/>
                      <a:pt x="71" y="40"/>
                      <a:pt x="71" y="40"/>
                    </a:cubicBezTo>
                    <a:cubicBezTo>
                      <a:pt x="72" y="39"/>
                      <a:pt x="73" y="36"/>
                      <a:pt x="74" y="34"/>
                    </a:cubicBezTo>
                    <a:lnTo>
                      <a:pt x="4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9">
                <a:extLst>
                  <a:ext uri="{FF2B5EF4-FFF2-40B4-BE49-F238E27FC236}">
                    <a16:creationId xmlns:a16="http://schemas.microsoft.com/office/drawing/2014/main" id="{8832B6C3-E244-4551-F117-D3606C41A9E5}"/>
                  </a:ext>
                </a:extLst>
              </p:cNvPr>
              <p:cNvSpPr>
                <a:spLocks noEditPoints="1"/>
              </p:cNvSpPr>
              <p:nvPr/>
            </p:nvSpPr>
            <p:spPr bwMode="gray">
              <a:xfrm>
                <a:off x="4862513" y="3559175"/>
                <a:ext cx="455613" cy="447675"/>
              </a:xfrm>
              <a:custGeom>
                <a:avLst/>
                <a:gdLst>
                  <a:gd name="T0" fmla="*/ 82 w 121"/>
                  <a:gd name="T1" fmla="*/ 99 h 116"/>
                  <a:gd name="T2" fmla="*/ 112 w 121"/>
                  <a:gd name="T3" fmla="*/ 98 h 116"/>
                  <a:gd name="T4" fmla="*/ 104 w 121"/>
                  <a:gd name="T5" fmla="*/ 116 h 116"/>
                  <a:gd name="T6" fmla="*/ 28 w 121"/>
                  <a:gd name="T7" fmla="*/ 104 h 116"/>
                  <a:gd name="T8" fmla="*/ 0 w 121"/>
                  <a:gd name="T9" fmla="*/ 106 h 116"/>
                  <a:gd name="T10" fmla="*/ 17 w 121"/>
                  <a:gd name="T11" fmla="*/ 88 h 116"/>
                  <a:gd name="T12" fmla="*/ 15 w 121"/>
                  <a:gd name="T13" fmla="*/ 61 h 116"/>
                  <a:gd name="T14" fmla="*/ 1 w 121"/>
                  <a:gd name="T15" fmla="*/ 52 h 116"/>
                  <a:gd name="T16" fmla="*/ 26 w 121"/>
                  <a:gd name="T17" fmla="*/ 43 h 116"/>
                  <a:gd name="T18" fmla="*/ 35 w 121"/>
                  <a:gd name="T19" fmla="*/ 55 h 116"/>
                  <a:gd name="T20" fmla="*/ 74 w 121"/>
                  <a:gd name="T21" fmla="*/ 98 h 116"/>
                  <a:gd name="T22" fmla="*/ 45 w 121"/>
                  <a:gd name="T23" fmla="*/ 92 h 116"/>
                  <a:gd name="T24" fmla="*/ 45 w 121"/>
                  <a:gd name="T25" fmla="*/ 77 h 116"/>
                  <a:gd name="T26" fmla="*/ 70 w 121"/>
                  <a:gd name="T27" fmla="*/ 74 h 116"/>
                  <a:gd name="T28" fmla="*/ 46 w 121"/>
                  <a:gd name="T29" fmla="*/ 63 h 116"/>
                  <a:gd name="T30" fmla="*/ 56 w 121"/>
                  <a:gd name="T31" fmla="*/ 36 h 116"/>
                  <a:gd name="T32" fmla="*/ 70 w 121"/>
                  <a:gd name="T33" fmla="*/ 33 h 116"/>
                  <a:gd name="T34" fmla="*/ 50 w 121"/>
                  <a:gd name="T35" fmla="*/ 28 h 116"/>
                  <a:gd name="T36" fmla="*/ 38 w 121"/>
                  <a:gd name="T37" fmla="*/ 22 h 116"/>
                  <a:gd name="T38" fmla="*/ 49 w 121"/>
                  <a:gd name="T39" fmla="*/ 0 h 116"/>
                  <a:gd name="T40" fmla="*/ 120 w 121"/>
                  <a:gd name="T41" fmla="*/ 11 h 116"/>
                  <a:gd name="T42" fmla="*/ 111 w 121"/>
                  <a:gd name="T43" fmla="*/ 28 h 116"/>
                  <a:gd name="T44" fmla="*/ 102 w 121"/>
                  <a:gd name="T45" fmla="*/ 33 h 116"/>
                  <a:gd name="T46" fmla="*/ 87 w 121"/>
                  <a:gd name="T47" fmla="*/ 36 h 116"/>
                  <a:gd name="T48" fmla="*/ 112 w 121"/>
                  <a:gd name="T49" fmla="*/ 47 h 116"/>
                  <a:gd name="T50" fmla="*/ 101 w 121"/>
                  <a:gd name="T51" fmla="*/ 74 h 116"/>
                  <a:gd name="T52" fmla="*/ 87 w 121"/>
                  <a:gd name="T53" fmla="*/ 77 h 116"/>
                  <a:gd name="T54" fmla="*/ 121 w 121"/>
                  <a:gd name="T55" fmla="*/ 85 h 116"/>
                  <a:gd name="T56" fmla="*/ 87 w 121"/>
                  <a:gd name="T57" fmla="*/ 92 h 116"/>
                  <a:gd name="T58" fmla="*/ 36 w 121"/>
                  <a:gd name="T59" fmla="*/ 19 h 116"/>
                  <a:gd name="T60" fmla="*/ 20 w 121"/>
                  <a:gd name="T61" fmla="*/ 28 h 116"/>
                  <a:gd name="T62" fmla="*/ 5 w 121"/>
                  <a:gd name="T63" fmla="*/ 11 h 116"/>
                  <a:gd name="T64" fmla="*/ 28 w 121"/>
                  <a:gd name="T65" fmla="*/ 7 h 116"/>
                  <a:gd name="T66" fmla="*/ 74 w 121"/>
                  <a:gd name="T67" fmla="*/ 14 h 116"/>
                  <a:gd name="T68" fmla="*/ 56 w 121"/>
                  <a:gd name="T69" fmla="*/ 20 h 116"/>
                  <a:gd name="T70" fmla="*/ 70 w 121"/>
                  <a:gd name="T71" fmla="*/ 51 h 116"/>
                  <a:gd name="T72" fmla="*/ 63 w 121"/>
                  <a:gd name="T73" fmla="*/ 47 h 116"/>
                  <a:gd name="T74" fmla="*/ 70 w 121"/>
                  <a:gd name="T75" fmla="*/ 51 h 116"/>
                  <a:gd name="T76" fmla="*/ 61 w 121"/>
                  <a:gd name="T77" fmla="*/ 59 h 116"/>
                  <a:gd name="T78" fmla="*/ 63 w 121"/>
                  <a:gd name="T79" fmla="*/ 63 h 116"/>
                  <a:gd name="T80" fmla="*/ 70 w 121"/>
                  <a:gd name="T81" fmla="*/ 59 h 116"/>
                  <a:gd name="T82" fmla="*/ 87 w 121"/>
                  <a:gd name="T83" fmla="*/ 20 h 116"/>
                  <a:gd name="T84" fmla="*/ 100 w 121"/>
                  <a:gd name="T85" fmla="*/ 14 h 116"/>
                  <a:gd name="T86" fmla="*/ 87 w 121"/>
                  <a:gd name="T87" fmla="*/ 51 h 116"/>
                  <a:gd name="T88" fmla="*/ 95 w 121"/>
                  <a:gd name="T89" fmla="*/ 47 h 116"/>
                  <a:gd name="T90" fmla="*/ 87 w 121"/>
                  <a:gd name="T91" fmla="*/ 51 h 116"/>
                  <a:gd name="T92" fmla="*/ 87 w 121"/>
                  <a:gd name="T93" fmla="*/ 63 h 116"/>
                  <a:gd name="T94" fmla="*/ 97 w 121"/>
                  <a:gd name="T95" fmla="*/ 5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1" h="116">
                    <a:moveTo>
                      <a:pt x="87" y="92"/>
                    </a:moveTo>
                    <a:cubicBezTo>
                      <a:pt x="87" y="96"/>
                      <a:pt x="85" y="98"/>
                      <a:pt x="82" y="99"/>
                    </a:cubicBezTo>
                    <a:cubicBezTo>
                      <a:pt x="85" y="99"/>
                      <a:pt x="87" y="99"/>
                      <a:pt x="89" y="99"/>
                    </a:cubicBezTo>
                    <a:cubicBezTo>
                      <a:pt x="93" y="99"/>
                      <a:pt x="109" y="98"/>
                      <a:pt x="112" y="98"/>
                    </a:cubicBezTo>
                    <a:cubicBezTo>
                      <a:pt x="119" y="98"/>
                      <a:pt x="121" y="101"/>
                      <a:pt x="121" y="107"/>
                    </a:cubicBezTo>
                    <a:cubicBezTo>
                      <a:pt x="121" y="116"/>
                      <a:pt x="114" y="116"/>
                      <a:pt x="104" y="116"/>
                    </a:cubicBezTo>
                    <a:cubicBezTo>
                      <a:pt x="99" y="116"/>
                      <a:pt x="89" y="116"/>
                      <a:pt x="81" y="116"/>
                    </a:cubicBezTo>
                    <a:cubicBezTo>
                      <a:pt x="56" y="116"/>
                      <a:pt x="39" y="114"/>
                      <a:pt x="28" y="104"/>
                    </a:cubicBezTo>
                    <a:cubicBezTo>
                      <a:pt x="18" y="113"/>
                      <a:pt x="13" y="116"/>
                      <a:pt x="9" y="116"/>
                    </a:cubicBezTo>
                    <a:cubicBezTo>
                      <a:pt x="5" y="116"/>
                      <a:pt x="0" y="111"/>
                      <a:pt x="0" y="106"/>
                    </a:cubicBezTo>
                    <a:cubicBezTo>
                      <a:pt x="0" y="102"/>
                      <a:pt x="2" y="99"/>
                      <a:pt x="9" y="95"/>
                    </a:cubicBezTo>
                    <a:cubicBezTo>
                      <a:pt x="12" y="93"/>
                      <a:pt x="15" y="90"/>
                      <a:pt x="17" y="88"/>
                    </a:cubicBezTo>
                    <a:cubicBezTo>
                      <a:pt x="17" y="64"/>
                      <a:pt x="17" y="64"/>
                      <a:pt x="17" y="64"/>
                    </a:cubicBezTo>
                    <a:cubicBezTo>
                      <a:pt x="17" y="61"/>
                      <a:pt x="17" y="61"/>
                      <a:pt x="15" y="61"/>
                    </a:cubicBezTo>
                    <a:cubicBezTo>
                      <a:pt x="8" y="61"/>
                      <a:pt x="8" y="61"/>
                      <a:pt x="8" y="61"/>
                    </a:cubicBezTo>
                    <a:cubicBezTo>
                      <a:pt x="4" y="61"/>
                      <a:pt x="1" y="58"/>
                      <a:pt x="1" y="52"/>
                    </a:cubicBezTo>
                    <a:cubicBezTo>
                      <a:pt x="1" y="46"/>
                      <a:pt x="4" y="43"/>
                      <a:pt x="8" y="43"/>
                    </a:cubicBezTo>
                    <a:cubicBezTo>
                      <a:pt x="26" y="43"/>
                      <a:pt x="26" y="43"/>
                      <a:pt x="26" y="43"/>
                    </a:cubicBezTo>
                    <a:cubicBezTo>
                      <a:pt x="29" y="43"/>
                      <a:pt x="32" y="44"/>
                      <a:pt x="33" y="46"/>
                    </a:cubicBezTo>
                    <a:cubicBezTo>
                      <a:pt x="35" y="48"/>
                      <a:pt x="35" y="50"/>
                      <a:pt x="35" y="55"/>
                    </a:cubicBezTo>
                    <a:cubicBezTo>
                      <a:pt x="35" y="87"/>
                      <a:pt x="35" y="87"/>
                      <a:pt x="35" y="87"/>
                    </a:cubicBezTo>
                    <a:cubicBezTo>
                      <a:pt x="44" y="97"/>
                      <a:pt x="59" y="98"/>
                      <a:pt x="74" y="98"/>
                    </a:cubicBezTo>
                    <a:cubicBezTo>
                      <a:pt x="72" y="98"/>
                      <a:pt x="70" y="95"/>
                      <a:pt x="70" y="92"/>
                    </a:cubicBezTo>
                    <a:cubicBezTo>
                      <a:pt x="45" y="92"/>
                      <a:pt x="45" y="92"/>
                      <a:pt x="45" y="92"/>
                    </a:cubicBezTo>
                    <a:cubicBezTo>
                      <a:pt x="42" y="92"/>
                      <a:pt x="39" y="89"/>
                      <a:pt x="39" y="85"/>
                    </a:cubicBezTo>
                    <a:cubicBezTo>
                      <a:pt x="39" y="80"/>
                      <a:pt x="42" y="77"/>
                      <a:pt x="45" y="77"/>
                    </a:cubicBezTo>
                    <a:cubicBezTo>
                      <a:pt x="70" y="77"/>
                      <a:pt x="70" y="77"/>
                      <a:pt x="70" y="77"/>
                    </a:cubicBezTo>
                    <a:cubicBezTo>
                      <a:pt x="70" y="74"/>
                      <a:pt x="70" y="74"/>
                      <a:pt x="70" y="74"/>
                    </a:cubicBezTo>
                    <a:cubicBezTo>
                      <a:pt x="56" y="74"/>
                      <a:pt x="56" y="74"/>
                      <a:pt x="56" y="74"/>
                    </a:cubicBezTo>
                    <a:cubicBezTo>
                      <a:pt x="48" y="74"/>
                      <a:pt x="46" y="71"/>
                      <a:pt x="46" y="63"/>
                    </a:cubicBezTo>
                    <a:cubicBezTo>
                      <a:pt x="46" y="47"/>
                      <a:pt x="46" y="47"/>
                      <a:pt x="46" y="47"/>
                    </a:cubicBezTo>
                    <a:cubicBezTo>
                      <a:pt x="46" y="39"/>
                      <a:pt x="48" y="36"/>
                      <a:pt x="56" y="36"/>
                    </a:cubicBezTo>
                    <a:cubicBezTo>
                      <a:pt x="70" y="36"/>
                      <a:pt x="70" y="36"/>
                      <a:pt x="70" y="36"/>
                    </a:cubicBezTo>
                    <a:cubicBezTo>
                      <a:pt x="70" y="33"/>
                      <a:pt x="70" y="33"/>
                      <a:pt x="70" y="33"/>
                    </a:cubicBezTo>
                    <a:cubicBezTo>
                      <a:pt x="55" y="33"/>
                      <a:pt x="55" y="33"/>
                      <a:pt x="55" y="33"/>
                    </a:cubicBezTo>
                    <a:cubicBezTo>
                      <a:pt x="52" y="33"/>
                      <a:pt x="51" y="32"/>
                      <a:pt x="50" y="28"/>
                    </a:cubicBezTo>
                    <a:cubicBezTo>
                      <a:pt x="49" y="29"/>
                      <a:pt x="48" y="29"/>
                      <a:pt x="47" y="29"/>
                    </a:cubicBezTo>
                    <a:cubicBezTo>
                      <a:pt x="41" y="29"/>
                      <a:pt x="38" y="26"/>
                      <a:pt x="38" y="22"/>
                    </a:cubicBezTo>
                    <a:cubicBezTo>
                      <a:pt x="38" y="11"/>
                      <a:pt x="38" y="11"/>
                      <a:pt x="38" y="11"/>
                    </a:cubicBezTo>
                    <a:cubicBezTo>
                      <a:pt x="38" y="2"/>
                      <a:pt x="40" y="0"/>
                      <a:pt x="49" y="0"/>
                    </a:cubicBezTo>
                    <a:cubicBezTo>
                      <a:pt x="109" y="0"/>
                      <a:pt x="109" y="0"/>
                      <a:pt x="109" y="0"/>
                    </a:cubicBezTo>
                    <a:cubicBezTo>
                      <a:pt x="118" y="0"/>
                      <a:pt x="120" y="2"/>
                      <a:pt x="120" y="11"/>
                    </a:cubicBezTo>
                    <a:cubicBezTo>
                      <a:pt x="120" y="21"/>
                      <a:pt x="120" y="21"/>
                      <a:pt x="120" y="21"/>
                    </a:cubicBezTo>
                    <a:cubicBezTo>
                      <a:pt x="120" y="26"/>
                      <a:pt x="117" y="28"/>
                      <a:pt x="111" y="28"/>
                    </a:cubicBezTo>
                    <a:cubicBezTo>
                      <a:pt x="109" y="28"/>
                      <a:pt x="108" y="28"/>
                      <a:pt x="107" y="27"/>
                    </a:cubicBezTo>
                    <a:cubicBezTo>
                      <a:pt x="106" y="31"/>
                      <a:pt x="104" y="33"/>
                      <a:pt x="102" y="33"/>
                    </a:cubicBezTo>
                    <a:cubicBezTo>
                      <a:pt x="87" y="33"/>
                      <a:pt x="87" y="33"/>
                      <a:pt x="87" y="33"/>
                    </a:cubicBezTo>
                    <a:cubicBezTo>
                      <a:pt x="87" y="36"/>
                      <a:pt x="87" y="36"/>
                      <a:pt x="87" y="36"/>
                    </a:cubicBezTo>
                    <a:cubicBezTo>
                      <a:pt x="101" y="36"/>
                      <a:pt x="101" y="36"/>
                      <a:pt x="101" y="36"/>
                    </a:cubicBezTo>
                    <a:cubicBezTo>
                      <a:pt x="109" y="36"/>
                      <a:pt x="112" y="39"/>
                      <a:pt x="112" y="47"/>
                    </a:cubicBezTo>
                    <a:cubicBezTo>
                      <a:pt x="112" y="63"/>
                      <a:pt x="112" y="63"/>
                      <a:pt x="112" y="63"/>
                    </a:cubicBezTo>
                    <a:cubicBezTo>
                      <a:pt x="112" y="71"/>
                      <a:pt x="109" y="74"/>
                      <a:pt x="101" y="74"/>
                    </a:cubicBezTo>
                    <a:cubicBezTo>
                      <a:pt x="87" y="74"/>
                      <a:pt x="87" y="74"/>
                      <a:pt x="87" y="74"/>
                    </a:cubicBezTo>
                    <a:cubicBezTo>
                      <a:pt x="87" y="77"/>
                      <a:pt x="87" y="77"/>
                      <a:pt x="87" y="77"/>
                    </a:cubicBezTo>
                    <a:cubicBezTo>
                      <a:pt x="115" y="77"/>
                      <a:pt x="115" y="77"/>
                      <a:pt x="115" y="77"/>
                    </a:cubicBezTo>
                    <a:cubicBezTo>
                      <a:pt x="119" y="77"/>
                      <a:pt x="121" y="80"/>
                      <a:pt x="121" y="85"/>
                    </a:cubicBezTo>
                    <a:cubicBezTo>
                      <a:pt x="121" y="89"/>
                      <a:pt x="119" y="92"/>
                      <a:pt x="115" y="92"/>
                    </a:cubicBezTo>
                    <a:lnTo>
                      <a:pt x="87" y="92"/>
                    </a:lnTo>
                    <a:close/>
                    <a:moveTo>
                      <a:pt x="28" y="7"/>
                    </a:moveTo>
                    <a:cubicBezTo>
                      <a:pt x="34" y="12"/>
                      <a:pt x="36" y="16"/>
                      <a:pt x="36" y="19"/>
                    </a:cubicBezTo>
                    <a:cubicBezTo>
                      <a:pt x="36" y="24"/>
                      <a:pt x="31" y="30"/>
                      <a:pt x="26" y="30"/>
                    </a:cubicBezTo>
                    <a:cubicBezTo>
                      <a:pt x="24" y="30"/>
                      <a:pt x="21" y="29"/>
                      <a:pt x="20" y="28"/>
                    </a:cubicBezTo>
                    <a:cubicBezTo>
                      <a:pt x="14" y="22"/>
                      <a:pt x="13" y="21"/>
                      <a:pt x="7" y="16"/>
                    </a:cubicBezTo>
                    <a:cubicBezTo>
                      <a:pt x="6" y="14"/>
                      <a:pt x="5" y="13"/>
                      <a:pt x="5" y="11"/>
                    </a:cubicBezTo>
                    <a:cubicBezTo>
                      <a:pt x="5" y="6"/>
                      <a:pt x="11" y="0"/>
                      <a:pt x="16" y="0"/>
                    </a:cubicBezTo>
                    <a:cubicBezTo>
                      <a:pt x="19" y="0"/>
                      <a:pt x="22" y="2"/>
                      <a:pt x="28" y="7"/>
                    </a:cubicBezTo>
                    <a:close/>
                    <a:moveTo>
                      <a:pt x="70" y="20"/>
                    </a:moveTo>
                    <a:cubicBezTo>
                      <a:pt x="70" y="17"/>
                      <a:pt x="72" y="15"/>
                      <a:pt x="74" y="14"/>
                    </a:cubicBezTo>
                    <a:cubicBezTo>
                      <a:pt x="58" y="14"/>
                      <a:pt x="58" y="14"/>
                      <a:pt x="58" y="14"/>
                    </a:cubicBezTo>
                    <a:cubicBezTo>
                      <a:pt x="56" y="14"/>
                      <a:pt x="56" y="15"/>
                      <a:pt x="56" y="20"/>
                    </a:cubicBezTo>
                    <a:lnTo>
                      <a:pt x="70" y="20"/>
                    </a:lnTo>
                    <a:close/>
                    <a:moveTo>
                      <a:pt x="70" y="51"/>
                    </a:moveTo>
                    <a:cubicBezTo>
                      <a:pt x="70" y="47"/>
                      <a:pt x="70" y="47"/>
                      <a:pt x="70" y="47"/>
                    </a:cubicBezTo>
                    <a:cubicBezTo>
                      <a:pt x="63" y="47"/>
                      <a:pt x="63" y="47"/>
                      <a:pt x="63" y="47"/>
                    </a:cubicBezTo>
                    <a:cubicBezTo>
                      <a:pt x="61" y="47"/>
                      <a:pt x="61" y="47"/>
                      <a:pt x="61" y="51"/>
                    </a:cubicBezTo>
                    <a:lnTo>
                      <a:pt x="70" y="51"/>
                    </a:lnTo>
                    <a:close/>
                    <a:moveTo>
                      <a:pt x="70" y="59"/>
                    </a:moveTo>
                    <a:cubicBezTo>
                      <a:pt x="61" y="59"/>
                      <a:pt x="61" y="59"/>
                      <a:pt x="61" y="59"/>
                    </a:cubicBezTo>
                    <a:cubicBezTo>
                      <a:pt x="61" y="61"/>
                      <a:pt x="61" y="62"/>
                      <a:pt x="61" y="62"/>
                    </a:cubicBezTo>
                    <a:cubicBezTo>
                      <a:pt x="61" y="63"/>
                      <a:pt x="62" y="63"/>
                      <a:pt x="63" y="63"/>
                    </a:cubicBezTo>
                    <a:cubicBezTo>
                      <a:pt x="70" y="63"/>
                      <a:pt x="70" y="63"/>
                      <a:pt x="70" y="63"/>
                    </a:cubicBezTo>
                    <a:lnTo>
                      <a:pt x="70" y="59"/>
                    </a:lnTo>
                    <a:close/>
                    <a:moveTo>
                      <a:pt x="83" y="14"/>
                    </a:moveTo>
                    <a:cubicBezTo>
                      <a:pt x="86" y="15"/>
                      <a:pt x="87" y="17"/>
                      <a:pt x="87" y="20"/>
                    </a:cubicBezTo>
                    <a:cubicBezTo>
                      <a:pt x="102" y="20"/>
                      <a:pt x="102" y="20"/>
                      <a:pt x="102" y="20"/>
                    </a:cubicBezTo>
                    <a:cubicBezTo>
                      <a:pt x="102" y="15"/>
                      <a:pt x="102" y="14"/>
                      <a:pt x="100" y="14"/>
                    </a:cubicBezTo>
                    <a:lnTo>
                      <a:pt x="83" y="14"/>
                    </a:lnTo>
                    <a:close/>
                    <a:moveTo>
                      <a:pt x="87" y="51"/>
                    </a:moveTo>
                    <a:cubicBezTo>
                      <a:pt x="97" y="51"/>
                      <a:pt x="97" y="51"/>
                      <a:pt x="97" y="51"/>
                    </a:cubicBezTo>
                    <a:cubicBezTo>
                      <a:pt x="97" y="48"/>
                      <a:pt x="97" y="47"/>
                      <a:pt x="95" y="47"/>
                    </a:cubicBezTo>
                    <a:cubicBezTo>
                      <a:pt x="87" y="47"/>
                      <a:pt x="87" y="47"/>
                      <a:pt x="87" y="47"/>
                    </a:cubicBezTo>
                    <a:lnTo>
                      <a:pt x="87" y="51"/>
                    </a:lnTo>
                    <a:close/>
                    <a:moveTo>
                      <a:pt x="87" y="59"/>
                    </a:moveTo>
                    <a:cubicBezTo>
                      <a:pt x="87" y="63"/>
                      <a:pt x="87" y="63"/>
                      <a:pt x="87" y="63"/>
                    </a:cubicBezTo>
                    <a:cubicBezTo>
                      <a:pt x="95" y="63"/>
                      <a:pt x="95" y="63"/>
                      <a:pt x="95" y="63"/>
                    </a:cubicBezTo>
                    <a:cubicBezTo>
                      <a:pt x="97" y="63"/>
                      <a:pt x="97" y="63"/>
                      <a:pt x="97" y="59"/>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0">
                <a:extLst>
                  <a:ext uri="{FF2B5EF4-FFF2-40B4-BE49-F238E27FC236}">
                    <a16:creationId xmlns:a16="http://schemas.microsoft.com/office/drawing/2014/main" id="{A38636B2-E6AE-8172-0A12-051EBEB6153C}"/>
                  </a:ext>
                </a:extLst>
              </p:cNvPr>
              <p:cNvSpPr>
                <a:spLocks noEditPoints="1"/>
              </p:cNvSpPr>
              <p:nvPr/>
            </p:nvSpPr>
            <p:spPr bwMode="gray">
              <a:xfrm>
                <a:off x="5378451" y="3543300"/>
                <a:ext cx="438150" cy="458788"/>
              </a:xfrm>
              <a:custGeom>
                <a:avLst/>
                <a:gdLst>
                  <a:gd name="T0" fmla="*/ 12 w 116"/>
                  <a:gd name="T1" fmla="*/ 13 h 119"/>
                  <a:gd name="T2" fmla="*/ 23 w 116"/>
                  <a:gd name="T3" fmla="*/ 1 h 119"/>
                  <a:gd name="T4" fmla="*/ 34 w 116"/>
                  <a:gd name="T5" fmla="*/ 14 h 119"/>
                  <a:gd name="T6" fmla="*/ 50 w 116"/>
                  <a:gd name="T7" fmla="*/ 19 h 119"/>
                  <a:gd name="T8" fmla="*/ 45 w 116"/>
                  <a:gd name="T9" fmla="*/ 8 h 119"/>
                  <a:gd name="T10" fmla="*/ 63 w 116"/>
                  <a:gd name="T11" fmla="*/ 5 h 119"/>
                  <a:gd name="T12" fmla="*/ 62 w 116"/>
                  <a:gd name="T13" fmla="*/ 19 h 119"/>
                  <a:gd name="T14" fmla="*/ 83 w 116"/>
                  <a:gd name="T15" fmla="*/ 11 h 119"/>
                  <a:gd name="T16" fmla="*/ 104 w 116"/>
                  <a:gd name="T17" fmla="*/ 9 h 119"/>
                  <a:gd name="T18" fmla="*/ 104 w 116"/>
                  <a:gd name="T19" fmla="*/ 19 h 119"/>
                  <a:gd name="T20" fmla="*/ 116 w 116"/>
                  <a:gd name="T21" fmla="*/ 46 h 119"/>
                  <a:gd name="T22" fmla="*/ 98 w 116"/>
                  <a:gd name="T23" fmla="*/ 46 h 119"/>
                  <a:gd name="T24" fmla="*/ 95 w 116"/>
                  <a:gd name="T25" fmla="*/ 35 h 119"/>
                  <a:gd name="T26" fmla="*/ 19 w 116"/>
                  <a:gd name="T27" fmla="*/ 38 h 119"/>
                  <a:gd name="T28" fmla="*/ 9 w 116"/>
                  <a:gd name="T29" fmla="*/ 54 h 119"/>
                  <a:gd name="T30" fmla="*/ 0 w 116"/>
                  <a:gd name="T31" fmla="*/ 31 h 119"/>
                  <a:gd name="T32" fmla="*/ 17 w 116"/>
                  <a:gd name="T33" fmla="*/ 19 h 119"/>
                  <a:gd name="T34" fmla="*/ 63 w 116"/>
                  <a:gd name="T35" fmla="*/ 80 h 119"/>
                  <a:gd name="T36" fmla="*/ 106 w 116"/>
                  <a:gd name="T37" fmla="*/ 92 h 119"/>
                  <a:gd name="T38" fmla="*/ 94 w 116"/>
                  <a:gd name="T39" fmla="*/ 119 h 119"/>
                  <a:gd name="T40" fmla="*/ 10 w 116"/>
                  <a:gd name="T41" fmla="*/ 107 h 119"/>
                  <a:gd name="T42" fmla="*/ 22 w 116"/>
                  <a:gd name="T43" fmla="*/ 80 h 119"/>
                  <a:gd name="T44" fmla="*/ 45 w 116"/>
                  <a:gd name="T45" fmla="*/ 75 h 119"/>
                  <a:gd name="T46" fmla="*/ 21 w 116"/>
                  <a:gd name="T47" fmla="*/ 64 h 119"/>
                  <a:gd name="T48" fmla="*/ 32 w 116"/>
                  <a:gd name="T49" fmla="*/ 40 h 119"/>
                  <a:gd name="T50" fmla="*/ 95 w 116"/>
                  <a:gd name="T51" fmla="*/ 50 h 119"/>
                  <a:gd name="T52" fmla="*/ 84 w 116"/>
                  <a:gd name="T53" fmla="*/ 75 h 119"/>
                  <a:gd name="T54" fmla="*/ 30 w 116"/>
                  <a:gd name="T55" fmla="*/ 95 h 119"/>
                  <a:gd name="T56" fmla="*/ 30 w 116"/>
                  <a:gd name="T57" fmla="*/ 103 h 119"/>
                  <a:gd name="T58" fmla="*/ 89 w 116"/>
                  <a:gd name="T59" fmla="*/ 97 h 119"/>
                  <a:gd name="T60" fmla="*/ 30 w 116"/>
                  <a:gd name="T61" fmla="*/ 95 h 119"/>
                  <a:gd name="T62" fmla="*/ 38 w 116"/>
                  <a:gd name="T63" fmla="*/ 58 h 119"/>
                  <a:gd name="T64" fmla="*/ 75 w 116"/>
                  <a:gd name="T65" fmla="*/ 61 h 119"/>
                  <a:gd name="T66" fmla="*/ 75 w 116"/>
                  <a:gd name="T67" fmla="*/ 5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119">
                    <a:moveTo>
                      <a:pt x="17" y="19"/>
                    </a:moveTo>
                    <a:cubicBezTo>
                      <a:pt x="15" y="17"/>
                      <a:pt x="14" y="15"/>
                      <a:pt x="12" y="13"/>
                    </a:cubicBezTo>
                    <a:cubicBezTo>
                      <a:pt x="12" y="12"/>
                      <a:pt x="11" y="11"/>
                      <a:pt x="11" y="10"/>
                    </a:cubicBezTo>
                    <a:cubicBezTo>
                      <a:pt x="11" y="5"/>
                      <a:pt x="17" y="1"/>
                      <a:pt x="23" y="1"/>
                    </a:cubicBezTo>
                    <a:cubicBezTo>
                      <a:pt x="26" y="1"/>
                      <a:pt x="27" y="2"/>
                      <a:pt x="30" y="6"/>
                    </a:cubicBezTo>
                    <a:cubicBezTo>
                      <a:pt x="33" y="10"/>
                      <a:pt x="34" y="12"/>
                      <a:pt x="34" y="14"/>
                    </a:cubicBezTo>
                    <a:cubicBezTo>
                      <a:pt x="34" y="16"/>
                      <a:pt x="33" y="17"/>
                      <a:pt x="32" y="19"/>
                    </a:cubicBezTo>
                    <a:cubicBezTo>
                      <a:pt x="50" y="19"/>
                      <a:pt x="50" y="19"/>
                      <a:pt x="50" y="19"/>
                    </a:cubicBezTo>
                    <a:cubicBezTo>
                      <a:pt x="50" y="18"/>
                      <a:pt x="47" y="13"/>
                      <a:pt x="46" y="12"/>
                    </a:cubicBezTo>
                    <a:cubicBezTo>
                      <a:pt x="45" y="10"/>
                      <a:pt x="45" y="9"/>
                      <a:pt x="45" y="8"/>
                    </a:cubicBezTo>
                    <a:cubicBezTo>
                      <a:pt x="45" y="1"/>
                      <a:pt x="55" y="0"/>
                      <a:pt x="56" y="0"/>
                    </a:cubicBezTo>
                    <a:cubicBezTo>
                      <a:pt x="59" y="0"/>
                      <a:pt x="61" y="1"/>
                      <a:pt x="63" y="5"/>
                    </a:cubicBezTo>
                    <a:cubicBezTo>
                      <a:pt x="65" y="9"/>
                      <a:pt x="66" y="12"/>
                      <a:pt x="66" y="14"/>
                    </a:cubicBezTo>
                    <a:cubicBezTo>
                      <a:pt x="66" y="16"/>
                      <a:pt x="65" y="17"/>
                      <a:pt x="62" y="19"/>
                    </a:cubicBezTo>
                    <a:cubicBezTo>
                      <a:pt x="77" y="19"/>
                      <a:pt x="77" y="19"/>
                      <a:pt x="77" y="19"/>
                    </a:cubicBezTo>
                    <a:cubicBezTo>
                      <a:pt x="79" y="16"/>
                      <a:pt x="81" y="14"/>
                      <a:pt x="83" y="11"/>
                    </a:cubicBezTo>
                    <a:cubicBezTo>
                      <a:pt x="88" y="2"/>
                      <a:pt x="89" y="1"/>
                      <a:pt x="93" y="1"/>
                    </a:cubicBezTo>
                    <a:cubicBezTo>
                      <a:pt x="99" y="1"/>
                      <a:pt x="104" y="5"/>
                      <a:pt x="104" y="9"/>
                    </a:cubicBezTo>
                    <a:cubicBezTo>
                      <a:pt x="104" y="11"/>
                      <a:pt x="102" y="15"/>
                      <a:pt x="99" y="19"/>
                    </a:cubicBezTo>
                    <a:cubicBezTo>
                      <a:pt x="104" y="19"/>
                      <a:pt x="104" y="19"/>
                      <a:pt x="104" y="19"/>
                    </a:cubicBezTo>
                    <a:cubicBezTo>
                      <a:pt x="114" y="19"/>
                      <a:pt x="116" y="22"/>
                      <a:pt x="116" y="31"/>
                    </a:cubicBezTo>
                    <a:cubicBezTo>
                      <a:pt x="116" y="46"/>
                      <a:pt x="116" y="46"/>
                      <a:pt x="116" y="46"/>
                    </a:cubicBezTo>
                    <a:cubicBezTo>
                      <a:pt x="116" y="51"/>
                      <a:pt x="113" y="54"/>
                      <a:pt x="107" y="54"/>
                    </a:cubicBezTo>
                    <a:cubicBezTo>
                      <a:pt x="101" y="54"/>
                      <a:pt x="98" y="51"/>
                      <a:pt x="98" y="46"/>
                    </a:cubicBezTo>
                    <a:cubicBezTo>
                      <a:pt x="98" y="38"/>
                      <a:pt x="98" y="38"/>
                      <a:pt x="98" y="38"/>
                    </a:cubicBezTo>
                    <a:cubicBezTo>
                      <a:pt x="98" y="36"/>
                      <a:pt x="97" y="35"/>
                      <a:pt x="95" y="35"/>
                    </a:cubicBezTo>
                    <a:cubicBezTo>
                      <a:pt x="21" y="35"/>
                      <a:pt x="21" y="35"/>
                      <a:pt x="21" y="35"/>
                    </a:cubicBezTo>
                    <a:cubicBezTo>
                      <a:pt x="19" y="35"/>
                      <a:pt x="19" y="36"/>
                      <a:pt x="19" y="38"/>
                    </a:cubicBezTo>
                    <a:cubicBezTo>
                      <a:pt x="19" y="46"/>
                      <a:pt x="19" y="46"/>
                      <a:pt x="19" y="46"/>
                    </a:cubicBezTo>
                    <a:cubicBezTo>
                      <a:pt x="19" y="51"/>
                      <a:pt x="15" y="54"/>
                      <a:pt x="9" y="54"/>
                    </a:cubicBezTo>
                    <a:cubicBezTo>
                      <a:pt x="4" y="54"/>
                      <a:pt x="0" y="51"/>
                      <a:pt x="0" y="46"/>
                    </a:cubicBezTo>
                    <a:cubicBezTo>
                      <a:pt x="0" y="31"/>
                      <a:pt x="0" y="31"/>
                      <a:pt x="0" y="31"/>
                    </a:cubicBezTo>
                    <a:cubicBezTo>
                      <a:pt x="0" y="22"/>
                      <a:pt x="3" y="19"/>
                      <a:pt x="12" y="19"/>
                    </a:cubicBezTo>
                    <a:lnTo>
                      <a:pt x="17" y="19"/>
                    </a:lnTo>
                    <a:close/>
                    <a:moveTo>
                      <a:pt x="64" y="75"/>
                    </a:moveTo>
                    <a:cubicBezTo>
                      <a:pt x="64" y="77"/>
                      <a:pt x="63" y="78"/>
                      <a:pt x="63" y="80"/>
                    </a:cubicBezTo>
                    <a:cubicBezTo>
                      <a:pt x="94" y="80"/>
                      <a:pt x="94" y="80"/>
                      <a:pt x="94" y="80"/>
                    </a:cubicBezTo>
                    <a:cubicBezTo>
                      <a:pt x="104" y="80"/>
                      <a:pt x="106" y="82"/>
                      <a:pt x="106" y="92"/>
                    </a:cubicBezTo>
                    <a:cubicBezTo>
                      <a:pt x="106" y="107"/>
                      <a:pt x="106" y="107"/>
                      <a:pt x="106" y="107"/>
                    </a:cubicBezTo>
                    <a:cubicBezTo>
                      <a:pt x="106" y="116"/>
                      <a:pt x="104" y="119"/>
                      <a:pt x="94" y="119"/>
                    </a:cubicBezTo>
                    <a:cubicBezTo>
                      <a:pt x="22" y="119"/>
                      <a:pt x="22" y="119"/>
                      <a:pt x="22" y="119"/>
                    </a:cubicBezTo>
                    <a:cubicBezTo>
                      <a:pt x="13" y="119"/>
                      <a:pt x="10" y="116"/>
                      <a:pt x="10" y="107"/>
                    </a:cubicBezTo>
                    <a:cubicBezTo>
                      <a:pt x="10" y="92"/>
                      <a:pt x="10" y="92"/>
                      <a:pt x="10" y="92"/>
                    </a:cubicBezTo>
                    <a:cubicBezTo>
                      <a:pt x="10" y="82"/>
                      <a:pt x="13" y="80"/>
                      <a:pt x="22" y="80"/>
                    </a:cubicBezTo>
                    <a:cubicBezTo>
                      <a:pt x="43" y="80"/>
                      <a:pt x="43" y="80"/>
                      <a:pt x="43" y="80"/>
                    </a:cubicBezTo>
                    <a:cubicBezTo>
                      <a:pt x="43" y="78"/>
                      <a:pt x="44" y="76"/>
                      <a:pt x="45" y="75"/>
                    </a:cubicBezTo>
                    <a:cubicBezTo>
                      <a:pt x="32" y="75"/>
                      <a:pt x="32" y="75"/>
                      <a:pt x="32" y="75"/>
                    </a:cubicBezTo>
                    <a:cubicBezTo>
                      <a:pt x="24" y="75"/>
                      <a:pt x="21" y="73"/>
                      <a:pt x="21" y="64"/>
                    </a:cubicBezTo>
                    <a:cubicBezTo>
                      <a:pt x="21" y="50"/>
                      <a:pt x="21" y="50"/>
                      <a:pt x="21" y="50"/>
                    </a:cubicBezTo>
                    <a:cubicBezTo>
                      <a:pt x="21" y="42"/>
                      <a:pt x="24" y="40"/>
                      <a:pt x="32" y="40"/>
                    </a:cubicBezTo>
                    <a:cubicBezTo>
                      <a:pt x="84" y="40"/>
                      <a:pt x="84" y="40"/>
                      <a:pt x="84" y="40"/>
                    </a:cubicBezTo>
                    <a:cubicBezTo>
                      <a:pt x="93" y="40"/>
                      <a:pt x="95" y="42"/>
                      <a:pt x="95" y="50"/>
                    </a:cubicBezTo>
                    <a:cubicBezTo>
                      <a:pt x="95" y="64"/>
                      <a:pt x="95" y="64"/>
                      <a:pt x="95" y="64"/>
                    </a:cubicBezTo>
                    <a:cubicBezTo>
                      <a:pt x="95" y="73"/>
                      <a:pt x="93" y="75"/>
                      <a:pt x="84" y="75"/>
                    </a:cubicBezTo>
                    <a:lnTo>
                      <a:pt x="64" y="75"/>
                    </a:lnTo>
                    <a:close/>
                    <a:moveTo>
                      <a:pt x="30" y="95"/>
                    </a:moveTo>
                    <a:cubicBezTo>
                      <a:pt x="27" y="95"/>
                      <a:pt x="27" y="96"/>
                      <a:pt x="27" y="101"/>
                    </a:cubicBezTo>
                    <a:cubicBezTo>
                      <a:pt x="27" y="103"/>
                      <a:pt x="28" y="103"/>
                      <a:pt x="30" y="103"/>
                    </a:cubicBezTo>
                    <a:cubicBezTo>
                      <a:pt x="87" y="103"/>
                      <a:pt x="87" y="103"/>
                      <a:pt x="87" y="103"/>
                    </a:cubicBezTo>
                    <a:cubicBezTo>
                      <a:pt x="89" y="103"/>
                      <a:pt x="89" y="103"/>
                      <a:pt x="89" y="97"/>
                    </a:cubicBezTo>
                    <a:cubicBezTo>
                      <a:pt x="89" y="96"/>
                      <a:pt x="88" y="95"/>
                      <a:pt x="87" y="95"/>
                    </a:cubicBezTo>
                    <a:lnTo>
                      <a:pt x="30" y="95"/>
                    </a:lnTo>
                    <a:close/>
                    <a:moveTo>
                      <a:pt x="41" y="53"/>
                    </a:moveTo>
                    <a:cubicBezTo>
                      <a:pt x="38" y="53"/>
                      <a:pt x="38" y="54"/>
                      <a:pt x="38" y="58"/>
                    </a:cubicBezTo>
                    <a:cubicBezTo>
                      <a:pt x="38" y="61"/>
                      <a:pt x="39" y="61"/>
                      <a:pt x="41" y="61"/>
                    </a:cubicBezTo>
                    <a:cubicBezTo>
                      <a:pt x="75" y="61"/>
                      <a:pt x="75" y="61"/>
                      <a:pt x="75" y="61"/>
                    </a:cubicBezTo>
                    <a:cubicBezTo>
                      <a:pt x="78" y="61"/>
                      <a:pt x="78" y="61"/>
                      <a:pt x="78" y="56"/>
                    </a:cubicBezTo>
                    <a:cubicBezTo>
                      <a:pt x="78" y="54"/>
                      <a:pt x="77" y="53"/>
                      <a:pt x="75" y="53"/>
                    </a:cubicBezTo>
                    <a:lnTo>
                      <a:pt x="41"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1">
                <a:extLst>
                  <a:ext uri="{FF2B5EF4-FFF2-40B4-BE49-F238E27FC236}">
                    <a16:creationId xmlns:a16="http://schemas.microsoft.com/office/drawing/2014/main" id="{2AA9354F-A50A-144C-26BD-9E64770156B6}"/>
                  </a:ext>
                </a:extLst>
              </p:cNvPr>
              <p:cNvSpPr>
                <a:spLocks noEditPoints="1"/>
              </p:cNvSpPr>
              <p:nvPr/>
            </p:nvSpPr>
            <p:spPr bwMode="gray">
              <a:xfrm>
                <a:off x="5895976" y="3548063"/>
                <a:ext cx="425450" cy="465138"/>
              </a:xfrm>
              <a:custGeom>
                <a:avLst/>
                <a:gdLst>
                  <a:gd name="T0" fmla="*/ 113 w 113"/>
                  <a:gd name="T1" fmla="*/ 43 h 121"/>
                  <a:gd name="T2" fmla="*/ 100 w 113"/>
                  <a:gd name="T3" fmla="*/ 62 h 121"/>
                  <a:gd name="T4" fmla="*/ 100 w 113"/>
                  <a:gd name="T5" fmla="*/ 93 h 121"/>
                  <a:gd name="T6" fmla="*/ 82 w 113"/>
                  <a:gd name="T7" fmla="*/ 102 h 121"/>
                  <a:gd name="T8" fmla="*/ 109 w 113"/>
                  <a:gd name="T9" fmla="*/ 112 h 121"/>
                  <a:gd name="T10" fmla="*/ 73 w 113"/>
                  <a:gd name="T11" fmla="*/ 117 h 121"/>
                  <a:gd name="T12" fmla="*/ 66 w 113"/>
                  <a:gd name="T13" fmla="*/ 102 h 121"/>
                  <a:gd name="T14" fmla="*/ 47 w 113"/>
                  <a:gd name="T15" fmla="*/ 109 h 121"/>
                  <a:gd name="T16" fmla="*/ 10 w 113"/>
                  <a:gd name="T17" fmla="*/ 121 h 121"/>
                  <a:gd name="T18" fmla="*/ 13 w 113"/>
                  <a:gd name="T19" fmla="*/ 105 h 121"/>
                  <a:gd name="T20" fmla="*/ 22 w 113"/>
                  <a:gd name="T21" fmla="*/ 102 h 121"/>
                  <a:gd name="T22" fmla="*/ 12 w 113"/>
                  <a:gd name="T23" fmla="*/ 66 h 121"/>
                  <a:gd name="T24" fmla="*/ 0 w 113"/>
                  <a:gd name="T25" fmla="*/ 58 h 121"/>
                  <a:gd name="T26" fmla="*/ 17 w 113"/>
                  <a:gd name="T27" fmla="*/ 48 h 121"/>
                  <a:gd name="T28" fmla="*/ 4 w 113"/>
                  <a:gd name="T29" fmla="*/ 34 h 121"/>
                  <a:gd name="T30" fmla="*/ 31 w 113"/>
                  <a:gd name="T31" fmla="*/ 22 h 121"/>
                  <a:gd name="T32" fmla="*/ 6 w 113"/>
                  <a:gd name="T33" fmla="*/ 19 h 121"/>
                  <a:gd name="T34" fmla="*/ 6 w 113"/>
                  <a:gd name="T35" fmla="*/ 7 h 121"/>
                  <a:gd name="T36" fmla="*/ 41 w 113"/>
                  <a:gd name="T37" fmla="*/ 0 h 121"/>
                  <a:gd name="T38" fmla="*/ 60 w 113"/>
                  <a:gd name="T39" fmla="*/ 7 h 121"/>
                  <a:gd name="T40" fmla="*/ 77 w 113"/>
                  <a:gd name="T41" fmla="*/ 7 h 121"/>
                  <a:gd name="T42" fmla="*/ 106 w 113"/>
                  <a:gd name="T43" fmla="*/ 17 h 121"/>
                  <a:gd name="T44" fmla="*/ 95 w 113"/>
                  <a:gd name="T45" fmla="*/ 33 h 121"/>
                  <a:gd name="T46" fmla="*/ 77 w 113"/>
                  <a:gd name="T47" fmla="*/ 37 h 121"/>
                  <a:gd name="T48" fmla="*/ 28 w 113"/>
                  <a:gd name="T49" fmla="*/ 37 h 121"/>
                  <a:gd name="T50" fmla="*/ 22 w 113"/>
                  <a:gd name="T51" fmla="*/ 33 h 121"/>
                  <a:gd name="T52" fmla="*/ 22 w 113"/>
                  <a:gd name="T53" fmla="*/ 37 h 121"/>
                  <a:gd name="T54" fmla="*/ 32 w 113"/>
                  <a:gd name="T55" fmla="*/ 65 h 121"/>
                  <a:gd name="T56" fmla="*/ 82 w 113"/>
                  <a:gd name="T57" fmla="*/ 68 h 121"/>
                  <a:gd name="T58" fmla="*/ 32 w 113"/>
                  <a:gd name="T59" fmla="*/ 65 h 121"/>
                  <a:gd name="T60" fmla="*/ 29 w 113"/>
                  <a:gd name="T61" fmla="*/ 76 h 121"/>
                  <a:gd name="T62" fmla="*/ 82 w 113"/>
                  <a:gd name="T63" fmla="*/ 79 h 121"/>
                  <a:gd name="T64" fmla="*/ 79 w 113"/>
                  <a:gd name="T65" fmla="*/ 91 h 121"/>
                  <a:gd name="T66" fmla="*/ 29 w 113"/>
                  <a:gd name="T67" fmla="*/ 87 h 121"/>
                  <a:gd name="T68" fmla="*/ 32 w 113"/>
                  <a:gd name="T69" fmla="*/ 91 h 121"/>
                  <a:gd name="T70" fmla="*/ 60 w 113"/>
                  <a:gd name="T71" fmla="*/ 54 h 121"/>
                  <a:gd name="T72" fmla="*/ 41 w 113"/>
                  <a:gd name="T73" fmla="*/ 48 h 121"/>
                  <a:gd name="T74" fmla="*/ 60 w 113"/>
                  <a:gd name="T75" fmla="*/ 54 h 121"/>
                  <a:gd name="T76" fmla="*/ 47 w 113"/>
                  <a:gd name="T77" fmla="*/ 33 h 121"/>
                  <a:gd name="T78" fmla="*/ 60 w 113"/>
                  <a:gd name="T79" fmla="*/ 37 h 121"/>
                  <a:gd name="T80" fmla="*/ 49 w 113"/>
                  <a:gd name="T81" fmla="*/ 19 h 121"/>
                  <a:gd name="T82" fmla="*/ 60 w 113"/>
                  <a:gd name="T83" fmla="*/ 22 h 121"/>
                  <a:gd name="T84" fmla="*/ 49 w 113"/>
                  <a:gd name="T85" fmla="*/ 19 h 121"/>
                  <a:gd name="T86" fmla="*/ 88 w 113"/>
                  <a:gd name="T87" fmla="*/ 22 h 121"/>
                  <a:gd name="T88" fmla="*/ 88 w 113"/>
                  <a:gd name="T89" fmla="*/ 19 h 121"/>
                  <a:gd name="T90" fmla="*/ 77 w 113"/>
                  <a:gd name="T91" fmla="*/ 22 h 121"/>
                  <a:gd name="T92" fmla="*/ 89 w 113"/>
                  <a:gd name="T93" fmla="*/ 51 h 121"/>
                  <a:gd name="T94" fmla="*/ 96 w 113"/>
                  <a:gd name="T95" fmla="*/ 48 h 121"/>
                  <a:gd name="T96" fmla="*/ 77 w 113"/>
                  <a:gd name="T97" fmla="*/ 48 h 121"/>
                  <a:gd name="T98" fmla="*/ 85 w 113"/>
                  <a:gd name="T99" fmla="*/ 5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 h="121">
                    <a:moveTo>
                      <a:pt x="105" y="37"/>
                    </a:moveTo>
                    <a:cubicBezTo>
                      <a:pt x="110" y="37"/>
                      <a:pt x="113" y="39"/>
                      <a:pt x="113" y="43"/>
                    </a:cubicBezTo>
                    <a:cubicBezTo>
                      <a:pt x="113" y="48"/>
                      <a:pt x="111" y="55"/>
                      <a:pt x="109" y="58"/>
                    </a:cubicBezTo>
                    <a:cubicBezTo>
                      <a:pt x="106" y="62"/>
                      <a:pt x="103" y="62"/>
                      <a:pt x="100" y="62"/>
                    </a:cubicBezTo>
                    <a:cubicBezTo>
                      <a:pt x="100" y="64"/>
                      <a:pt x="100" y="65"/>
                      <a:pt x="100" y="66"/>
                    </a:cubicBezTo>
                    <a:cubicBezTo>
                      <a:pt x="100" y="93"/>
                      <a:pt x="100" y="93"/>
                      <a:pt x="100" y="93"/>
                    </a:cubicBezTo>
                    <a:cubicBezTo>
                      <a:pt x="100" y="99"/>
                      <a:pt x="96" y="102"/>
                      <a:pt x="90" y="102"/>
                    </a:cubicBezTo>
                    <a:cubicBezTo>
                      <a:pt x="82" y="102"/>
                      <a:pt x="82" y="102"/>
                      <a:pt x="82" y="102"/>
                    </a:cubicBezTo>
                    <a:cubicBezTo>
                      <a:pt x="87" y="103"/>
                      <a:pt x="94" y="104"/>
                      <a:pt x="99" y="105"/>
                    </a:cubicBezTo>
                    <a:cubicBezTo>
                      <a:pt x="107" y="105"/>
                      <a:pt x="109" y="107"/>
                      <a:pt x="109" y="112"/>
                    </a:cubicBezTo>
                    <a:cubicBezTo>
                      <a:pt x="109" y="118"/>
                      <a:pt x="106" y="121"/>
                      <a:pt x="101" y="121"/>
                    </a:cubicBezTo>
                    <a:cubicBezTo>
                      <a:pt x="96" y="121"/>
                      <a:pt x="83" y="119"/>
                      <a:pt x="73" y="117"/>
                    </a:cubicBezTo>
                    <a:cubicBezTo>
                      <a:pt x="65" y="116"/>
                      <a:pt x="63" y="115"/>
                      <a:pt x="63" y="110"/>
                    </a:cubicBezTo>
                    <a:cubicBezTo>
                      <a:pt x="63" y="107"/>
                      <a:pt x="64" y="104"/>
                      <a:pt x="66" y="102"/>
                    </a:cubicBezTo>
                    <a:cubicBezTo>
                      <a:pt x="44" y="102"/>
                      <a:pt x="44" y="102"/>
                      <a:pt x="44" y="102"/>
                    </a:cubicBezTo>
                    <a:cubicBezTo>
                      <a:pt x="46" y="104"/>
                      <a:pt x="47" y="106"/>
                      <a:pt x="47" y="109"/>
                    </a:cubicBezTo>
                    <a:cubicBezTo>
                      <a:pt x="47" y="114"/>
                      <a:pt x="44" y="116"/>
                      <a:pt x="36" y="118"/>
                    </a:cubicBezTo>
                    <a:cubicBezTo>
                      <a:pt x="20" y="121"/>
                      <a:pt x="12" y="121"/>
                      <a:pt x="10" y="121"/>
                    </a:cubicBezTo>
                    <a:cubicBezTo>
                      <a:pt x="5" y="121"/>
                      <a:pt x="2" y="118"/>
                      <a:pt x="2" y="112"/>
                    </a:cubicBezTo>
                    <a:cubicBezTo>
                      <a:pt x="2" y="107"/>
                      <a:pt x="4" y="105"/>
                      <a:pt x="13" y="105"/>
                    </a:cubicBezTo>
                    <a:cubicBezTo>
                      <a:pt x="18" y="104"/>
                      <a:pt x="23" y="104"/>
                      <a:pt x="29" y="102"/>
                    </a:cubicBezTo>
                    <a:cubicBezTo>
                      <a:pt x="22" y="102"/>
                      <a:pt x="22" y="102"/>
                      <a:pt x="22" y="102"/>
                    </a:cubicBezTo>
                    <a:cubicBezTo>
                      <a:pt x="16" y="102"/>
                      <a:pt x="12" y="99"/>
                      <a:pt x="12" y="93"/>
                    </a:cubicBezTo>
                    <a:cubicBezTo>
                      <a:pt x="12" y="66"/>
                      <a:pt x="12" y="66"/>
                      <a:pt x="12" y="66"/>
                    </a:cubicBezTo>
                    <a:cubicBezTo>
                      <a:pt x="10" y="67"/>
                      <a:pt x="9" y="67"/>
                      <a:pt x="7" y="67"/>
                    </a:cubicBezTo>
                    <a:cubicBezTo>
                      <a:pt x="3" y="67"/>
                      <a:pt x="0" y="63"/>
                      <a:pt x="0" y="58"/>
                    </a:cubicBezTo>
                    <a:cubicBezTo>
                      <a:pt x="0" y="55"/>
                      <a:pt x="2" y="53"/>
                      <a:pt x="5" y="52"/>
                    </a:cubicBezTo>
                    <a:cubicBezTo>
                      <a:pt x="9" y="51"/>
                      <a:pt x="13" y="50"/>
                      <a:pt x="17" y="48"/>
                    </a:cubicBezTo>
                    <a:cubicBezTo>
                      <a:pt x="9" y="48"/>
                      <a:pt x="3" y="48"/>
                      <a:pt x="3" y="42"/>
                    </a:cubicBezTo>
                    <a:cubicBezTo>
                      <a:pt x="3" y="41"/>
                      <a:pt x="3" y="39"/>
                      <a:pt x="4" y="34"/>
                    </a:cubicBezTo>
                    <a:cubicBezTo>
                      <a:pt x="7" y="23"/>
                      <a:pt x="7" y="22"/>
                      <a:pt x="15" y="22"/>
                    </a:cubicBezTo>
                    <a:cubicBezTo>
                      <a:pt x="31" y="22"/>
                      <a:pt x="31" y="22"/>
                      <a:pt x="31" y="22"/>
                    </a:cubicBezTo>
                    <a:cubicBezTo>
                      <a:pt x="32" y="21"/>
                      <a:pt x="32" y="20"/>
                      <a:pt x="32" y="19"/>
                    </a:cubicBezTo>
                    <a:cubicBezTo>
                      <a:pt x="6" y="19"/>
                      <a:pt x="6" y="19"/>
                      <a:pt x="6" y="19"/>
                    </a:cubicBezTo>
                    <a:cubicBezTo>
                      <a:pt x="3" y="19"/>
                      <a:pt x="2" y="17"/>
                      <a:pt x="2" y="13"/>
                    </a:cubicBezTo>
                    <a:cubicBezTo>
                      <a:pt x="2" y="9"/>
                      <a:pt x="3" y="7"/>
                      <a:pt x="6" y="7"/>
                    </a:cubicBezTo>
                    <a:cubicBezTo>
                      <a:pt x="32" y="7"/>
                      <a:pt x="32" y="7"/>
                      <a:pt x="32" y="7"/>
                    </a:cubicBezTo>
                    <a:cubicBezTo>
                      <a:pt x="33" y="2"/>
                      <a:pt x="35" y="0"/>
                      <a:pt x="41" y="0"/>
                    </a:cubicBezTo>
                    <a:cubicBezTo>
                      <a:pt x="46" y="0"/>
                      <a:pt x="49" y="2"/>
                      <a:pt x="49" y="7"/>
                    </a:cubicBezTo>
                    <a:cubicBezTo>
                      <a:pt x="60" y="7"/>
                      <a:pt x="60" y="7"/>
                      <a:pt x="60" y="7"/>
                    </a:cubicBezTo>
                    <a:cubicBezTo>
                      <a:pt x="61" y="2"/>
                      <a:pt x="63" y="0"/>
                      <a:pt x="69" y="0"/>
                    </a:cubicBezTo>
                    <a:cubicBezTo>
                      <a:pt x="74" y="0"/>
                      <a:pt x="77" y="2"/>
                      <a:pt x="77" y="7"/>
                    </a:cubicBezTo>
                    <a:cubicBezTo>
                      <a:pt x="95" y="7"/>
                      <a:pt x="95" y="7"/>
                      <a:pt x="95" y="7"/>
                    </a:cubicBezTo>
                    <a:cubicBezTo>
                      <a:pt x="104" y="7"/>
                      <a:pt x="106" y="9"/>
                      <a:pt x="106" y="17"/>
                    </a:cubicBezTo>
                    <a:cubicBezTo>
                      <a:pt x="106" y="22"/>
                      <a:pt x="106" y="22"/>
                      <a:pt x="106" y="22"/>
                    </a:cubicBezTo>
                    <a:cubicBezTo>
                      <a:pt x="106" y="31"/>
                      <a:pt x="104" y="33"/>
                      <a:pt x="95" y="33"/>
                    </a:cubicBezTo>
                    <a:cubicBezTo>
                      <a:pt x="77" y="33"/>
                      <a:pt x="77" y="33"/>
                      <a:pt x="77" y="33"/>
                    </a:cubicBezTo>
                    <a:cubicBezTo>
                      <a:pt x="77" y="37"/>
                      <a:pt x="77" y="37"/>
                      <a:pt x="77" y="37"/>
                    </a:cubicBezTo>
                    <a:lnTo>
                      <a:pt x="105" y="37"/>
                    </a:lnTo>
                    <a:close/>
                    <a:moveTo>
                      <a:pt x="28" y="37"/>
                    </a:moveTo>
                    <a:cubicBezTo>
                      <a:pt x="29" y="35"/>
                      <a:pt x="29" y="34"/>
                      <a:pt x="29" y="33"/>
                    </a:cubicBezTo>
                    <a:cubicBezTo>
                      <a:pt x="22" y="33"/>
                      <a:pt x="22" y="33"/>
                      <a:pt x="22" y="33"/>
                    </a:cubicBezTo>
                    <a:cubicBezTo>
                      <a:pt x="21" y="33"/>
                      <a:pt x="21" y="36"/>
                      <a:pt x="21" y="36"/>
                    </a:cubicBezTo>
                    <a:cubicBezTo>
                      <a:pt x="21" y="36"/>
                      <a:pt x="21" y="37"/>
                      <a:pt x="22" y="37"/>
                    </a:cubicBezTo>
                    <a:lnTo>
                      <a:pt x="28" y="37"/>
                    </a:lnTo>
                    <a:close/>
                    <a:moveTo>
                      <a:pt x="32" y="65"/>
                    </a:moveTo>
                    <a:cubicBezTo>
                      <a:pt x="29" y="65"/>
                      <a:pt x="29" y="66"/>
                      <a:pt x="29" y="68"/>
                    </a:cubicBezTo>
                    <a:cubicBezTo>
                      <a:pt x="82" y="68"/>
                      <a:pt x="82" y="68"/>
                      <a:pt x="82" y="68"/>
                    </a:cubicBezTo>
                    <a:cubicBezTo>
                      <a:pt x="82" y="66"/>
                      <a:pt x="82" y="65"/>
                      <a:pt x="79" y="65"/>
                    </a:cubicBezTo>
                    <a:lnTo>
                      <a:pt x="32" y="65"/>
                    </a:lnTo>
                    <a:close/>
                    <a:moveTo>
                      <a:pt x="82" y="76"/>
                    </a:moveTo>
                    <a:cubicBezTo>
                      <a:pt x="29" y="76"/>
                      <a:pt x="29" y="76"/>
                      <a:pt x="29" y="76"/>
                    </a:cubicBezTo>
                    <a:cubicBezTo>
                      <a:pt x="29" y="79"/>
                      <a:pt x="29" y="79"/>
                      <a:pt x="29" y="79"/>
                    </a:cubicBezTo>
                    <a:cubicBezTo>
                      <a:pt x="82" y="79"/>
                      <a:pt x="82" y="79"/>
                      <a:pt x="82" y="79"/>
                    </a:cubicBezTo>
                    <a:lnTo>
                      <a:pt x="82" y="76"/>
                    </a:lnTo>
                    <a:close/>
                    <a:moveTo>
                      <a:pt x="79" y="91"/>
                    </a:moveTo>
                    <a:cubicBezTo>
                      <a:pt x="82" y="91"/>
                      <a:pt x="82" y="90"/>
                      <a:pt x="82" y="87"/>
                    </a:cubicBezTo>
                    <a:cubicBezTo>
                      <a:pt x="29" y="87"/>
                      <a:pt x="29" y="87"/>
                      <a:pt x="29" y="87"/>
                    </a:cubicBezTo>
                    <a:cubicBezTo>
                      <a:pt x="29" y="89"/>
                      <a:pt x="29" y="89"/>
                      <a:pt x="30" y="90"/>
                    </a:cubicBezTo>
                    <a:cubicBezTo>
                      <a:pt x="30" y="90"/>
                      <a:pt x="31" y="91"/>
                      <a:pt x="32" y="91"/>
                    </a:cubicBezTo>
                    <a:lnTo>
                      <a:pt x="79" y="91"/>
                    </a:lnTo>
                    <a:close/>
                    <a:moveTo>
                      <a:pt x="60" y="54"/>
                    </a:moveTo>
                    <a:cubicBezTo>
                      <a:pt x="60" y="48"/>
                      <a:pt x="60" y="48"/>
                      <a:pt x="60" y="48"/>
                    </a:cubicBezTo>
                    <a:cubicBezTo>
                      <a:pt x="41" y="48"/>
                      <a:pt x="41" y="48"/>
                      <a:pt x="41" y="48"/>
                    </a:cubicBezTo>
                    <a:cubicBezTo>
                      <a:pt x="39" y="51"/>
                      <a:pt x="37" y="52"/>
                      <a:pt x="35" y="54"/>
                    </a:cubicBezTo>
                    <a:lnTo>
                      <a:pt x="60" y="54"/>
                    </a:lnTo>
                    <a:close/>
                    <a:moveTo>
                      <a:pt x="60" y="33"/>
                    </a:moveTo>
                    <a:cubicBezTo>
                      <a:pt x="47" y="33"/>
                      <a:pt x="47" y="33"/>
                      <a:pt x="47" y="33"/>
                    </a:cubicBezTo>
                    <a:cubicBezTo>
                      <a:pt x="47" y="34"/>
                      <a:pt x="46" y="35"/>
                      <a:pt x="46" y="37"/>
                    </a:cubicBezTo>
                    <a:cubicBezTo>
                      <a:pt x="60" y="37"/>
                      <a:pt x="60" y="37"/>
                      <a:pt x="60" y="37"/>
                    </a:cubicBezTo>
                    <a:lnTo>
                      <a:pt x="60" y="33"/>
                    </a:lnTo>
                    <a:close/>
                    <a:moveTo>
                      <a:pt x="49" y="19"/>
                    </a:moveTo>
                    <a:cubicBezTo>
                      <a:pt x="49" y="20"/>
                      <a:pt x="48" y="21"/>
                      <a:pt x="48" y="22"/>
                    </a:cubicBezTo>
                    <a:cubicBezTo>
                      <a:pt x="60" y="22"/>
                      <a:pt x="60" y="22"/>
                      <a:pt x="60" y="22"/>
                    </a:cubicBezTo>
                    <a:cubicBezTo>
                      <a:pt x="60" y="19"/>
                      <a:pt x="60" y="19"/>
                      <a:pt x="60" y="19"/>
                    </a:cubicBezTo>
                    <a:lnTo>
                      <a:pt x="49" y="19"/>
                    </a:lnTo>
                    <a:close/>
                    <a:moveTo>
                      <a:pt x="77" y="22"/>
                    </a:moveTo>
                    <a:cubicBezTo>
                      <a:pt x="88" y="22"/>
                      <a:pt x="88" y="22"/>
                      <a:pt x="88" y="22"/>
                    </a:cubicBezTo>
                    <a:cubicBezTo>
                      <a:pt x="89" y="22"/>
                      <a:pt x="89" y="22"/>
                      <a:pt x="89" y="20"/>
                    </a:cubicBezTo>
                    <a:cubicBezTo>
                      <a:pt x="89" y="19"/>
                      <a:pt x="89" y="19"/>
                      <a:pt x="88" y="19"/>
                    </a:cubicBezTo>
                    <a:cubicBezTo>
                      <a:pt x="77" y="19"/>
                      <a:pt x="77" y="19"/>
                      <a:pt x="77" y="19"/>
                    </a:cubicBezTo>
                    <a:lnTo>
                      <a:pt x="77" y="22"/>
                    </a:lnTo>
                    <a:close/>
                    <a:moveTo>
                      <a:pt x="85" y="54"/>
                    </a:moveTo>
                    <a:cubicBezTo>
                      <a:pt x="86" y="52"/>
                      <a:pt x="87" y="51"/>
                      <a:pt x="89" y="51"/>
                    </a:cubicBezTo>
                    <a:cubicBezTo>
                      <a:pt x="90" y="51"/>
                      <a:pt x="93" y="51"/>
                      <a:pt x="94" y="51"/>
                    </a:cubicBezTo>
                    <a:cubicBezTo>
                      <a:pt x="95" y="51"/>
                      <a:pt x="96" y="50"/>
                      <a:pt x="96" y="48"/>
                    </a:cubicBezTo>
                    <a:cubicBezTo>
                      <a:pt x="96" y="48"/>
                      <a:pt x="95" y="48"/>
                      <a:pt x="93" y="48"/>
                    </a:cubicBezTo>
                    <a:cubicBezTo>
                      <a:pt x="77" y="48"/>
                      <a:pt x="77" y="48"/>
                      <a:pt x="77" y="48"/>
                    </a:cubicBezTo>
                    <a:cubicBezTo>
                      <a:pt x="77" y="54"/>
                      <a:pt x="77" y="54"/>
                      <a:pt x="77" y="54"/>
                    </a:cubicBezTo>
                    <a:lnTo>
                      <a:pt x="8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12">
                <a:extLst>
                  <a:ext uri="{FF2B5EF4-FFF2-40B4-BE49-F238E27FC236}">
                    <a16:creationId xmlns:a16="http://schemas.microsoft.com/office/drawing/2014/main" id="{DC4F6D0A-6688-13D3-B3FC-D7FE392779BE}"/>
                  </a:ext>
                </a:extLst>
              </p:cNvPr>
              <p:cNvSpPr>
                <a:spLocks noEditPoints="1"/>
              </p:cNvSpPr>
              <p:nvPr/>
            </p:nvSpPr>
            <p:spPr bwMode="gray">
              <a:xfrm>
                <a:off x="6381751" y="3548063"/>
                <a:ext cx="457200" cy="465138"/>
              </a:xfrm>
              <a:custGeom>
                <a:avLst/>
                <a:gdLst>
                  <a:gd name="T0" fmla="*/ 42 w 121"/>
                  <a:gd name="T1" fmla="*/ 82 h 121"/>
                  <a:gd name="T2" fmla="*/ 33 w 121"/>
                  <a:gd name="T3" fmla="*/ 75 h 121"/>
                  <a:gd name="T4" fmla="*/ 24 w 121"/>
                  <a:gd name="T5" fmla="*/ 121 h 121"/>
                  <a:gd name="T6" fmla="*/ 15 w 121"/>
                  <a:gd name="T7" fmla="*/ 82 h 121"/>
                  <a:gd name="T8" fmla="*/ 0 w 121"/>
                  <a:gd name="T9" fmla="*/ 74 h 121"/>
                  <a:gd name="T10" fmla="*/ 25 w 121"/>
                  <a:gd name="T11" fmla="*/ 37 h 121"/>
                  <a:gd name="T12" fmla="*/ 9 w 121"/>
                  <a:gd name="T13" fmla="*/ 36 h 121"/>
                  <a:gd name="T14" fmla="*/ 9 w 121"/>
                  <a:gd name="T15" fmla="*/ 19 h 121"/>
                  <a:gd name="T16" fmla="*/ 15 w 121"/>
                  <a:gd name="T17" fmla="*/ 8 h 121"/>
                  <a:gd name="T18" fmla="*/ 33 w 121"/>
                  <a:gd name="T19" fmla="*/ 8 h 121"/>
                  <a:gd name="T20" fmla="*/ 46 w 121"/>
                  <a:gd name="T21" fmla="*/ 27 h 121"/>
                  <a:gd name="T22" fmla="*/ 37 w 121"/>
                  <a:gd name="T23" fmla="*/ 57 h 121"/>
                  <a:gd name="T24" fmla="*/ 44 w 121"/>
                  <a:gd name="T25" fmla="*/ 50 h 121"/>
                  <a:gd name="T26" fmla="*/ 49 w 121"/>
                  <a:gd name="T27" fmla="*/ 47 h 121"/>
                  <a:gd name="T28" fmla="*/ 73 w 121"/>
                  <a:gd name="T29" fmla="*/ 35 h 121"/>
                  <a:gd name="T30" fmla="*/ 53 w 121"/>
                  <a:gd name="T31" fmla="*/ 29 h 121"/>
                  <a:gd name="T32" fmla="*/ 53 w 121"/>
                  <a:gd name="T33" fmla="*/ 13 h 121"/>
                  <a:gd name="T34" fmla="*/ 73 w 121"/>
                  <a:gd name="T35" fmla="*/ 7 h 121"/>
                  <a:gd name="T36" fmla="*/ 90 w 121"/>
                  <a:gd name="T37" fmla="*/ 7 h 121"/>
                  <a:gd name="T38" fmla="*/ 99 w 121"/>
                  <a:gd name="T39" fmla="*/ 13 h 121"/>
                  <a:gd name="T40" fmla="*/ 104 w 121"/>
                  <a:gd name="T41" fmla="*/ 0 h 121"/>
                  <a:gd name="T42" fmla="*/ 112 w 121"/>
                  <a:gd name="T43" fmla="*/ 13 h 121"/>
                  <a:gd name="T44" fmla="*/ 115 w 121"/>
                  <a:gd name="T45" fmla="*/ 29 h 121"/>
                  <a:gd name="T46" fmla="*/ 90 w 121"/>
                  <a:gd name="T47" fmla="*/ 35 h 121"/>
                  <a:gd name="T48" fmla="*/ 116 w 121"/>
                  <a:gd name="T49" fmla="*/ 47 h 121"/>
                  <a:gd name="T50" fmla="*/ 102 w 121"/>
                  <a:gd name="T51" fmla="*/ 119 h 121"/>
                  <a:gd name="T52" fmla="*/ 82 w 121"/>
                  <a:gd name="T53" fmla="*/ 119 h 121"/>
                  <a:gd name="T54" fmla="*/ 73 w 121"/>
                  <a:gd name="T55" fmla="*/ 93 h 121"/>
                  <a:gd name="T56" fmla="*/ 66 w 121"/>
                  <a:gd name="T57" fmla="*/ 112 h 121"/>
                  <a:gd name="T58" fmla="*/ 49 w 121"/>
                  <a:gd name="T59" fmla="*/ 112 h 121"/>
                  <a:gd name="T60" fmla="*/ 49 w 121"/>
                  <a:gd name="T61" fmla="*/ 56 h 121"/>
                  <a:gd name="T62" fmla="*/ 49 w 121"/>
                  <a:gd name="T63" fmla="*/ 70 h 121"/>
                  <a:gd name="T64" fmla="*/ 66 w 121"/>
                  <a:gd name="T65" fmla="*/ 58 h 121"/>
                  <a:gd name="T66" fmla="*/ 73 w 121"/>
                  <a:gd name="T67" fmla="*/ 50 h 121"/>
                  <a:gd name="T68" fmla="*/ 66 w 121"/>
                  <a:gd name="T69" fmla="*/ 53 h 121"/>
                  <a:gd name="T70" fmla="*/ 66 w 121"/>
                  <a:gd name="T71" fmla="*/ 79 h 121"/>
                  <a:gd name="T72" fmla="*/ 73 w 121"/>
                  <a:gd name="T73" fmla="*/ 72 h 121"/>
                  <a:gd name="T74" fmla="*/ 66 w 121"/>
                  <a:gd name="T75" fmla="*/ 79 h 121"/>
                  <a:gd name="T76" fmla="*/ 90 w 121"/>
                  <a:gd name="T77" fmla="*/ 58 h 121"/>
                  <a:gd name="T78" fmla="*/ 99 w 121"/>
                  <a:gd name="T79" fmla="*/ 53 h 121"/>
                  <a:gd name="T80" fmla="*/ 90 w 121"/>
                  <a:gd name="T81" fmla="*/ 50 h 121"/>
                  <a:gd name="T82" fmla="*/ 90 w 121"/>
                  <a:gd name="T83" fmla="*/ 72 h 121"/>
                  <a:gd name="T84" fmla="*/ 99 w 121"/>
                  <a:gd name="T85" fmla="*/ 79 h 121"/>
                  <a:gd name="T86" fmla="*/ 99 w 121"/>
                  <a:gd name="T87" fmla="*/ 93 h 121"/>
                  <a:gd name="T88" fmla="*/ 90 w 121"/>
                  <a:gd name="T89" fmla="*/ 108 h 121"/>
                  <a:gd name="T90" fmla="*/ 97 w 121"/>
                  <a:gd name="T91" fmla="*/ 103 h 121"/>
                  <a:gd name="T92" fmla="*/ 99 w 121"/>
                  <a:gd name="T93" fmla="*/ 9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21">
                    <a:moveTo>
                      <a:pt x="49" y="77"/>
                    </a:moveTo>
                    <a:cubicBezTo>
                      <a:pt x="48" y="80"/>
                      <a:pt x="45" y="82"/>
                      <a:pt x="42" y="82"/>
                    </a:cubicBezTo>
                    <a:cubicBezTo>
                      <a:pt x="40" y="82"/>
                      <a:pt x="38" y="81"/>
                      <a:pt x="36" y="78"/>
                    </a:cubicBezTo>
                    <a:cubicBezTo>
                      <a:pt x="35" y="77"/>
                      <a:pt x="34" y="76"/>
                      <a:pt x="33" y="75"/>
                    </a:cubicBezTo>
                    <a:cubicBezTo>
                      <a:pt x="33" y="114"/>
                      <a:pt x="33" y="114"/>
                      <a:pt x="33" y="114"/>
                    </a:cubicBezTo>
                    <a:cubicBezTo>
                      <a:pt x="33" y="118"/>
                      <a:pt x="30" y="121"/>
                      <a:pt x="24" y="121"/>
                    </a:cubicBezTo>
                    <a:cubicBezTo>
                      <a:pt x="18" y="121"/>
                      <a:pt x="15" y="118"/>
                      <a:pt x="15" y="114"/>
                    </a:cubicBezTo>
                    <a:cubicBezTo>
                      <a:pt x="15" y="82"/>
                      <a:pt x="15" y="82"/>
                      <a:pt x="15" y="82"/>
                    </a:cubicBezTo>
                    <a:cubicBezTo>
                      <a:pt x="12" y="84"/>
                      <a:pt x="11" y="84"/>
                      <a:pt x="9" y="84"/>
                    </a:cubicBezTo>
                    <a:cubicBezTo>
                      <a:pt x="4" y="84"/>
                      <a:pt x="0" y="79"/>
                      <a:pt x="0" y="74"/>
                    </a:cubicBezTo>
                    <a:cubicBezTo>
                      <a:pt x="0" y="71"/>
                      <a:pt x="1" y="69"/>
                      <a:pt x="4" y="67"/>
                    </a:cubicBezTo>
                    <a:cubicBezTo>
                      <a:pt x="19" y="54"/>
                      <a:pt x="25" y="38"/>
                      <a:pt x="25" y="37"/>
                    </a:cubicBezTo>
                    <a:cubicBezTo>
                      <a:pt x="25" y="36"/>
                      <a:pt x="24" y="36"/>
                      <a:pt x="23" y="36"/>
                    </a:cubicBezTo>
                    <a:cubicBezTo>
                      <a:pt x="9" y="36"/>
                      <a:pt x="9" y="36"/>
                      <a:pt x="9" y="36"/>
                    </a:cubicBezTo>
                    <a:cubicBezTo>
                      <a:pt x="5" y="36"/>
                      <a:pt x="2" y="33"/>
                      <a:pt x="2" y="27"/>
                    </a:cubicBezTo>
                    <a:cubicBezTo>
                      <a:pt x="2" y="22"/>
                      <a:pt x="5" y="19"/>
                      <a:pt x="9" y="19"/>
                    </a:cubicBezTo>
                    <a:cubicBezTo>
                      <a:pt x="15" y="19"/>
                      <a:pt x="15" y="19"/>
                      <a:pt x="15" y="19"/>
                    </a:cubicBezTo>
                    <a:cubicBezTo>
                      <a:pt x="15" y="8"/>
                      <a:pt x="15" y="8"/>
                      <a:pt x="15" y="8"/>
                    </a:cubicBezTo>
                    <a:cubicBezTo>
                      <a:pt x="15" y="3"/>
                      <a:pt x="18" y="1"/>
                      <a:pt x="24" y="1"/>
                    </a:cubicBezTo>
                    <a:cubicBezTo>
                      <a:pt x="30" y="1"/>
                      <a:pt x="33" y="3"/>
                      <a:pt x="33" y="8"/>
                    </a:cubicBezTo>
                    <a:cubicBezTo>
                      <a:pt x="33" y="19"/>
                      <a:pt x="33" y="19"/>
                      <a:pt x="33" y="19"/>
                    </a:cubicBezTo>
                    <a:cubicBezTo>
                      <a:pt x="39" y="19"/>
                      <a:pt x="46" y="19"/>
                      <a:pt x="46" y="27"/>
                    </a:cubicBezTo>
                    <a:cubicBezTo>
                      <a:pt x="46" y="33"/>
                      <a:pt x="41" y="46"/>
                      <a:pt x="35" y="56"/>
                    </a:cubicBezTo>
                    <a:cubicBezTo>
                      <a:pt x="36" y="57"/>
                      <a:pt x="36" y="57"/>
                      <a:pt x="37" y="57"/>
                    </a:cubicBezTo>
                    <a:cubicBezTo>
                      <a:pt x="38" y="56"/>
                      <a:pt x="38" y="56"/>
                      <a:pt x="39" y="54"/>
                    </a:cubicBezTo>
                    <a:cubicBezTo>
                      <a:pt x="41" y="51"/>
                      <a:pt x="42" y="50"/>
                      <a:pt x="44" y="50"/>
                    </a:cubicBezTo>
                    <a:cubicBezTo>
                      <a:pt x="46" y="50"/>
                      <a:pt x="48" y="51"/>
                      <a:pt x="49" y="53"/>
                    </a:cubicBezTo>
                    <a:cubicBezTo>
                      <a:pt x="49" y="47"/>
                      <a:pt x="49" y="47"/>
                      <a:pt x="49" y="47"/>
                    </a:cubicBezTo>
                    <a:cubicBezTo>
                      <a:pt x="49" y="38"/>
                      <a:pt x="52" y="35"/>
                      <a:pt x="61" y="35"/>
                    </a:cubicBezTo>
                    <a:cubicBezTo>
                      <a:pt x="73" y="35"/>
                      <a:pt x="73" y="35"/>
                      <a:pt x="73" y="35"/>
                    </a:cubicBezTo>
                    <a:cubicBezTo>
                      <a:pt x="73" y="29"/>
                      <a:pt x="73" y="29"/>
                      <a:pt x="73" y="29"/>
                    </a:cubicBezTo>
                    <a:cubicBezTo>
                      <a:pt x="53" y="29"/>
                      <a:pt x="53" y="29"/>
                      <a:pt x="53" y="29"/>
                    </a:cubicBezTo>
                    <a:cubicBezTo>
                      <a:pt x="49" y="29"/>
                      <a:pt x="47" y="26"/>
                      <a:pt x="47" y="21"/>
                    </a:cubicBezTo>
                    <a:cubicBezTo>
                      <a:pt x="47" y="15"/>
                      <a:pt x="49" y="13"/>
                      <a:pt x="53" y="13"/>
                    </a:cubicBezTo>
                    <a:cubicBezTo>
                      <a:pt x="73" y="13"/>
                      <a:pt x="73" y="13"/>
                      <a:pt x="73" y="13"/>
                    </a:cubicBezTo>
                    <a:cubicBezTo>
                      <a:pt x="73" y="7"/>
                      <a:pt x="73" y="7"/>
                      <a:pt x="73" y="7"/>
                    </a:cubicBezTo>
                    <a:cubicBezTo>
                      <a:pt x="73" y="3"/>
                      <a:pt x="76" y="0"/>
                      <a:pt x="82" y="0"/>
                    </a:cubicBezTo>
                    <a:cubicBezTo>
                      <a:pt x="87" y="0"/>
                      <a:pt x="90" y="3"/>
                      <a:pt x="90" y="7"/>
                    </a:cubicBezTo>
                    <a:cubicBezTo>
                      <a:pt x="90" y="13"/>
                      <a:pt x="90" y="13"/>
                      <a:pt x="90" y="13"/>
                    </a:cubicBezTo>
                    <a:cubicBezTo>
                      <a:pt x="99" y="13"/>
                      <a:pt x="99" y="13"/>
                      <a:pt x="99" y="13"/>
                    </a:cubicBezTo>
                    <a:cubicBezTo>
                      <a:pt x="95" y="9"/>
                      <a:pt x="94" y="8"/>
                      <a:pt x="94" y="6"/>
                    </a:cubicBezTo>
                    <a:cubicBezTo>
                      <a:pt x="94" y="3"/>
                      <a:pt x="99" y="0"/>
                      <a:pt x="104" y="0"/>
                    </a:cubicBezTo>
                    <a:cubicBezTo>
                      <a:pt x="109" y="0"/>
                      <a:pt x="114" y="6"/>
                      <a:pt x="114" y="9"/>
                    </a:cubicBezTo>
                    <a:cubicBezTo>
                      <a:pt x="114" y="10"/>
                      <a:pt x="114" y="11"/>
                      <a:pt x="112" y="13"/>
                    </a:cubicBezTo>
                    <a:cubicBezTo>
                      <a:pt x="117" y="13"/>
                      <a:pt x="121" y="13"/>
                      <a:pt x="121" y="21"/>
                    </a:cubicBezTo>
                    <a:cubicBezTo>
                      <a:pt x="121" y="26"/>
                      <a:pt x="119" y="29"/>
                      <a:pt x="115" y="29"/>
                    </a:cubicBezTo>
                    <a:cubicBezTo>
                      <a:pt x="90" y="29"/>
                      <a:pt x="90" y="29"/>
                      <a:pt x="90" y="29"/>
                    </a:cubicBezTo>
                    <a:cubicBezTo>
                      <a:pt x="90" y="35"/>
                      <a:pt x="90" y="35"/>
                      <a:pt x="90" y="35"/>
                    </a:cubicBezTo>
                    <a:cubicBezTo>
                      <a:pt x="104" y="35"/>
                      <a:pt x="104" y="35"/>
                      <a:pt x="104" y="35"/>
                    </a:cubicBezTo>
                    <a:cubicBezTo>
                      <a:pt x="113" y="35"/>
                      <a:pt x="116" y="38"/>
                      <a:pt x="116" y="47"/>
                    </a:cubicBezTo>
                    <a:cubicBezTo>
                      <a:pt x="116" y="107"/>
                      <a:pt x="116" y="107"/>
                      <a:pt x="116" y="107"/>
                    </a:cubicBezTo>
                    <a:cubicBezTo>
                      <a:pt x="116" y="115"/>
                      <a:pt x="112" y="119"/>
                      <a:pt x="102" y="119"/>
                    </a:cubicBezTo>
                    <a:cubicBezTo>
                      <a:pt x="93" y="119"/>
                      <a:pt x="91" y="117"/>
                      <a:pt x="90" y="113"/>
                    </a:cubicBezTo>
                    <a:cubicBezTo>
                      <a:pt x="90" y="117"/>
                      <a:pt x="87" y="119"/>
                      <a:pt x="82" y="119"/>
                    </a:cubicBezTo>
                    <a:cubicBezTo>
                      <a:pt x="76" y="119"/>
                      <a:pt x="73" y="117"/>
                      <a:pt x="73" y="112"/>
                    </a:cubicBezTo>
                    <a:cubicBezTo>
                      <a:pt x="73" y="93"/>
                      <a:pt x="73" y="93"/>
                      <a:pt x="73" y="93"/>
                    </a:cubicBezTo>
                    <a:cubicBezTo>
                      <a:pt x="66" y="93"/>
                      <a:pt x="66" y="93"/>
                      <a:pt x="66" y="93"/>
                    </a:cubicBezTo>
                    <a:cubicBezTo>
                      <a:pt x="66" y="112"/>
                      <a:pt x="66" y="112"/>
                      <a:pt x="66" y="112"/>
                    </a:cubicBezTo>
                    <a:cubicBezTo>
                      <a:pt x="66" y="117"/>
                      <a:pt x="63" y="119"/>
                      <a:pt x="57" y="119"/>
                    </a:cubicBezTo>
                    <a:cubicBezTo>
                      <a:pt x="52" y="119"/>
                      <a:pt x="49" y="117"/>
                      <a:pt x="49" y="112"/>
                    </a:cubicBezTo>
                    <a:lnTo>
                      <a:pt x="49" y="77"/>
                    </a:lnTo>
                    <a:close/>
                    <a:moveTo>
                      <a:pt x="49" y="56"/>
                    </a:moveTo>
                    <a:cubicBezTo>
                      <a:pt x="48" y="58"/>
                      <a:pt x="46" y="61"/>
                      <a:pt x="44" y="64"/>
                    </a:cubicBezTo>
                    <a:cubicBezTo>
                      <a:pt x="48" y="68"/>
                      <a:pt x="49" y="69"/>
                      <a:pt x="49" y="70"/>
                    </a:cubicBezTo>
                    <a:lnTo>
                      <a:pt x="49" y="56"/>
                    </a:lnTo>
                    <a:close/>
                    <a:moveTo>
                      <a:pt x="66" y="58"/>
                    </a:moveTo>
                    <a:cubicBezTo>
                      <a:pt x="73" y="58"/>
                      <a:pt x="73" y="58"/>
                      <a:pt x="73" y="58"/>
                    </a:cubicBezTo>
                    <a:cubicBezTo>
                      <a:pt x="73" y="50"/>
                      <a:pt x="73" y="50"/>
                      <a:pt x="73" y="50"/>
                    </a:cubicBezTo>
                    <a:cubicBezTo>
                      <a:pt x="69" y="50"/>
                      <a:pt x="69" y="50"/>
                      <a:pt x="69" y="50"/>
                    </a:cubicBezTo>
                    <a:cubicBezTo>
                      <a:pt x="67" y="50"/>
                      <a:pt x="66" y="51"/>
                      <a:pt x="66" y="53"/>
                    </a:cubicBezTo>
                    <a:lnTo>
                      <a:pt x="66" y="58"/>
                    </a:lnTo>
                    <a:close/>
                    <a:moveTo>
                      <a:pt x="66" y="79"/>
                    </a:moveTo>
                    <a:cubicBezTo>
                      <a:pt x="73" y="79"/>
                      <a:pt x="73" y="79"/>
                      <a:pt x="73" y="79"/>
                    </a:cubicBezTo>
                    <a:cubicBezTo>
                      <a:pt x="73" y="72"/>
                      <a:pt x="73" y="72"/>
                      <a:pt x="73" y="72"/>
                    </a:cubicBezTo>
                    <a:cubicBezTo>
                      <a:pt x="66" y="72"/>
                      <a:pt x="66" y="72"/>
                      <a:pt x="66" y="72"/>
                    </a:cubicBezTo>
                    <a:lnTo>
                      <a:pt x="66" y="79"/>
                    </a:lnTo>
                    <a:close/>
                    <a:moveTo>
                      <a:pt x="90" y="50"/>
                    </a:moveTo>
                    <a:cubicBezTo>
                      <a:pt x="90" y="58"/>
                      <a:pt x="90" y="58"/>
                      <a:pt x="90" y="58"/>
                    </a:cubicBezTo>
                    <a:cubicBezTo>
                      <a:pt x="99" y="58"/>
                      <a:pt x="99" y="58"/>
                      <a:pt x="99" y="58"/>
                    </a:cubicBezTo>
                    <a:cubicBezTo>
                      <a:pt x="99" y="53"/>
                      <a:pt x="99" y="53"/>
                      <a:pt x="99" y="53"/>
                    </a:cubicBezTo>
                    <a:cubicBezTo>
                      <a:pt x="99" y="51"/>
                      <a:pt x="98" y="50"/>
                      <a:pt x="96" y="50"/>
                    </a:cubicBezTo>
                    <a:lnTo>
                      <a:pt x="90" y="50"/>
                    </a:lnTo>
                    <a:close/>
                    <a:moveTo>
                      <a:pt x="99" y="72"/>
                    </a:moveTo>
                    <a:cubicBezTo>
                      <a:pt x="90" y="72"/>
                      <a:pt x="90" y="72"/>
                      <a:pt x="90" y="72"/>
                    </a:cubicBezTo>
                    <a:cubicBezTo>
                      <a:pt x="90" y="79"/>
                      <a:pt x="90" y="79"/>
                      <a:pt x="90" y="79"/>
                    </a:cubicBezTo>
                    <a:cubicBezTo>
                      <a:pt x="99" y="79"/>
                      <a:pt x="99" y="79"/>
                      <a:pt x="99" y="79"/>
                    </a:cubicBezTo>
                    <a:lnTo>
                      <a:pt x="99" y="72"/>
                    </a:lnTo>
                    <a:close/>
                    <a:moveTo>
                      <a:pt x="99" y="93"/>
                    </a:moveTo>
                    <a:cubicBezTo>
                      <a:pt x="90" y="93"/>
                      <a:pt x="90" y="93"/>
                      <a:pt x="90" y="93"/>
                    </a:cubicBezTo>
                    <a:cubicBezTo>
                      <a:pt x="90" y="108"/>
                      <a:pt x="90" y="108"/>
                      <a:pt x="90" y="108"/>
                    </a:cubicBezTo>
                    <a:cubicBezTo>
                      <a:pt x="91" y="105"/>
                      <a:pt x="92" y="103"/>
                      <a:pt x="94" y="103"/>
                    </a:cubicBezTo>
                    <a:cubicBezTo>
                      <a:pt x="95" y="103"/>
                      <a:pt x="96" y="103"/>
                      <a:pt x="97" y="103"/>
                    </a:cubicBezTo>
                    <a:cubicBezTo>
                      <a:pt x="98" y="103"/>
                      <a:pt x="99" y="102"/>
                      <a:pt x="99" y="100"/>
                    </a:cubicBezTo>
                    <a:lnTo>
                      <a:pt x="99"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13">
                <a:extLst>
                  <a:ext uri="{FF2B5EF4-FFF2-40B4-BE49-F238E27FC236}">
                    <a16:creationId xmlns:a16="http://schemas.microsoft.com/office/drawing/2014/main" id="{A773E7B5-45ED-1D5B-53E5-EF3F373312B6}"/>
                  </a:ext>
                </a:extLst>
              </p:cNvPr>
              <p:cNvSpPr>
                <a:spLocks noEditPoints="1"/>
              </p:cNvSpPr>
              <p:nvPr/>
            </p:nvSpPr>
            <p:spPr bwMode="gray">
              <a:xfrm>
                <a:off x="6891338" y="3548063"/>
                <a:ext cx="444500" cy="461963"/>
              </a:xfrm>
              <a:custGeom>
                <a:avLst/>
                <a:gdLst>
                  <a:gd name="T0" fmla="*/ 90 w 118"/>
                  <a:gd name="T1" fmla="*/ 44 h 120"/>
                  <a:gd name="T2" fmla="*/ 83 w 118"/>
                  <a:gd name="T3" fmla="*/ 88 h 120"/>
                  <a:gd name="T4" fmla="*/ 60 w 118"/>
                  <a:gd name="T5" fmla="*/ 120 h 120"/>
                  <a:gd name="T6" fmla="*/ 50 w 118"/>
                  <a:gd name="T7" fmla="*/ 110 h 120"/>
                  <a:gd name="T8" fmla="*/ 57 w 118"/>
                  <a:gd name="T9" fmla="*/ 97 h 120"/>
                  <a:gd name="T10" fmla="*/ 8 w 118"/>
                  <a:gd name="T11" fmla="*/ 113 h 120"/>
                  <a:gd name="T12" fmla="*/ 0 w 118"/>
                  <a:gd name="T13" fmla="*/ 102 h 120"/>
                  <a:gd name="T14" fmla="*/ 8 w 118"/>
                  <a:gd name="T15" fmla="*/ 94 h 120"/>
                  <a:gd name="T16" fmla="*/ 8 w 118"/>
                  <a:gd name="T17" fmla="*/ 20 h 120"/>
                  <a:gd name="T18" fmla="*/ 20 w 118"/>
                  <a:gd name="T19" fmla="*/ 8 h 120"/>
                  <a:gd name="T20" fmla="*/ 44 w 118"/>
                  <a:gd name="T21" fmla="*/ 8 h 120"/>
                  <a:gd name="T22" fmla="*/ 55 w 118"/>
                  <a:gd name="T23" fmla="*/ 20 h 120"/>
                  <a:gd name="T24" fmla="*/ 55 w 118"/>
                  <a:gd name="T25" fmla="*/ 81 h 120"/>
                  <a:gd name="T26" fmla="*/ 62 w 118"/>
                  <a:gd name="T27" fmla="*/ 89 h 120"/>
                  <a:gd name="T28" fmla="*/ 71 w 118"/>
                  <a:gd name="T29" fmla="*/ 44 h 120"/>
                  <a:gd name="T30" fmla="*/ 66 w 118"/>
                  <a:gd name="T31" fmla="*/ 44 h 120"/>
                  <a:gd name="T32" fmla="*/ 59 w 118"/>
                  <a:gd name="T33" fmla="*/ 35 h 120"/>
                  <a:gd name="T34" fmla="*/ 66 w 118"/>
                  <a:gd name="T35" fmla="*/ 26 h 120"/>
                  <a:gd name="T36" fmla="*/ 72 w 118"/>
                  <a:gd name="T37" fmla="*/ 26 h 120"/>
                  <a:gd name="T38" fmla="*/ 72 w 118"/>
                  <a:gd name="T39" fmla="*/ 15 h 120"/>
                  <a:gd name="T40" fmla="*/ 82 w 118"/>
                  <a:gd name="T41" fmla="*/ 0 h 120"/>
                  <a:gd name="T42" fmla="*/ 91 w 118"/>
                  <a:gd name="T43" fmla="*/ 9 h 120"/>
                  <a:gd name="T44" fmla="*/ 91 w 118"/>
                  <a:gd name="T45" fmla="*/ 26 h 120"/>
                  <a:gd name="T46" fmla="*/ 105 w 118"/>
                  <a:gd name="T47" fmla="*/ 26 h 120"/>
                  <a:gd name="T48" fmla="*/ 118 w 118"/>
                  <a:gd name="T49" fmla="*/ 38 h 120"/>
                  <a:gd name="T50" fmla="*/ 115 w 118"/>
                  <a:gd name="T51" fmla="*/ 88 h 120"/>
                  <a:gd name="T52" fmla="*/ 110 w 118"/>
                  <a:gd name="T53" fmla="*/ 114 h 120"/>
                  <a:gd name="T54" fmla="*/ 94 w 118"/>
                  <a:gd name="T55" fmla="*/ 119 h 120"/>
                  <a:gd name="T56" fmla="*/ 79 w 118"/>
                  <a:gd name="T57" fmla="*/ 110 h 120"/>
                  <a:gd name="T58" fmla="*/ 86 w 118"/>
                  <a:gd name="T59" fmla="*/ 101 h 120"/>
                  <a:gd name="T60" fmla="*/ 92 w 118"/>
                  <a:gd name="T61" fmla="*/ 101 h 120"/>
                  <a:gd name="T62" fmla="*/ 95 w 118"/>
                  <a:gd name="T63" fmla="*/ 98 h 120"/>
                  <a:gd name="T64" fmla="*/ 99 w 118"/>
                  <a:gd name="T65" fmla="*/ 47 h 120"/>
                  <a:gd name="T66" fmla="*/ 97 w 118"/>
                  <a:gd name="T67" fmla="*/ 44 h 120"/>
                  <a:gd name="T68" fmla="*/ 90 w 118"/>
                  <a:gd name="T69" fmla="*/ 44 h 120"/>
                  <a:gd name="T70" fmla="*/ 38 w 118"/>
                  <a:gd name="T71" fmla="*/ 35 h 120"/>
                  <a:gd name="T72" fmla="*/ 38 w 118"/>
                  <a:gd name="T73" fmla="*/ 27 h 120"/>
                  <a:gd name="T74" fmla="*/ 35 w 118"/>
                  <a:gd name="T75" fmla="*/ 24 h 120"/>
                  <a:gd name="T76" fmla="*/ 29 w 118"/>
                  <a:gd name="T77" fmla="*/ 24 h 120"/>
                  <a:gd name="T78" fmla="*/ 27 w 118"/>
                  <a:gd name="T79" fmla="*/ 27 h 120"/>
                  <a:gd name="T80" fmla="*/ 27 w 118"/>
                  <a:gd name="T81" fmla="*/ 35 h 120"/>
                  <a:gd name="T82" fmla="*/ 38 w 118"/>
                  <a:gd name="T83" fmla="*/ 35 h 120"/>
                  <a:gd name="T84" fmla="*/ 38 w 118"/>
                  <a:gd name="T85" fmla="*/ 61 h 120"/>
                  <a:gd name="T86" fmla="*/ 38 w 118"/>
                  <a:gd name="T87" fmla="*/ 51 h 120"/>
                  <a:gd name="T88" fmla="*/ 27 w 118"/>
                  <a:gd name="T89" fmla="*/ 51 h 120"/>
                  <a:gd name="T90" fmla="*/ 27 w 118"/>
                  <a:gd name="T91" fmla="*/ 61 h 120"/>
                  <a:gd name="T92" fmla="*/ 38 w 118"/>
                  <a:gd name="T93" fmla="*/ 61 h 120"/>
                  <a:gd name="T94" fmla="*/ 27 w 118"/>
                  <a:gd name="T95" fmla="*/ 90 h 120"/>
                  <a:gd name="T96" fmla="*/ 38 w 118"/>
                  <a:gd name="T97" fmla="*/ 87 h 120"/>
                  <a:gd name="T98" fmla="*/ 38 w 118"/>
                  <a:gd name="T99" fmla="*/ 76 h 120"/>
                  <a:gd name="T100" fmla="*/ 27 w 118"/>
                  <a:gd name="T101" fmla="*/ 76 h 120"/>
                  <a:gd name="T102" fmla="*/ 27 w 118"/>
                  <a:gd name="T103" fmla="*/ 9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 h="120">
                    <a:moveTo>
                      <a:pt x="90" y="44"/>
                    </a:moveTo>
                    <a:cubicBezTo>
                      <a:pt x="88" y="67"/>
                      <a:pt x="87" y="77"/>
                      <a:pt x="83" y="88"/>
                    </a:cubicBezTo>
                    <a:cubicBezTo>
                      <a:pt x="81" y="94"/>
                      <a:pt x="70" y="120"/>
                      <a:pt x="60" y="120"/>
                    </a:cubicBezTo>
                    <a:cubicBezTo>
                      <a:pt x="55" y="120"/>
                      <a:pt x="50" y="115"/>
                      <a:pt x="50" y="110"/>
                    </a:cubicBezTo>
                    <a:cubicBezTo>
                      <a:pt x="50" y="106"/>
                      <a:pt x="51" y="105"/>
                      <a:pt x="57" y="97"/>
                    </a:cubicBezTo>
                    <a:cubicBezTo>
                      <a:pt x="49" y="102"/>
                      <a:pt x="14" y="113"/>
                      <a:pt x="8" y="113"/>
                    </a:cubicBezTo>
                    <a:cubicBezTo>
                      <a:pt x="3" y="113"/>
                      <a:pt x="0" y="108"/>
                      <a:pt x="0" y="102"/>
                    </a:cubicBezTo>
                    <a:cubicBezTo>
                      <a:pt x="0" y="97"/>
                      <a:pt x="1" y="96"/>
                      <a:pt x="8" y="94"/>
                    </a:cubicBezTo>
                    <a:cubicBezTo>
                      <a:pt x="8" y="20"/>
                      <a:pt x="8" y="20"/>
                      <a:pt x="8" y="20"/>
                    </a:cubicBezTo>
                    <a:cubicBezTo>
                      <a:pt x="8" y="10"/>
                      <a:pt x="11" y="8"/>
                      <a:pt x="20" y="8"/>
                    </a:cubicBezTo>
                    <a:cubicBezTo>
                      <a:pt x="44" y="8"/>
                      <a:pt x="44" y="8"/>
                      <a:pt x="44" y="8"/>
                    </a:cubicBezTo>
                    <a:cubicBezTo>
                      <a:pt x="53" y="8"/>
                      <a:pt x="55" y="10"/>
                      <a:pt x="55" y="20"/>
                    </a:cubicBezTo>
                    <a:cubicBezTo>
                      <a:pt x="55" y="81"/>
                      <a:pt x="55" y="81"/>
                      <a:pt x="55" y="81"/>
                    </a:cubicBezTo>
                    <a:cubicBezTo>
                      <a:pt x="59" y="81"/>
                      <a:pt x="62" y="84"/>
                      <a:pt x="62" y="89"/>
                    </a:cubicBezTo>
                    <a:cubicBezTo>
                      <a:pt x="69" y="74"/>
                      <a:pt x="71" y="56"/>
                      <a:pt x="71" y="44"/>
                    </a:cubicBezTo>
                    <a:cubicBezTo>
                      <a:pt x="66" y="44"/>
                      <a:pt x="66" y="44"/>
                      <a:pt x="66" y="44"/>
                    </a:cubicBezTo>
                    <a:cubicBezTo>
                      <a:pt x="61" y="44"/>
                      <a:pt x="59" y="41"/>
                      <a:pt x="59" y="35"/>
                    </a:cubicBezTo>
                    <a:cubicBezTo>
                      <a:pt x="59" y="29"/>
                      <a:pt x="61" y="26"/>
                      <a:pt x="66" y="26"/>
                    </a:cubicBezTo>
                    <a:cubicBezTo>
                      <a:pt x="72" y="26"/>
                      <a:pt x="72" y="26"/>
                      <a:pt x="72" y="26"/>
                    </a:cubicBezTo>
                    <a:cubicBezTo>
                      <a:pt x="72" y="24"/>
                      <a:pt x="72" y="19"/>
                      <a:pt x="72" y="15"/>
                    </a:cubicBezTo>
                    <a:cubicBezTo>
                      <a:pt x="72" y="5"/>
                      <a:pt x="72" y="0"/>
                      <a:pt x="82" y="0"/>
                    </a:cubicBezTo>
                    <a:cubicBezTo>
                      <a:pt x="88" y="0"/>
                      <a:pt x="91" y="3"/>
                      <a:pt x="91" y="9"/>
                    </a:cubicBezTo>
                    <a:cubicBezTo>
                      <a:pt x="91" y="14"/>
                      <a:pt x="91" y="20"/>
                      <a:pt x="91" y="26"/>
                    </a:cubicBezTo>
                    <a:cubicBezTo>
                      <a:pt x="105" y="26"/>
                      <a:pt x="105" y="26"/>
                      <a:pt x="105" y="26"/>
                    </a:cubicBezTo>
                    <a:cubicBezTo>
                      <a:pt x="114" y="26"/>
                      <a:pt x="118" y="29"/>
                      <a:pt x="118" y="38"/>
                    </a:cubicBezTo>
                    <a:cubicBezTo>
                      <a:pt x="118" y="52"/>
                      <a:pt x="117" y="71"/>
                      <a:pt x="115" y="88"/>
                    </a:cubicBezTo>
                    <a:cubicBezTo>
                      <a:pt x="113" y="108"/>
                      <a:pt x="113" y="110"/>
                      <a:pt x="110" y="114"/>
                    </a:cubicBezTo>
                    <a:cubicBezTo>
                      <a:pt x="106" y="118"/>
                      <a:pt x="103" y="119"/>
                      <a:pt x="94" y="119"/>
                    </a:cubicBezTo>
                    <a:cubicBezTo>
                      <a:pt x="83" y="119"/>
                      <a:pt x="79" y="117"/>
                      <a:pt x="79" y="110"/>
                    </a:cubicBezTo>
                    <a:cubicBezTo>
                      <a:pt x="79" y="105"/>
                      <a:pt x="82" y="101"/>
                      <a:pt x="86" y="101"/>
                    </a:cubicBezTo>
                    <a:cubicBezTo>
                      <a:pt x="87" y="101"/>
                      <a:pt x="91" y="101"/>
                      <a:pt x="92" y="101"/>
                    </a:cubicBezTo>
                    <a:cubicBezTo>
                      <a:pt x="93" y="101"/>
                      <a:pt x="95" y="101"/>
                      <a:pt x="95" y="98"/>
                    </a:cubicBezTo>
                    <a:cubicBezTo>
                      <a:pt x="98" y="88"/>
                      <a:pt x="99" y="47"/>
                      <a:pt x="99" y="47"/>
                    </a:cubicBezTo>
                    <a:cubicBezTo>
                      <a:pt x="99" y="45"/>
                      <a:pt x="99" y="44"/>
                      <a:pt x="97" y="44"/>
                    </a:cubicBezTo>
                    <a:lnTo>
                      <a:pt x="90" y="44"/>
                    </a:lnTo>
                    <a:close/>
                    <a:moveTo>
                      <a:pt x="38" y="35"/>
                    </a:moveTo>
                    <a:cubicBezTo>
                      <a:pt x="38" y="27"/>
                      <a:pt x="38" y="27"/>
                      <a:pt x="38" y="27"/>
                    </a:cubicBezTo>
                    <a:cubicBezTo>
                      <a:pt x="38" y="25"/>
                      <a:pt x="37" y="24"/>
                      <a:pt x="35" y="24"/>
                    </a:cubicBezTo>
                    <a:cubicBezTo>
                      <a:pt x="29" y="24"/>
                      <a:pt x="29" y="24"/>
                      <a:pt x="29" y="24"/>
                    </a:cubicBezTo>
                    <a:cubicBezTo>
                      <a:pt x="27" y="24"/>
                      <a:pt x="27" y="25"/>
                      <a:pt x="27" y="27"/>
                    </a:cubicBezTo>
                    <a:cubicBezTo>
                      <a:pt x="27" y="35"/>
                      <a:pt x="27" y="35"/>
                      <a:pt x="27" y="35"/>
                    </a:cubicBezTo>
                    <a:lnTo>
                      <a:pt x="38" y="35"/>
                    </a:lnTo>
                    <a:close/>
                    <a:moveTo>
                      <a:pt x="38" y="61"/>
                    </a:moveTo>
                    <a:cubicBezTo>
                      <a:pt x="38" y="51"/>
                      <a:pt x="38" y="51"/>
                      <a:pt x="38" y="51"/>
                    </a:cubicBezTo>
                    <a:cubicBezTo>
                      <a:pt x="27" y="51"/>
                      <a:pt x="27" y="51"/>
                      <a:pt x="27" y="51"/>
                    </a:cubicBezTo>
                    <a:cubicBezTo>
                      <a:pt x="27" y="61"/>
                      <a:pt x="27" y="61"/>
                      <a:pt x="27" y="61"/>
                    </a:cubicBezTo>
                    <a:lnTo>
                      <a:pt x="38" y="61"/>
                    </a:lnTo>
                    <a:close/>
                    <a:moveTo>
                      <a:pt x="27" y="90"/>
                    </a:moveTo>
                    <a:cubicBezTo>
                      <a:pt x="30" y="89"/>
                      <a:pt x="34" y="88"/>
                      <a:pt x="38" y="87"/>
                    </a:cubicBezTo>
                    <a:cubicBezTo>
                      <a:pt x="38" y="76"/>
                      <a:pt x="38" y="76"/>
                      <a:pt x="38" y="76"/>
                    </a:cubicBezTo>
                    <a:cubicBezTo>
                      <a:pt x="27" y="76"/>
                      <a:pt x="27" y="76"/>
                      <a:pt x="27" y="76"/>
                    </a:cubicBezTo>
                    <a:lnTo>
                      <a:pt x="27"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14">
                <a:extLst>
                  <a:ext uri="{FF2B5EF4-FFF2-40B4-BE49-F238E27FC236}">
                    <a16:creationId xmlns:a16="http://schemas.microsoft.com/office/drawing/2014/main" id="{0F3342C2-3B61-4146-D72D-0C7E9F268F5C}"/>
                  </a:ext>
                </a:extLst>
              </p:cNvPr>
              <p:cNvSpPr>
                <a:spLocks noEditPoints="1"/>
              </p:cNvSpPr>
              <p:nvPr/>
            </p:nvSpPr>
            <p:spPr bwMode="gray">
              <a:xfrm>
                <a:off x="7404101" y="3543300"/>
                <a:ext cx="446088" cy="455613"/>
              </a:xfrm>
              <a:custGeom>
                <a:avLst/>
                <a:gdLst>
                  <a:gd name="T0" fmla="*/ 69 w 118"/>
                  <a:gd name="T1" fmla="*/ 52 h 118"/>
                  <a:gd name="T2" fmla="*/ 69 w 118"/>
                  <a:gd name="T3" fmla="*/ 60 h 118"/>
                  <a:gd name="T4" fmla="*/ 105 w 118"/>
                  <a:gd name="T5" fmla="*/ 60 h 118"/>
                  <a:gd name="T6" fmla="*/ 112 w 118"/>
                  <a:gd name="T7" fmla="*/ 69 h 118"/>
                  <a:gd name="T8" fmla="*/ 105 w 118"/>
                  <a:gd name="T9" fmla="*/ 78 h 118"/>
                  <a:gd name="T10" fmla="*/ 69 w 118"/>
                  <a:gd name="T11" fmla="*/ 78 h 118"/>
                  <a:gd name="T12" fmla="*/ 69 w 118"/>
                  <a:gd name="T13" fmla="*/ 101 h 118"/>
                  <a:gd name="T14" fmla="*/ 87 w 118"/>
                  <a:gd name="T15" fmla="*/ 101 h 118"/>
                  <a:gd name="T16" fmla="*/ 79 w 118"/>
                  <a:gd name="T17" fmla="*/ 94 h 118"/>
                  <a:gd name="T18" fmla="*/ 81 w 118"/>
                  <a:gd name="T19" fmla="*/ 89 h 118"/>
                  <a:gd name="T20" fmla="*/ 85 w 118"/>
                  <a:gd name="T21" fmla="*/ 82 h 118"/>
                  <a:gd name="T22" fmla="*/ 90 w 118"/>
                  <a:gd name="T23" fmla="*/ 79 h 118"/>
                  <a:gd name="T24" fmla="*/ 100 w 118"/>
                  <a:gd name="T25" fmla="*/ 87 h 118"/>
                  <a:gd name="T26" fmla="*/ 96 w 118"/>
                  <a:gd name="T27" fmla="*/ 97 h 118"/>
                  <a:gd name="T28" fmla="*/ 92 w 118"/>
                  <a:gd name="T29" fmla="*/ 101 h 118"/>
                  <a:gd name="T30" fmla="*/ 108 w 118"/>
                  <a:gd name="T31" fmla="*/ 101 h 118"/>
                  <a:gd name="T32" fmla="*/ 115 w 118"/>
                  <a:gd name="T33" fmla="*/ 110 h 118"/>
                  <a:gd name="T34" fmla="*/ 108 w 118"/>
                  <a:gd name="T35" fmla="*/ 118 h 118"/>
                  <a:gd name="T36" fmla="*/ 9 w 118"/>
                  <a:gd name="T37" fmla="*/ 118 h 118"/>
                  <a:gd name="T38" fmla="*/ 2 w 118"/>
                  <a:gd name="T39" fmla="*/ 110 h 118"/>
                  <a:gd name="T40" fmla="*/ 9 w 118"/>
                  <a:gd name="T41" fmla="*/ 101 h 118"/>
                  <a:gd name="T42" fmla="*/ 27 w 118"/>
                  <a:gd name="T43" fmla="*/ 101 h 118"/>
                  <a:gd name="T44" fmla="*/ 24 w 118"/>
                  <a:gd name="T45" fmla="*/ 98 h 118"/>
                  <a:gd name="T46" fmla="*/ 20 w 118"/>
                  <a:gd name="T47" fmla="*/ 91 h 118"/>
                  <a:gd name="T48" fmla="*/ 18 w 118"/>
                  <a:gd name="T49" fmla="*/ 87 h 118"/>
                  <a:gd name="T50" fmla="*/ 29 w 118"/>
                  <a:gd name="T51" fmla="*/ 79 h 118"/>
                  <a:gd name="T52" fmla="*/ 35 w 118"/>
                  <a:gd name="T53" fmla="*/ 84 h 118"/>
                  <a:gd name="T54" fmla="*/ 39 w 118"/>
                  <a:gd name="T55" fmla="*/ 93 h 118"/>
                  <a:gd name="T56" fmla="*/ 33 w 118"/>
                  <a:gd name="T57" fmla="*/ 101 h 118"/>
                  <a:gd name="T58" fmla="*/ 50 w 118"/>
                  <a:gd name="T59" fmla="*/ 101 h 118"/>
                  <a:gd name="T60" fmla="*/ 50 w 118"/>
                  <a:gd name="T61" fmla="*/ 78 h 118"/>
                  <a:gd name="T62" fmla="*/ 14 w 118"/>
                  <a:gd name="T63" fmla="*/ 78 h 118"/>
                  <a:gd name="T64" fmla="*/ 8 w 118"/>
                  <a:gd name="T65" fmla="*/ 69 h 118"/>
                  <a:gd name="T66" fmla="*/ 14 w 118"/>
                  <a:gd name="T67" fmla="*/ 60 h 118"/>
                  <a:gd name="T68" fmla="*/ 50 w 118"/>
                  <a:gd name="T69" fmla="*/ 60 h 118"/>
                  <a:gd name="T70" fmla="*/ 50 w 118"/>
                  <a:gd name="T71" fmla="*/ 52 h 118"/>
                  <a:gd name="T72" fmla="*/ 36 w 118"/>
                  <a:gd name="T73" fmla="*/ 52 h 118"/>
                  <a:gd name="T74" fmla="*/ 30 w 118"/>
                  <a:gd name="T75" fmla="*/ 45 h 118"/>
                  <a:gd name="T76" fmla="*/ 9 w 118"/>
                  <a:gd name="T77" fmla="*/ 54 h 118"/>
                  <a:gd name="T78" fmla="*/ 0 w 118"/>
                  <a:gd name="T79" fmla="*/ 44 h 118"/>
                  <a:gd name="T80" fmla="*/ 10 w 118"/>
                  <a:gd name="T81" fmla="*/ 34 h 118"/>
                  <a:gd name="T82" fmla="*/ 32 w 118"/>
                  <a:gd name="T83" fmla="*/ 22 h 118"/>
                  <a:gd name="T84" fmla="*/ 51 w 118"/>
                  <a:gd name="T85" fmla="*/ 5 h 118"/>
                  <a:gd name="T86" fmla="*/ 60 w 118"/>
                  <a:gd name="T87" fmla="*/ 0 h 118"/>
                  <a:gd name="T88" fmla="*/ 70 w 118"/>
                  <a:gd name="T89" fmla="*/ 9 h 118"/>
                  <a:gd name="T90" fmla="*/ 70 w 118"/>
                  <a:gd name="T91" fmla="*/ 10 h 118"/>
                  <a:gd name="T92" fmla="*/ 106 w 118"/>
                  <a:gd name="T93" fmla="*/ 34 h 118"/>
                  <a:gd name="T94" fmla="*/ 118 w 118"/>
                  <a:gd name="T95" fmla="*/ 44 h 118"/>
                  <a:gd name="T96" fmla="*/ 110 w 118"/>
                  <a:gd name="T97" fmla="*/ 54 h 118"/>
                  <a:gd name="T98" fmla="*/ 89 w 118"/>
                  <a:gd name="T99" fmla="*/ 46 h 118"/>
                  <a:gd name="T100" fmla="*/ 82 w 118"/>
                  <a:gd name="T101" fmla="*/ 52 h 118"/>
                  <a:gd name="T102" fmla="*/ 69 w 118"/>
                  <a:gd name="T103" fmla="*/ 52 h 118"/>
                  <a:gd name="T104" fmla="*/ 72 w 118"/>
                  <a:gd name="T105" fmla="*/ 36 h 118"/>
                  <a:gd name="T106" fmla="*/ 59 w 118"/>
                  <a:gd name="T107" fmla="*/ 25 h 118"/>
                  <a:gd name="T108" fmla="*/ 45 w 118"/>
                  <a:gd name="T109" fmla="*/ 36 h 118"/>
                  <a:gd name="T110" fmla="*/ 72 w 118"/>
                  <a:gd name="T111" fmla="*/ 3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8" h="118">
                    <a:moveTo>
                      <a:pt x="69" y="52"/>
                    </a:moveTo>
                    <a:cubicBezTo>
                      <a:pt x="69" y="60"/>
                      <a:pt x="69" y="60"/>
                      <a:pt x="69" y="60"/>
                    </a:cubicBezTo>
                    <a:cubicBezTo>
                      <a:pt x="105" y="60"/>
                      <a:pt x="105" y="60"/>
                      <a:pt x="105" y="60"/>
                    </a:cubicBezTo>
                    <a:cubicBezTo>
                      <a:pt x="109" y="60"/>
                      <a:pt x="112" y="64"/>
                      <a:pt x="112" y="69"/>
                    </a:cubicBezTo>
                    <a:cubicBezTo>
                      <a:pt x="112" y="75"/>
                      <a:pt x="109" y="78"/>
                      <a:pt x="105" y="78"/>
                    </a:cubicBezTo>
                    <a:cubicBezTo>
                      <a:pt x="69" y="78"/>
                      <a:pt x="69" y="78"/>
                      <a:pt x="69" y="78"/>
                    </a:cubicBezTo>
                    <a:cubicBezTo>
                      <a:pt x="69" y="101"/>
                      <a:pt x="69" y="101"/>
                      <a:pt x="69" y="101"/>
                    </a:cubicBezTo>
                    <a:cubicBezTo>
                      <a:pt x="87" y="101"/>
                      <a:pt x="87" y="101"/>
                      <a:pt x="87" y="101"/>
                    </a:cubicBezTo>
                    <a:cubicBezTo>
                      <a:pt x="82" y="99"/>
                      <a:pt x="79" y="97"/>
                      <a:pt x="79" y="94"/>
                    </a:cubicBezTo>
                    <a:cubicBezTo>
                      <a:pt x="79" y="92"/>
                      <a:pt x="80" y="91"/>
                      <a:pt x="81" y="89"/>
                    </a:cubicBezTo>
                    <a:cubicBezTo>
                      <a:pt x="82" y="87"/>
                      <a:pt x="84" y="83"/>
                      <a:pt x="85" y="82"/>
                    </a:cubicBezTo>
                    <a:cubicBezTo>
                      <a:pt x="85" y="80"/>
                      <a:pt x="87" y="79"/>
                      <a:pt x="90" y="79"/>
                    </a:cubicBezTo>
                    <a:cubicBezTo>
                      <a:pt x="95" y="79"/>
                      <a:pt x="100" y="83"/>
                      <a:pt x="100" y="87"/>
                    </a:cubicBezTo>
                    <a:cubicBezTo>
                      <a:pt x="100" y="88"/>
                      <a:pt x="98" y="94"/>
                      <a:pt x="96" y="97"/>
                    </a:cubicBezTo>
                    <a:cubicBezTo>
                      <a:pt x="95" y="99"/>
                      <a:pt x="94" y="100"/>
                      <a:pt x="92" y="101"/>
                    </a:cubicBezTo>
                    <a:cubicBezTo>
                      <a:pt x="108" y="101"/>
                      <a:pt x="108" y="101"/>
                      <a:pt x="108" y="101"/>
                    </a:cubicBezTo>
                    <a:cubicBezTo>
                      <a:pt x="113" y="101"/>
                      <a:pt x="115" y="104"/>
                      <a:pt x="115" y="110"/>
                    </a:cubicBezTo>
                    <a:cubicBezTo>
                      <a:pt x="115" y="115"/>
                      <a:pt x="113" y="118"/>
                      <a:pt x="108" y="118"/>
                    </a:cubicBezTo>
                    <a:cubicBezTo>
                      <a:pt x="9" y="118"/>
                      <a:pt x="9" y="118"/>
                      <a:pt x="9" y="118"/>
                    </a:cubicBezTo>
                    <a:cubicBezTo>
                      <a:pt x="5" y="118"/>
                      <a:pt x="2" y="115"/>
                      <a:pt x="2" y="110"/>
                    </a:cubicBezTo>
                    <a:cubicBezTo>
                      <a:pt x="2" y="104"/>
                      <a:pt x="5" y="101"/>
                      <a:pt x="9" y="101"/>
                    </a:cubicBezTo>
                    <a:cubicBezTo>
                      <a:pt x="27" y="101"/>
                      <a:pt x="27" y="101"/>
                      <a:pt x="27" y="101"/>
                    </a:cubicBezTo>
                    <a:cubicBezTo>
                      <a:pt x="26" y="100"/>
                      <a:pt x="25" y="100"/>
                      <a:pt x="24" y="98"/>
                    </a:cubicBezTo>
                    <a:cubicBezTo>
                      <a:pt x="23" y="96"/>
                      <a:pt x="21" y="93"/>
                      <a:pt x="20" y="91"/>
                    </a:cubicBezTo>
                    <a:cubicBezTo>
                      <a:pt x="19" y="90"/>
                      <a:pt x="18" y="89"/>
                      <a:pt x="18" y="87"/>
                    </a:cubicBezTo>
                    <a:cubicBezTo>
                      <a:pt x="18" y="84"/>
                      <a:pt x="24" y="79"/>
                      <a:pt x="29" y="79"/>
                    </a:cubicBezTo>
                    <a:cubicBezTo>
                      <a:pt x="31" y="79"/>
                      <a:pt x="32" y="80"/>
                      <a:pt x="35" y="84"/>
                    </a:cubicBezTo>
                    <a:cubicBezTo>
                      <a:pt x="39" y="89"/>
                      <a:pt x="39" y="91"/>
                      <a:pt x="39" y="93"/>
                    </a:cubicBezTo>
                    <a:cubicBezTo>
                      <a:pt x="39" y="96"/>
                      <a:pt x="37" y="99"/>
                      <a:pt x="33" y="101"/>
                    </a:cubicBezTo>
                    <a:cubicBezTo>
                      <a:pt x="50" y="101"/>
                      <a:pt x="50" y="101"/>
                      <a:pt x="50" y="101"/>
                    </a:cubicBezTo>
                    <a:cubicBezTo>
                      <a:pt x="50" y="78"/>
                      <a:pt x="50" y="78"/>
                      <a:pt x="50" y="78"/>
                    </a:cubicBezTo>
                    <a:cubicBezTo>
                      <a:pt x="14" y="78"/>
                      <a:pt x="14" y="78"/>
                      <a:pt x="14" y="78"/>
                    </a:cubicBezTo>
                    <a:cubicBezTo>
                      <a:pt x="10" y="78"/>
                      <a:pt x="8" y="75"/>
                      <a:pt x="8" y="69"/>
                    </a:cubicBezTo>
                    <a:cubicBezTo>
                      <a:pt x="8" y="64"/>
                      <a:pt x="10" y="60"/>
                      <a:pt x="14" y="60"/>
                    </a:cubicBezTo>
                    <a:cubicBezTo>
                      <a:pt x="50" y="60"/>
                      <a:pt x="50" y="60"/>
                      <a:pt x="50" y="60"/>
                    </a:cubicBezTo>
                    <a:cubicBezTo>
                      <a:pt x="50" y="52"/>
                      <a:pt x="50" y="52"/>
                      <a:pt x="50" y="52"/>
                    </a:cubicBezTo>
                    <a:cubicBezTo>
                      <a:pt x="36" y="52"/>
                      <a:pt x="36" y="52"/>
                      <a:pt x="36" y="52"/>
                    </a:cubicBezTo>
                    <a:cubicBezTo>
                      <a:pt x="33" y="52"/>
                      <a:pt x="30" y="49"/>
                      <a:pt x="30" y="45"/>
                    </a:cubicBezTo>
                    <a:cubicBezTo>
                      <a:pt x="18" y="52"/>
                      <a:pt x="13" y="54"/>
                      <a:pt x="9" y="54"/>
                    </a:cubicBezTo>
                    <a:cubicBezTo>
                      <a:pt x="4" y="54"/>
                      <a:pt x="0" y="50"/>
                      <a:pt x="0" y="44"/>
                    </a:cubicBezTo>
                    <a:cubicBezTo>
                      <a:pt x="0" y="39"/>
                      <a:pt x="2" y="38"/>
                      <a:pt x="10" y="34"/>
                    </a:cubicBezTo>
                    <a:cubicBezTo>
                      <a:pt x="17" y="31"/>
                      <a:pt x="25" y="27"/>
                      <a:pt x="32" y="22"/>
                    </a:cubicBezTo>
                    <a:cubicBezTo>
                      <a:pt x="40" y="17"/>
                      <a:pt x="44" y="13"/>
                      <a:pt x="51" y="5"/>
                    </a:cubicBezTo>
                    <a:cubicBezTo>
                      <a:pt x="55" y="1"/>
                      <a:pt x="57" y="0"/>
                      <a:pt x="60" y="0"/>
                    </a:cubicBezTo>
                    <a:cubicBezTo>
                      <a:pt x="65" y="0"/>
                      <a:pt x="70" y="4"/>
                      <a:pt x="70" y="9"/>
                    </a:cubicBezTo>
                    <a:cubicBezTo>
                      <a:pt x="70" y="9"/>
                      <a:pt x="70" y="10"/>
                      <a:pt x="70" y="10"/>
                    </a:cubicBezTo>
                    <a:cubicBezTo>
                      <a:pt x="76" y="18"/>
                      <a:pt x="93" y="28"/>
                      <a:pt x="106" y="34"/>
                    </a:cubicBezTo>
                    <a:cubicBezTo>
                      <a:pt x="117" y="38"/>
                      <a:pt x="118" y="39"/>
                      <a:pt x="118" y="44"/>
                    </a:cubicBezTo>
                    <a:cubicBezTo>
                      <a:pt x="118" y="50"/>
                      <a:pt x="115" y="54"/>
                      <a:pt x="110" y="54"/>
                    </a:cubicBezTo>
                    <a:cubicBezTo>
                      <a:pt x="104" y="54"/>
                      <a:pt x="100" y="52"/>
                      <a:pt x="89" y="46"/>
                    </a:cubicBezTo>
                    <a:cubicBezTo>
                      <a:pt x="88" y="50"/>
                      <a:pt x="86" y="52"/>
                      <a:pt x="82" y="52"/>
                    </a:cubicBezTo>
                    <a:lnTo>
                      <a:pt x="69" y="52"/>
                    </a:lnTo>
                    <a:close/>
                    <a:moveTo>
                      <a:pt x="72" y="36"/>
                    </a:moveTo>
                    <a:cubicBezTo>
                      <a:pt x="68" y="33"/>
                      <a:pt x="61" y="27"/>
                      <a:pt x="59" y="25"/>
                    </a:cubicBezTo>
                    <a:cubicBezTo>
                      <a:pt x="54" y="29"/>
                      <a:pt x="50" y="32"/>
                      <a:pt x="45" y="36"/>
                    </a:cubicBezTo>
                    <a:lnTo>
                      <a:pt x="7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21" name="グループ化 20">
            <a:extLst>
              <a:ext uri="{FF2B5EF4-FFF2-40B4-BE49-F238E27FC236}">
                <a16:creationId xmlns:a16="http://schemas.microsoft.com/office/drawing/2014/main" id="{71C2815E-5C44-DD1D-8671-47AB155FB791}"/>
              </a:ext>
            </a:extLst>
          </p:cNvPr>
          <p:cNvGrpSpPr/>
          <p:nvPr/>
        </p:nvGrpSpPr>
        <p:grpSpPr bwMode="gray">
          <a:xfrm>
            <a:off x="6836706" y="184049"/>
            <a:ext cx="3405844" cy="1826334"/>
            <a:chOff x="6836706" y="246395"/>
            <a:chExt cx="3405844" cy="1826334"/>
          </a:xfrm>
        </p:grpSpPr>
        <p:sp>
          <p:nvSpPr>
            <p:cNvPr id="6" name="楕円 5">
              <a:extLst>
                <a:ext uri="{FF2B5EF4-FFF2-40B4-BE49-F238E27FC236}">
                  <a16:creationId xmlns:a16="http://schemas.microsoft.com/office/drawing/2014/main" id="{D0E819EF-EF7E-CFC8-68DD-1D1C45058F40}"/>
                </a:ext>
              </a:extLst>
            </p:cNvPr>
            <p:cNvSpPr>
              <a:spLocks noChangeAspect="1"/>
            </p:cNvSpPr>
            <p:nvPr/>
          </p:nvSpPr>
          <p:spPr bwMode="gray">
            <a:xfrm>
              <a:off x="7115029" y="704729"/>
              <a:ext cx="1368000" cy="1368000"/>
            </a:xfrm>
            <a:prstGeom prst="ellipse">
              <a:avLst/>
            </a:prstGeom>
            <a:solidFill>
              <a:schemeClr val="accent3">
                <a:lumMod val="60000"/>
                <a:lumOff val="40000"/>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sp>
          <p:nvSpPr>
            <p:cNvPr id="7" name="楕円 6">
              <a:extLst>
                <a:ext uri="{FF2B5EF4-FFF2-40B4-BE49-F238E27FC236}">
                  <a16:creationId xmlns:a16="http://schemas.microsoft.com/office/drawing/2014/main" id="{9687F39F-9B9C-D50E-0D98-4FF86F9B9E2B}"/>
                </a:ext>
              </a:extLst>
            </p:cNvPr>
            <p:cNvSpPr>
              <a:spLocks noChangeAspect="1"/>
            </p:cNvSpPr>
            <p:nvPr/>
          </p:nvSpPr>
          <p:spPr bwMode="gray">
            <a:xfrm>
              <a:off x="8730550" y="302835"/>
              <a:ext cx="1512000" cy="1512000"/>
            </a:xfrm>
            <a:prstGeom prst="ellipse">
              <a:avLst/>
            </a:prstGeom>
            <a:solidFill>
              <a:schemeClr val="accent4">
                <a:lumMod val="40000"/>
                <a:lumOff val="60000"/>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pic>
          <p:nvPicPr>
            <p:cNvPr id="17" name="図 16">
              <a:extLst>
                <a:ext uri="{FF2B5EF4-FFF2-40B4-BE49-F238E27FC236}">
                  <a16:creationId xmlns:a16="http://schemas.microsoft.com/office/drawing/2014/main" id="{5249D858-5A1B-4EFF-93AB-CE326EEF2314}"/>
                </a:ext>
              </a:extLst>
            </p:cNvPr>
            <p:cNvPicPr>
              <a:picLocks noChangeAspect="1"/>
            </p:cNvPicPr>
            <p:nvPr/>
          </p:nvPicPr>
          <p:blipFill>
            <a:blip r:embed="rId3"/>
            <a:stretch>
              <a:fillRect/>
            </a:stretch>
          </p:blipFill>
          <p:spPr bwMode="gray">
            <a:xfrm>
              <a:off x="9023126" y="300006"/>
              <a:ext cx="732680" cy="1313208"/>
            </a:xfrm>
            <a:prstGeom prst="rect">
              <a:avLst/>
            </a:prstGeom>
            <a:effectLst>
              <a:outerShdw dist="38100" dir="2700000" algn="tl" rotWithShape="0">
                <a:prstClr val="black">
                  <a:alpha val="40000"/>
                </a:prstClr>
              </a:outerShdw>
            </a:effectLst>
          </p:spPr>
        </p:pic>
        <p:sp>
          <p:nvSpPr>
            <p:cNvPr id="8" name="楕円 7">
              <a:extLst>
                <a:ext uri="{FF2B5EF4-FFF2-40B4-BE49-F238E27FC236}">
                  <a16:creationId xmlns:a16="http://schemas.microsoft.com/office/drawing/2014/main" id="{43ECAFBC-6114-7CAC-92E1-E1139845E94F}"/>
                </a:ext>
              </a:extLst>
            </p:cNvPr>
            <p:cNvSpPr>
              <a:spLocks noChangeAspect="1"/>
            </p:cNvSpPr>
            <p:nvPr/>
          </p:nvSpPr>
          <p:spPr bwMode="gray">
            <a:xfrm>
              <a:off x="8447661" y="246395"/>
              <a:ext cx="576000" cy="576000"/>
            </a:xfrm>
            <a:prstGeom prst="ellipse">
              <a:avLst/>
            </a:prstGeom>
            <a:solidFill>
              <a:schemeClr val="bg1">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sp>
          <p:nvSpPr>
            <p:cNvPr id="15" name="楕円 14">
              <a:extLst>
                <a:ext uri="{FF2B5EF4-FFF2-40B4-BE49-F238E27FC236}">
                  <a16:creationId xmlns:a16="http://schemas.microsoft.com/office/drawing/2014/main" id="{3FCACE7A-D2A6-33C9-7BC5-7DA2E3CBEDDE}"/>
                </a:ext>
              </a:extLst>
            </p:cNvPr>
            <p:cNvSpPr>
              <a:spLocks noChangeAspect="1"/>
            </p:cNvSpPr>
            <p:nvPr/>
          </p:nvSpPr>
          <p:spPr bwMode="gray">
            <a:xfrm>
              <a:off x="8511577" y="1604837"/>
              <a:ext cx="324000" cy="324000"/>
            </a:xfrm>
            <a:prstGeom prst="ellipse">
              <a:avLst/>
            </a:prstGeom>
            <a:solidFill>
              <a:schemeClr val="accent3">
                <a:lumMod val="20000"/>
                <a:lumOff val="80000"/>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sp>
          <p:nvSpPr>
            <p:cNvPr id="19" name="楕円 18">
              <a:extLst>
                <a:ext uri="{FF2B5EF4-FFF2-40B4-BE49-F238E27FC236}">
                  <a16:creationId xmlns:a16="http://schemas.microsoft.com/office/drawing/2014/main" id="{FB9B5DE9-F064-0A73-BC16-3D9331364326}"/>
                </a:ext>
              </a:extLst>
            </p:cNvPr>
            <p:cNvSpPr>
              <a:spLocks noChangeAspect="1"/>
            </p:cNvSpPr>
            <p:nvPr/>
          </p:nvSpPr>
          <p:spPr bwMode="gray">
            <a:xfrm>
              <a:off x="6836706" y="902591"/>
              <a:ext cx="432000" cy="432000"/>
            </a:xfrm>
            <a:prstGeom prst="ellipse">
              <a:avLst/>
            </a:prstGeom>
            <a:solidFill>
              <a:schemeClr val="accent4">
                <a:lumMod val="40000"/>
                <a:lumOff val="60000"/>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grpSp>
      <p:pic>
        <p:nvPicPr>
          <p:cNvPr id="42" name="図 41">
            <a:extLst>
              <a:ext uri="{FF2B5EF4-FFF2-40B4-BE49-F238E27FC236}">
                <a16:creationId xmlns:a16="http://schemas.microsoft.com/office/drawing/2014/main" id="{C565647A-0C4B-4144-90E9-83CAD7F5A4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gray">
          <a:xfrm flipH="1">
            <a:off x="7275618" y="516984"/>
            <a:ext cx="1098015" cy="1158180"/>
          </a:xfrm>
          <a:prstGeom prst="rect">
            <a:avLst/>
          </a:prstGeom>
          <a:noFill/>
          <a:ln>
            <a:noFill/>
          </a:ln>
          <a:effectLst>
            <a:outerShdw dist="38100" dir="2700000" algn="tl" rotWithShape="0">
              <a:prstClr val="black">
                <a:alpha val="40000"/>
              </a:prstClr>
            </a:outerShdw>
          </a:effectLst>
        </p:spPr>
      </p:pic>
    </p:spTree>
    <p:extLst>
      <p:ext uri="{BB962C8B-B14F-4D97-AF65-F5344CB8AC3E}">
        <p14:creationId xmlns:p14="http://schemas.microsoft.com/office/powerpoint/2010/main" val="392469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グループ化 32">
            <a:extLst>
              <a:ext uri="{FF2B5EF4-FFF2-40B4-BE49-F238E27FC236}">
                <a16:creationId xmlns:a16="http://schemas.microsoft.com/office/drawing/2014/main" id="{A3EBE464-835A-975F-14C8-6FA09BEE9426}"/>
              </a:ext>
            </a:extLst>
          </p:cNvPr>
          <p:cNvGrpSpPr/>
          <p:nvPr/>
        </p:nvGrpSpPr>
        <p:grpSpPr bwMode="gray">
          <a:xfrm>
            <a:off x="890273" y="6406342"/>
            <a:ext cx="8928992" cy="738000"/>
            <a:chOff x="882204" y="6372919"/>
            <a:chExt cx="8928992" cy="738000"/>
          </a:xfrm>
        </p:grpSpPr>
        <p:sp>
          <p:nvSpPr>
            <p:cNvPr id="19" name="四角形: 角を丸くする 18">
              <a:extLst>
                <a:ext uri="{FF2B5EF4-FFF2-40B4-BE49-F238E27FC236}">
                  <a16:creationId xmlns:a16="http://schemas.microsoft.com/office/drawing/2014/main" id="{05BEB5B2-5DEE-7D50-8FC4-4B7181CC998B}"/>
                </a:ext>
              </a:extLst>
            </p:cNvPr>
            <p:cNvSpPr/>
            <p:nvPr/>
          </p:nvSpPr>
          <p:spPr bwMode="gray">
            <a:xfrm>
              <a:off x="882204" y="6372919"/>
              <a:ext cx="8928992" cy="738000"/>
            </a:xfrm>
            <a:prstGeom prst="roundRect">
              <a:avLst>
                <a:gd name="adj" fmla="val 50000"/>
              </a:avLst>
            </a:prstGeom>
            <a:solidFill>
              <a:srgbClr val="EB5705"/>
            </a:solidFill>
            <a:ln w="9525" cap="flat" cmpd="sng" algn="ctr">
              <a:noFill/>
              <a:prstDash val="solid"/>
            </a:ln>
            <a:effectLst/>
          </p:spPr>
          <p:txBody>
            <a:bodyPr lIns="0" tIns="0" rIns="0" bIns="0" rtlCol="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050" b="0" i="0" u="none" strike="noStrike" kern="0" cap="none" spc="0" normalizeH="0" baseline="0" noProof="0" dirty="0">
                <a:ln>
                  <a:noFill/>
                </a:ln>
                <a:solidFill>
                  <a:prstClr val="black"/>
                </a:solidFill>
                <a:effectLst/>
                <a:uLnTx/>
                <a:uFillTx/>
                <a:cs typeface="+mn-cs"/>
              </a:endParaRPr>
            </a:p>
          </p:txBody>
        </p:sp>
        <p:grpSp>
          <p:nvGrpSpPr>
            <p:cNvPr id="32" name="グループ化 31">
              <a:extLst>
                <a:ext uri="{FF2B5EF4-FFF2-40B4-BE49-F238E27FC236}">
                  <a16:creationId xmlns:a16="http://schemas.microsoft.com/office/drawing/2014/main" id="{71D8D0FD-C275-DADE-103B-A6E900588DCC}"/>
                </a:ext>
              </a:extLst>
            </p:cNvPr>
            <p:cNvGrpSpPr/>
            <p:nvPr/>
          </p:nvGrpSpPr>
          <p:grpSpPr bwMode="gray">
            <a:xfrm>
              <a:off x="1242804" y="6597919"/>
              <a:ext cx="8207792" cy="288000"/>
              <a:chOff x="1747140" y="6597919"/>
              <a:chExt cx="8207792" cy="288000"/>
            </a:xfrm>
          </p:grpSpPr>
          <p:grpSp>
            <p:nvGrpSpPr>
              <p:cNvPr id="21" name="グループ化 20">
                <a:extLst>
                  <a:ext uri="{FF2B5EF4-FFF2-40B4-BE49-F238E27FC236}">
                    <a16:creationId xmlns:a16="http://schemas.microsoft.com/office/drawing/2014/main" id="{C2229EF4-8DF5-EEF5-CC4E-F7DAAEFB6190}"/>
                  </a:ext>
                </a:extLst>
              </p:cNvPr>
              <p:cNvGrpSpPr/>
              <p:nvPr/>
            </p:nvGrpSpPr>
            <p:grpSpPr bwMode="gray">
              <a:xfrm>
                <a:off x="1747140" y="6597919"/>
                <a:ext cx="3672418" cy="288000"/>
                <a:chOff x="133864" y="10176762"/>
                <a:chExt cx="3672418" cy="180000"/>
              </a:xfrm>
            </p:grpSpPr>
            <p:sp>
              <p:nvSpPr>
                <p:cNvPr id="27" name="テキスト ボックス 26">
                  <a:extLst>
                    <a:ext uri="{FF2B5EF4-FFF2-40B4-BE49-F238E27FC236}">
                      <a16:creationId xmlns:a16="http://schemas.microsoft.com/office/drawing/2014/main" id="{47E49371-9F49-44D5-8477-D86CE9D37606}"/>
                    </a:ext>
                  </a:extLst>
                </p:cNvPr>
                <p:cNvSpPr txBox="1"/>
                <p:nvPr/>
              </p:nvSpPr>
              <p:spPr bwMode="gray">
                <a:xfrm>
                  <a:off x="637863" y="10176762"/>
                  <a:ext cx="3168419" cy="180000"/>
                </a:xfrm>
                <a:prstGeom prst="rect">
                  <a:avLst/>
                </a:prstGeom>
                <a:noFill/>
              </p:spPr>
              <p:txBody>
                <a:bodyPr wrap="square" lIns="72000" tIns="0" rIns="0" bIns="0" rtlCol="0" anchor="ctr" anchorCtr="0">
                  <a:noAutofit/>
                </a:bodyPr>
                <a:lstStyle/>
                <a:p>
                  <a:pPr lvl="0">
                    <a:spcAft>
                      <a:spcPts val="300"/>
                    </a:spcAft>
                  </a:pPr>
                  <a:r>
                    <a:rPr kumimoji="0" lang="zh-TW" altLang="en-US" sz="1100" kern="0" dirty="0">
                      <a:solidFill>
                        <a:prstClr val="white"/>
                      </a:solidFill>
                    </a:rPr>
                    <a:t>港区 保健福祉支援部 高齢者支援課 高齢者施設係　</a:t>
                  </a:r>
                  <a:endParaRPr kumimoji="0" lang="ja-JP" altLang="en-US" sz="1100" kern="0" dirty="0">
                    <a:solidFill>
                      <a:prstClr val="white"/>
                    </a:solidFill>
                  </a:endParaRPr>
                </a:p>
              </p:txBody>
            </p:sp>
            <p:sp>
              <p:nvSpPr>
                <p:cNvPr id="28" name="テキスト ボックス 27">
                  <a:extLst>
                    <a:ext uri="{FF2B5EF4-FFF2-40B4-BE49-F238E27FC236}">
                      <a16:creationId xmlns:a16="http://schemas.microsoft.com/office/drawing/2014/main" id="{CB6177F5-BF1E-8C40-F0DE-8BC376D068DB}"/>
                    </a:ext>
                  </a:extLst>
                </p:cNvPr>
                <p:cNvSpPr txBox="1"/>
                <p:nvPr/>
              </p:nvSpPr>
              <p:spPr bwMode="gray">
                <a:xfrm>
                  <a:off x="133864" y="10176762"/>
                  <a:ext cx="504000" cy="180000"/>
                </a:xfrm>
                <a:prstGeom prst="rect">
                  <a:avLst/>
                </a:prstGeom>
                <a:solidFill>
                  <a:sysClr val="window" lastClr="FFFFFF"/>
                </a:solidFill>
              </p:spPr>
              <p:txBody>
                <a:bodyPr wrap="square" lIns="0" tIns="0" rIns="0" bIns="0"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dirty="0">
                      <a:ln>
                        <a:noFill/>
                      </a:ln>
                      <a:solidFill>
                        <a:srgbClr val="EB5705"/>
                      </a:solidFill>
                      <a:effectLst/>
                      <a:uLnTx/>
                      <a:uFillTx/>
                    </a:rPr>
                    <a:t>問合せ</a:t>
                  </a:r>
                </a:p>
              </p:txBody>
            </p:sp>
          </p:grpSp>
          <p:grpSp>
            <p:nvGrpSpPr>
              <p:cNvPr id="22" name="グループ化 21">
                <a:extLst>
                  <a:ext uri="{FF2B5EF4-FFF2-40B4-BE49-F238E27FC236}">
                    <a16:creationId xmlns:a16="http://schemas.microsoft.com/office/drawing/2014/main" id="{FBE44740-9A07-8C87-F43E-973D6052FAC2}"/>
                  </a:ext>
                </a:extLst>
              </p:cNvPr>
              <p:cNvGrpSpPr/>
              <p:nvPr/>
            </p:nvGrpSpPr>
            <p:grpSpPr bwMode="gray">
              <a:xfrm>
                <a:off x="5634732" y="6597919"/>
                <a:ext cx="1799999" cy="288000"/>
                <a:chOff x="4757032" y="10112927"/>
                <a:chExt cx="1799999" cy="288000"/>
              </a:xfrm>
            </p:grpSpPr>
            <p:grpSp>
              <p:nvGrpSpPr>
                <p:cNvPr id="23" name="グループ化 22">
                  <a:extLst>
                    <a:ext uri="{FF2B5EF4-FFF2-40B4-BE49-F238E27FC236}">
                      <a16:creationId xmlns:a16="http://schemas.microsoft.com/office/drawing/2014/main" id="{6267F6F5-2043-05E4-3230-C79DB8AF6841}"/>
                    </a:ext>
                  </a:extLst>
                </p:cNvPr>
                <p:cNvGrpSpPr/>
                <p:nvPr/>
              </p:nvGrpSpPr>
              <p:grpSpPr bwMode="gray">
                <a:xfrm>
                  <a:off x="4757032" y="10112927"/>
                  <a:ext cx="288000" cy="288000"/>
                  <a:chOff x="4910770" y="9891620"/>
                  <a:chExt cx="216000" cy="216000"/>
                </a:xfrm>
                <a:solidFill>
                  <a:sysClr val="window" lastClr="FFFFFF"/>
                </a:solidFill>
              </p:grpSpPr>
              <p:sp>
                <p:nvSpPr>
                  <p:cNvPr id="25" name="楕円 24">
                    <a:extLst>
                      <a:ext uri="{FF2B5EF4-FFF2-40B4-BE49-F238E27FC236}">
                        <a16:creationId xmlns:a16="http://schemas.microsoft.com/office/drawing/2014/main" id="{21F93CD2-A801-F364-FBBA-F64A78B2FA8E}"/>
                      </a:ext>
                    </a:extLst>
                  </p:cNvPr>
                  <p:cNvSpPr/>
                  <p:nvPr/>
                </p:nvSpPr>
                <p:spPr bwMode="gray">
                  <a:xfrm>
                    <a:off x="4910770" y="9891620"/>
                    <a:ext cx="216000" cy="216000"/>
                  </a:xfrm>
                  <a:prstGeom prst="ellipse">
                    <a:avLst/>
                  </a:prstGeom>
                  <a:noFill/>
                  <a:ln w="15875" cap="flat" cmpd="sng" algn="ctr">
                    <a:solidFill>
                      <a:schemeClr val="bg1"/>
                    </a:solidFill>
                    <a:prstDash val="solid"/>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1" i="0" u="none" strike="noStrike" kern="0" cap="none" spc="0" normalizeH="0" baseline="0" noProof="0" dirty="0">
                      <a:ln>
                        <a:noFill/>
                      </a:ln>
                      <a:solidFill>
                        <a:prstClr val="white"/>
                      </a:solidFill>
                      <a:effectLst/>
                      <a:uLnTx/>
                      <a:uFillTx/>
                      <a:cs typeface="Meiryo UI" panose="020B0604030504040204" pitchFamily="50" charset="-128"/>
                    </a:endParaRPr>
                  </a:p>
                </p:txBody>
              </p:sp>
              <p:sp>
                <p:nvSpPr>
                  <p:cNvPr id="26" name="Freeform 27">
                    <a:extLst>
                      <a:ext uri="{FF2B5EF4-FFF2-40B4-BE49-F238E27FC236}">
                        <a16:creationId xmlns:a16="http://schemas.microsoft.com/office/drawing/2014/main" id="{535B29D8-B203-588B-4944-E9DAC5989BFD}"/>
                      </a:ext>
                    </a:extLst>
                  </p:cNvPr>
                  <p:cNvSpPr>
                    <a:spLocks/>
                  </p:cNvSpPr>
                  <p:nvPr/>
                </p:nvSpPr>
                <p:spPr bwMode="gray">
                  <a:xfrm>
                    <a:off x="4959320" y="9928579"/>
                    <a:ext cx="127543" cy="141628"/>
                  </a:xfrm>
                  <a:custGeom>
                    <a:avLst/>
                    <a:gdLst>
                      <a:gd name="T0" fmla="*/ 9 w 419"/>
                      <a:gd name="T1" fmla="*/ 89 h 467"/>
                      <a:gd name="T2" fmla="*/ 53 w 419"/>
                      <a:gd name="T3" fmla="*/ 29 h 467"/>
                      <a:gd name="T4" fmla="*/ 123 w 419"/>
                      <a:gd name="T5" fmla="*/ 28 h 467"/>
                      <a:gd name="T6" fmla="*/ 157 w 419"/>
                      <a:gd name="T7" fmla="*/ 111 h 467"/>
                      <a:gd name="T8" fmla="*/ 115 w 419"/>
                      <a:gd name="T9" fmla="*/ 151 h 467"/>
                      <a:gd name="T10" fmla="*/ 159 w 419"/>
                      <a:gd name="T11" fmla="*/ 239 h 467"/>
                      <a:gd name="T12" fmla="*/ 260 w 419"/>
                      <a:gd name="T13" fmla="*/ 342 h 467"/>
                      <a:gd name="T14" fmla="*/ 291 w 419"/>
                      <a:gd name="T15" fmla="*/ 310 h 467"/>
                      <a:gd name="T16" fmla="*/ 371 w 419"/>
                      <a:gd name="T17" fmla="*/ 334 h 467"/>
                      <a:gd name="T18" fmla="*/ 399 w 419"/>
                      <a:gd name="T19" fmla="*/ 409 h 467"/>
                      <a:gd name="T20" fmla="*/ 283 w 419"/>
                      <a:gd name="T21" fmla="*/ 449 h 467"/>
                      <a:gd name="T22" fmla="*/ 87 w 419"/>
                      <a:gd name="T23" fmla="*/ 307 h 467"/>
                      <a:gd name="T24" fmla="*/ 9 w 419"/>
                      <a:gd name="T25" fmla="*/ 89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467">
                        <a:moveTo>
                          <a:pt x="9" y="89"/>
                        </a:moveTo>
                        <a:cubicBezTo>
                          <a:pt x="9" y="89"/>
                          <a:pt x="25" y="47"/>
                          <a:pt x="53" y="29"/>
                        </a:cubicBezTo>
                        <a:cubicBezTo>
                          <a:pt x="81" y="10"/>
                          <a:pt x="110" y="0"/>
                          <a:pt x="123" y="28"/>
                        </a:cubicBezTo>
                        <a:cubicBezTo>
                          <a:pt x="135" y="56"/>
                          <a:pt x="154" y="93"/>
                          <a:pt x="157" y="111"/>
                        </a:cubicBezTo>
                        <a:cubicBezTo>
                          <a:pt x="160" y="129"/>
                          <a:pt x="147" y="141"/>
                          <a:pt x="115" y="151"/>
                        </a:cubicBezTo>
                        <a:cubicBezTo>
                          <a:pt x="101" y="156"/>
                          <a:pt x="132" y="201"/>
                          <a:pt x="159" y="239"/>
                        </a:cubicBezTo>
                        <a:cubicBezTo>
                          <a:pt x="182" y="273"/>
                          <a:pt x="236" y="328"/>
                          <a:pt x="260" y="342"/>
                        </a:cubicBezTo>
                        <a:cubicBezTo>
                          <a:pt x="283" y="356"/>
                          <a:pt x="278" y="318"/>
                          <a:pt x="291" y="310"/>
                        </a:cubicBezTo>
                        <a:cubicBezTo>
                          <a:pt x="303" y="301"/>
                          <a:pt x="323" y="300"/>
                          <a:pt x="371" y="334"/>
                        </a:cubicBezTo>
                        <a:cubicBezTo>
                          <a:pt x="419" y="368"/>
                          <a:pt x="416" y="389"/>
                          <a:pt x="399" y="409"/>
                        </a:cubicBezTo>
                        <a:cubicBezTo>
                          <a:pt x="382" y="429"/>
                          <a:pt x="341" y="467"/>
                          <a:pt x="283" y="449"/>
                        </a:cubicBezTo>
                        <a:cubicBezTo>
                          <a:pt x="225" y="431"/>
                          <a:pt x="140" y="379"/>
                          <a:pt x="87" y="307"/>
                        </a:cubicBezTo>
                        <a:cubicBezTo>
                          <a:pt x="35" y="234"/>
                          <a:pt x="0" y="148"/>
                          <a:pt x="9" y="89"/>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24" name="テキスト ボックス 23">
                  <a:extLst>
                    <a:ext uri="{FF2B5EF4-FFF2-40B4-BE49-F238E27FC236}">
                      <a16:creationId xmlns:a16="http://schemas.microsoft.com/office/drawing/2014/main" id="{0F6632A6-0A64-84BE-9A8D-CC82D85B075A}"/>
                    </a:ext>
                  </a:extLst>
                </p:cNvPr>
                <p:cNvSpPr txBox="1"/>
                <p:nvPr/>
              </p:nvSpPr>
              <p:spPr bwMode="gray">
                <a:xfrm>
                  <a:off x="5045031" y="10112927"/>
                  <a:ext cx="1512000" cy="288000"/>
                </a:xfrm>
                <a:prstGeom prst="rect">
                  <a:avLst/>
                </a:prstGeom>
                <a:noFill/>
              </p:spPr>
              <p:txBody>
                <a:bodyPr wrap="square" lIns="72000" tIns="0" rIns="0" bIns="0" rtlCol="0" anchor="ctr" anchorCtr="0">
                  <a:noAutofit/>
                </a:bodyPr>
                <a:lstStyle/>
                <a:p>
                  <a:pPr lvl="0"/>
                  <a:r>
                    <a:rPr kumimoji="0" lang="en-US" altLang="zh-CN" sz="1600" b="1" kern="0" dirty="0">
                      <a:solidFill>
                        <a:prstClr val="white"/>
                      </a:solidFill>
                    </a:rPr>
                    <a:t>03-3578-2420</a:t>
                  </a:r>
                </a:p>
              </p:txBody>
            </p:sp>
          </p:grpSp>
          <p:sp>
            <p:nvSpPr>
              <p:cNvPr id="29" name="テキスト ボックス 28">
                <a:extLst>
                  <a:ext uri="{FF2B5EF4-FFF2-40B4-BE49-F238E27FC236}">
                    <a16:creationId xmlns:a16="http://schemas.microsoft.com/office/drawing/2014/main" id="{816EA9B9-0036-20CA-919A-0334184CE49B}"/>
                  </a:ext>
                </a:extLst>
              </p:cNvPr>
              <p:cNvSpPr txBox="1"/>
              <p:nvPr/>
            </p:nvSpPr>
            <p:spPr bwMode="gray">
              <a:xfrm>
                <a:off x="7434932" y="6597919"/>
                <a:ext cx="2520000" cy="288000"/>
              </a:xfrm>
              <a:prstGeom prst="rect">
                <a:avLst/>
              </a:prstGeom>
              <a:noFill/>
            </p:spPr>
            <p:txBody>
              <a:bodyPr wrap="none" lIns="144000" tIns="0" rIns="0" bIns="0" rtlCol="0" anchor="ctr" anchorCtr="0">
                <a:noAutofit/>
              </a:bodyPr>
              <a:lstStyle/>
              <a:p>
                <a:pPr algn="l">
                  <a:tabLst>
                    <a:tab pos="628650" algn="l"/>
                  </a:tabLst>
                </a:pPr>
                <a:r>
                  <a:rPr kumimoji="1" lang="ja-JP" altLang="en-US" sz="1000" dirty="0">
                    <a:solidFill>
                      <a:schemeClr val="bg1"/>
                    </a:solidFill>
                    <a:cs typeface="メイリオ" panose="020B0604030504040204" pitchFamily="50" charset="-128"/>
                  </a:rPr>
                  <a:t>受付時間</a:t>
                </a:r>
                <a:r>
                  <a:rPr lang="ja-JP" altLang="en-US" sz="1000" dirty="0">
                    <a:solidFill>
                      <a:schemeClr val="bg1"/>
                    </a:solidFill>
                    <a:cs typeface="メイリオ" panose="020B0604030504040204" pitchFamily="50" charset="-128"/>
                  </a:rPr>
                  <a:t>：</a:t>
                </a:r>
                <a:r>
                  <a:rPr lang="en-US" altLang="ja-JP" sz="1000" dirty="0">
                    <a:solidFill>
                      <a:schemeClr val="bg1"/>
                    </a:solidFill>
                    <a:cs typeface="メイリオ" panose="020B0604030504040204" pitchFamily="50" charset="-128"/>
                  </a:rPr>
                  <a:t>	</a:t>
                </a:r>
                <a:r>
                  <a:rPr kumimoji="1" lang="ja-JP" altLang="en-US" sz="1000" dirty="0">
                    <a:solidFill>
                      <a:schemeClr val="bg1"/>
                    </a:solidFill>
                    <a:cs typeface="メイリオ" panose="020B0604030504040204" pitchFamily="50" charset="-128"/>
                  </a:rPr>
                  <a:t>いずれも祝日を除く</a:t>
                </a:r>
                <a:endParaRPr kumimoji="1" lang="en-US" altLang="ja-JP" sz="1000" dirty="0">
                  <a:solidFill>
                    <a:schemeClr val="bg1"/>
                  </a:solidFill>
                  <a:cs typeface="メイリオ" panose="020B0604030504040204" pitchFamily="50" charset="-128"/>
                </a:endParaRPr>
              </a:p>
              <a:p>
                <a:pPr algn="l">
                  <a:tabLst>
                    <a:tab pos="628650" algn="l"/>
                  </a:tabLst>
                </a:pPr>
                <a:r>
                  <a:rPr kumimoji="1" lang="en-US" altLang="ja-JP" sz="1000" dirty="0">
                    <a:solidFill>
                      <a:schemeClr val="bg1"/>
                    </a:solidFill>
                    <a:cs typeface="メイリオ" panose="020B0604030504040204" pitchFamily="50" charset="-128"/>
                  </a:rPr>
                  <a:t>	</a:t>
                </a:r>
                <a:r>
                  <a:rPr kumimoji="1" lang="ja-JP" altLang="en-US" sz="1000" dirty="0">
                    <a:solidFill>
                      <a:schemeClr val="bg1"/>
                    </a:solidFill>
                    <a:cs typeface="メイリオ" panose="020B0604030504040204" pitchFamily="50" charset="-128"/>
                  </a:rPr>
                  <a:t>月～金曜午前</a:t>
                </a:r>
                <a:r>
                  <a:rPr kumimoji="1" lang="en-US" altLang="ja-JP" sz="1000" dirty="0">
                    <a:solidFill>
                      <a:schemeClr val="bg1"/>
                    </a:solidFill>
                    <a:cs typeface="メイリオ" panose="020B0604030504040204" pitchFamily="50" charset="-128"/>
                  </a:rPr>
                  <a:t>8</a:t>
                </a:r>
                <a:r>
                  <a:rPr kumimoji="1" lang="ja-JP" altLang="en-US" sz="1000" dirty="0">
                    <a:solidFill>
                      <a:schemeClr val="bg1"/>
                    </a:solidFill>
                    <a:cs typeface="メイリオ" panose="020B0604030504040204" pitchFamily="50" charset="-128"/>
                  </a:rPr>
                  <a:t>時</a:t>
                </a:r>
                <a:r>
                  <a:rPr kumimoji="1" lang="en-US" altLang="ja-JP" sz="1000" dirty="0">
                    <a:solidFill>
                      <a:schemeClr val="bg1"/>
                    </a:solidFill>
                    <a:cs typeface="メイリオ" panose="020B0604030504040204" pitchFamily="50" charset="-128"/>
                  </a:rPr>
                  <a:t>30</a:t>
                </a:r>
                <a:r>
                  <a:rPr kumimoji="1" lang="ja-JP" altLang="en-US" sz="1000" dirty="0">
                    <a:solidFill>
                      <a:schemeClr val="bg1"/>
                    </a:solidFill>
                    <a:cs typeface="メイリオ" panose="020B0604030504040204" pitchFamily="50" charset="-128"/>
                  </a:rPr>
                  <a:t>分～午後</a:t>
                </a:r>
                <a:r>
                  <a:rPr kumimoji="1" lang="en-US" altLang="ja-JP" sz="1000" dirty="0">
                    <a:solidFill>
                      <a:schemeClr val="bg1"/>
                    </a:solidFill>
                    <a:cs typeface="メイリオ" panose="020B0604030504040204" pitchFamily="50" charset="-128"/>
                  </a:rPr>
                  <a:t>5</a:t>
                </a:r>
                <a:r>
                  <a:rPr kumimoji="1" lang="ja-JP" altLang="en-US" sz="1000" dirty="0">
                    <a:solidFill>
                      <a:schemeClr val="bg1"/>
                    </a:solidFill>
                    <a:cs typeface="メイリオ" panose="020B0604030504040204" pitchFamily="50" charset="-128"/>
                  </a:rPr>
                  <a:t>時</a:t>
                </a:r>
              </a:p>
            </p:txBody>
          </p:sp>
          <p:cxnSp>
            <p:nvCxnSpPr>
              <p:cNvPr id="31" name="直線コネクタ 30">
                <a:extLst>
                  <a:ext uri="{FF2B5EF4-FFF2-40B4-BE49-F238E27FC236}">
                    <a16:creationId xmlns:a16="http://schemas.microsoft.com/office/drawing/2014/main" id="{2EFDDD1D-B8AF-0C1A-7970-3965C416923F}"/>
                  </a:ext>
                </a:extLst>
              </p:cNvPr>
              <p:cNvCxnSpPr>
                <a:cxnSpLocks/>
              </p:cNvCxnSpPr>
              <p:nvPr/>
            </p:nvCxnSpPr>
            <p:spPr bwMode="gray">
              <a:xfrm>
                <a:off x="7434932" y="6597919"/>
                <a:ext cx="0" cy="2880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3" name="グループ化 62">
            <a:extLst>
              <a:ext uri="{FF2B5EF4-FFF2-40B4-BE49-F238E27FC236}">
                <a16:creationId xmlns:a16="http://schemas.microsoft.com/office/drawing/2014/main" id="{ABFEB334-3DBE-4D01-BA2A-791595B68956}"/>
              </a:ext>
            </a:extLst>
          </p:cNvPr>
          <p:cNvGrpSpPr/>
          <p:nvPr/>
        </p:nvGrpSpPr>
        <p:grpSpPr bwMode="gray">
          <a:xfrm>
            <a:off x="696827" y="4687831"/>
            <a:ext cx="9315883" cy="1670704"/>
            <a:chOff x="674713" y="4430784"/>
            <a:chExt cx="9315883" cy="1670704"/>
          </a:xfrm>
        </p:grpSpPr>
        <p:grpSp>
          <p:nvGrpSpPr>
            <p:cNvPr id="10" name="グループ化 9">
              <a:extLst>
                <a:ext uri="{FF2B5EF4-FFF2-40B4-BE49-F238E27FC236}">
                  <a16:creationId xmlns:a16="http://schemas.microsoft.com/office/drawing/2014/main" id="{935BC7E4-4C31-67AE-A1CF-3FE79B73A3A0}"/>
                </a:ext>
              </a:extLst>
            </p:cNvPr>
            <p:cNvGrpSpPr/>
            <p:nvPr/>
          </p:nvGrpSpPr>
          <p:grpSpPr bwMode="gray">
            <a:xfrm>
              <a:off x="674713" y="4430784"/>
              <a:ext cx="5763401" cy="329704"/>
              <a:chOff x="653343" y="7017080"/>
              <a:chExt cx="5763401" cy="494556"/>
            </a:xfrm>
          </p:grpSpPr>
          <p:sp>
            <p:nvSpPr>
              <p:cNvPr id="11" name="正方形/長方形 10">
                <a:extLst>
                  <a:ext uri="{FF2B5EF4-FFF2-40B4-BE49-F238E27FC236}">
                    <a16:creationId xmlns:a16="http://schemas.microsoft.com/office/drawing/2014/main" id="{A4EE8C18-43F6-A11D-6154-C5D5A8D2634B}"/>
                  </a:ext>
                </a:extLst>
              </p:cNvPr>
              <p:cNvSpPr/>
              <p:nvPr/>
            </p:nvSpPr>
            <p:spPr bwMode="gray">
              <a:xfrm>
                <a:off x="764744" y="7017080"/>
                <a:ext cx="5652000" cy="432000"/>
              </a:xfrm>
              <a:prstGeom prst="rect">
                <a:avLst/>
              </a:prstGeom>
              <a:noFill/>
            </p:spPr>
            <p:txBody>
              <a:bodyPr wrap="square" lIns="108000" tIns="0" rIns="0" bIns="18000" anchor="ctr" anchorCtr="0">
                <a:noAutofit/>
              </a:bodyPr>
              <a:lstStyle/>
              <a:p>
                <a:pPr lvl="0"/>
                <a:r>
                  <a:rPr lang="ja-JP" altLang="en-US" sz="1200" b="1" dirty="0">
                    <a:solidFill>
                      <a:schemeClr val="tx2"/>
                    </a:solidFill>
                    <a:latin typeface="BIZ UDPゴシック" panose="020B0400000000000000" pitchFamily="50" charset="-128"/>
                    <a:ea typeface="BIZ UDPゴシック" panose="020B0400000000000000" pitchFamily="50" charset="-128"/>
                    <a:cs typeface="メイリオ" panose="020B0604030504040204" pitchFamily="50" charset="-128"/>
                  </a:rPr>
                  <a:t>書類提出スケジュール</a:t>
                </a:r>
              </a:p>
            </p:txBody>
          </p:sp>
          <p:sp>
            <p:nvSpPr>
              <p:cNvPr id="12" name="四角形: 角を丸くする 11">
                <a:extLst>
                  <a:ext uri="{FF2B5EF4-FFF2-40B4-BE49-F238E27FC236}">
                    <a16:creationId xmlns:a16="http://schemas.microsoft.com/office/drawing/2014/main" id="{7B01BD56-0D23-F513-4070-373B8679FA26}"/>
                  </a:ext>
                </a:extLst>
              </p:cNvPr>
              <p:cNvSpPr/>
              <p:nvPr/>
            </p:nvSpPr>
            <p:spPr bwMode="gray">
              <a:xfrm rot="16200000">
                <a:off x="491343" y="7241636"/>
                <a:ext cx="432000" cy="108000"/>
              </a:xfrm>
              <a:prstGeom prst="roundRect">
                <a:avLst>
                  <a:gd name="adj" fmla="val 50000"/>
                </a:avLst>
              </a:prstGeom>
              <a:solidFill>
                <a:schemeClr val="accent4"/>
              </a:solidFill>
            </p:spPr>
            <p:txBody>
              <a:bodyPr wrap="square" lIns="0" tIns="0" rIns="0" bIns="0" anchor="ctr" anchorCtr="0">
                <a:noAutofit/>
              </a:bodyPr>
              <a:lstStyle/>
              <a:p>
                <a:pPr algn="ctr">
                  <a:spcAft>
                    <a:spcPts val="400"/>
                  </a:spcAft>
                  <a:buClr>
                    <a:schemeClr val="tx2"/>
                  </a:buClr>
                </a:pPr>
                <a:endParaRPr lang="ja-JP" altLang="en-US" sz="1600" b="1" spc="400" dirty="0">
                  <a:solidFill>
                    <a:schemeClr val="bg1"/>
                  </a:solidFill>
                  <a:latin typeface="+mn-ea"/>
                </a:endParaRPr>
              </a:p>
            </p:txBody>
          </p:sp>
        </p:grpSp>
        <p:grpSp>
          <p:nvGrpSpPr>
            <p:cNvPr id="5" name="グループ化 4">
              <a:extLst>
                <a:ext uri="{FF2B5EF4-FFF2-40B4-BE49-F238E27FC236}">
                  <a16:creationId xmlns:a16="http://schemas.microsoft.com/office/drawing/2014/main" id="{D5D51FE8-B70D-0A36-ED4A-2FAA2A6BAEBA}"/>
                </a:ext>
              </a:extLst>
            </p:cNvPr>
            <p:cNvGrpSpPr/>
            <p:nvPr/>
          </p:nvGrpSpPr>
          <p:grpSpPr bwMode="gray">
            <a:xfrm>
              <a:off x="737310" y="4904488"/>
              <a:ext cx="9253286" cy="1197000"/>
              <a:chOff x="737310" y="4566826"/>
              <a:chExt cx="9253286" cy="1197000"/>
            </a:xfrm>
          </p:grpSpPr>
          <p:sp>
            <p:nvSpPr>
              <p:cNvPr id="4" name="正方形/長方形 3">
                <a:extLst>
                  <a:ext uri="{FF2B5EF4-FFF2-40B4-BE49-F238E27FC236}">
                    <a16:creationId xmlns:a16="http://schemas.microsoft.com/office/drawing/2014/main" id="{DD286CD5-2323-4B74-A5CF-910E76A6BAA8}"/>
                  </a:ext>
                </a:extLst>
              </p:cNvPr>
              <p:cNvSpPr/>
              <p:nvPr/>
            </p:nvSpPr>
            <p:spPr bwMode="gray">
              <a:xfrm>
                <a:off x="737310" y="4890826"/>
                <a:ext cx="9216000" cy="144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grpSp>
            <p:nvGrpSpPr>
              <p:cNvPr id="62" name="グループ化 61">
                <a:extLst>
                  <a:ext uri="{FF2B5EF4-FFF2-40B4-BE49-F238E27FC236}">
                    <a16:creationId xmlns:a16="http://schemas.microsoft.com/office/drawing/2014/main" id="{1CF7AD52-9F77-3352-57AA-B295231D16CC}"/>
                  </a:ext>
                </a:extLst>
              </p:cNvPr>
              <p:cNvGrpSpPr/>
              <p:nvPr/>
            </p:nvGrpSpPr>
            <p:grpSpPr bwMode="gray">
              <a:xfrm>
                <a:off x="737430" y="4566826"/>
                <a:ext cx="1080120" cy="792000"/>
                <a:chOff x="737430" y="4566826"/>
                <a:chExt cx="1080120" cy="792000"/>
              </a:xfrm>
            </p:grpSpPr>
            <p:sp>
              <p:nvSpPr>
                <p:cNvPr id="35" name="四角形: 角を丸くする 34">
                  <a:extLst>
                    <a:ext uri="{FF2B5EF4-FFF2-40B4-BE49-F238E27FC236}">
                      <a16:creationId xmlns:a16="http://schemas.microsoft.com/office/drawing/2014/main" id="{1BE4EF0F-A4BE-1AAA-1F93-64C09614ACCB}"/>
                    </a:ext>
                  </a:extLst>
                </p:cNvPr>
                <p:cNvSpPr/>
                <p:nvPr/>
              </p:nvSpPr>
              <p:spPr bwMode="gray">
                <a:xfrm>
                  <a:off x="737430"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ja-JP" altLang="en-US" sz="1200" b="1" dirty="0">
                      <a:solidFill>
                        <a:schemeClr val="accent4"/>
                      </a:solidFill>
                      <a:latin typeface="+mn-ea"/>
                      <a:cs typeface="メイリオ" panose="020B0604030504040204" pitchFamily="50" charset="-128"/>
                    </a:rPr>
                    <a:t>申請周知</a:t>
                  </a:r>
                  <a:endParaRPr kumimoji="1" lang="ja-JP" altLang="en-US" sz="1200" b="1" dirty="0">
                    <a:solidFill>
                      <a:schemeClr val="accent4"/>
                    </a:solidFill>
                    <a:latin typeface="+mn-ea"/>
                    <a:cs typeface="Meiryo UI" panose="020B0604030504040204" pitchFamily="50" charset="-128"/>
                  </a:endParaRPr>
                </a:p>
              </p:txBody>
            </p:sp>
            <p:sp>
              <p:nvSpPr>
                <p:cNvPr id="34" name="四角形: 上の 2 つの角を丸める 33">
                  <a:extLst>
                    <a:ext uri="{FF2B5EF4-FFF2-40B4-BE49-F238E27FC236}">
                      <a16:creationId xmlns:a16="http://schemas.microsoft.com/office/drawing/2014/main" id="{7B2E2721-09A3-B79F-6420-62D43BE1ADB3}"/>
                    </a:ext>
                  </a:extLst>
                </p:cNvPr>
                <p:cNvSpPr/>
                <p:nvPr/>
              </p:nvSpPr>
              <p:spPr bwMode="gray">
                <a:xfrm>
                  <a:off x="737430"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６月中旬</a:t>
                  </a:r>
                </a:p>
              </p:txBody>
            </p:sp>
          </p:grpSp>
          <p:grpSp>
            <p:nvGrpSpPr>
              <p:cNvPr id="61" name="グループ化 60">
                <a:extLst>
                  <a:ext uri="{FF2B5EF4-FFF2-40B4-BE49-F238E27FC236}">
                    <a16:creationId xmlns:a16="http://schemas.microsoft.com/office/drawing/2014/main" id="{E841B8A8-E61D-2C55-FCD0-15C987E0A2FC}"/>
                  </a:ext>
                </a:extLst>
              </p:cNvPr>
              <p:cNvGrpSpPr/>
              <p:nvPr/>
            </p:nvGrpSpPr>
            <p:grpSpPr bwMode="gray">
              <a:xfrm>
                <a:off x="1889762" y="4566826"/>
                <a:ext cx="1080120" cy="792000"/>
                <a:chOff x="1924309" y="4566826"/>
                <a:chExt cx="1080120" cy="792000"/>
              </a:xfrm>
            </p:grpSpPr>
            <p:sp>
              <p:nvSpPr>
                <p:cNvPr id="37" name="四角形: 角を丸くする 36">
                  <a:extLst>
                    <a:ext uri="{FF2B5EF4-FFF2-40B4-BE49-F238E27FC236}">
                      <a16:creationId xmlns:a16="http://schemas.microsoft.com/office/drawing/2014/main" id="{CB3DD38E-9B17-98C5-236E-C8F1A0B33DAC}"/>
                    </a:ext>
                  </a:extLst>
                </p:cNvPr>
                <p:cNvSpPr/>
                <p:nvPr/>
              </p:nvSpPr>
              <p:spPr bwMode="gray">
                <a:xfrm>
                  <a:off x="1924309"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ja-JP" altLang="en-US" sz="1200" b="1">
                      <a:solidFill>
                        <a:schemeClr val="accent4"/>
                      </a:solidFill>
                      <a:latin typeface="+mn-ea"/>
                      <a:cs typeface="メイリオ" panose="020B0604030504040204" pitchFamily="50" charset="-128"/>
                    </a:rPr>
                    <a:t>申請書提出</a:t>
                  </a:r>
                  <a:endParaRPr kumimoji="1" lang="ja-JP" altLang="en-US" sz="1200" b="1" dirty="0">
                    <a:solidFill>
                      <a:schemeClr val="accent4"/>
                    </a:solidFill>
                    <a:latin typeface="+mn-ea"/>
                    <a:cs typeface="Meiryo UI" panose="020B0604030504040204" pitchFamily="50" charset="-128"/>
                  </a:endParaRPr>
                </a:p>
              </p:txBody>
            </p:sp>
            <p:sp>
              <p:nvSpPr>
                <p:cNvPr id="36" name="四角形: 上の 2 つの角を丸める 35">
                  <a:extLst>
                    <a:ext uri="{FF2B5EF4-FFF2-40B4-BE49-F238E27FC236}">
                      <a16:creationId xmlns:a16="http://schemas.microsoft.com/office/drawing/2014/main" id="{3BF6AC8A-C4BF-35DD-788B-084DFF88EFEE}"/>
                    </a:ext>
                  </a:extLst>
                </p:cNvPr>
                <p:cNvSpPr/>
                <p:nvPr/>
              </p:nvSpPr>
              <p:spPr bwMode="gray">
                <a:xfrm>
                  <a:off x="1924309"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７月下旬</a:t>
                  </a:r>
                </a:p>
              </p:txBody>
            </p:sp>
          </p:grpSp>
          <p:grpSp>
            <p:nvGrpSpPr>
              <p:cNvPr id="60" name="グループ化 59">
                <a:extLst>
                  <a:ext uri="{FF2B5EF4-FFF2-40B4-BE49-F238E27FC236}">
                    <a16:creationId xmlns:a16="http://schemas.microsoft.com/office/drawing/2014/main" id="{BAEEDE12-1C80-55DE-9C8C-FC8860E8B82A}"/>
                  </a:ext>
                </a:extLst>
              </p:cNvPr>
              <p:cNvGrpSpPr/>
              <p:nvPr/>
            </p:nvGrpSpPr>
            <p:grpSpPr bwMode="gray">
              <a:xfrm>
                <a:off x="3042094" y="4566826"/>
                <a:ext cx="1080120" cy="792000"/>
                <a:chOff x="3111188" y="4566826"/>
                <a:chExt cx="1080120" cy="792000"/>
              </a:xfrm>
            </p:grpSpPr>
            <p:sp>
              <p:nvSpPr>
                <p:cNvPr id="39" name="四角形: 角を丸くする 38">
                  <a:extLst>
                    <a:ext uri="{FF2B5EF4-FFF2-40B4-BE49-F238E27FC236}">
                      <a16:creationId xmlns:a16="http://schemas.microsoft.com/office/drawing/2014/main" id="{9D98FDB0-DE3F-5505-7F7F-8FC326038804}"/>
                    </a:ext>
                  </a:extLst>
                </p:cNvPr>
                <p:cNvSpPr/>
                <p:nvPr/>
              </p:nvSpPr>
              <p:spPr bwMode="gray">
                <a:xfrm>
                  <a:off x="3111188"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ja-JP" altLang="en-US" sz="1200" b="1">
                      <a:solidFill>
                        <a:schemeClr val="accent4"/>
                      </a:solidFill>
                      <a:latin typeface="+mn-ea"/>
                      <a:cs typeface="メイリオ" panose="020B0604030504040204" pitchFamily="50" charset="-128"/>
                    </a:rPr>
                    <a:t>交付決定</a:t>
                  </a:r>
                  <a:endParaRPr kumimoji="1" lang="ja-JP" altLang="en-US" sz="1200" b="1" dirty="0">
                    <a:solidFill>
                      <a:schemeClr val="accent4"/>
                    </a:solidFill>
                    <a:latin typeface="+mn-ea"/>
                    <a:cs typeface="Meiryo UI" panose="020B0604030504040204" pitchFamily="50" charset="-128"/>
                  </a:endParaRPr>
                </a:p>
              </p:txBody>
            </p:sp>
            <p:sp>
              <p:nvSpPr>
                <p:cNvPr id="38" name="四角形: 上の 2 つの角を丸める 37">
                  <a:extLst>
                    <a:ext uri="{FF2B5EF4-FFF2-40B4-BE49-F238E27FC236}">
                      <a16:creationId xmlns:a16="http://schemas.microsoft.com/office/drawing/2014/main" id="{4E5217E9-07C5-D66D-EA0F-16A0482A6831}"/>
                    </a:ext>
                  </a:extLst>
                </p:cNvPr>
                <p:cNvSpPr/>
                <p:nvPr/>
              </p:nvSpPr>
              <p:spPr bwMode="gray">
                <a:xfrm>
                  <a:off x="3111188"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９月上旬</a:t>
                  </a:r>
                </a:p>
              </p:txBody>
            </p:sp>
          </p:grpSp>
          <p:grpSp>
            <p:nvGrpSpPr>
              <p:cNvPr id="59" name="グループ化 58">
                <a:extLst>
                  <a:ext uri="{FF2B5EF4-FFF2-40B4-BE49-F238E27FC236}">
                    <a16:creationId xmlns:a16="http://schemas.microsoft.com/office/drawing/2014/main" id="{25AA2C94-1ADF-19A3-BDE6-A683F36BAC90}"/>
                  </a:ext>
                </a:extLst>
              </p:cNvPr>
              <p:cNvGrpSpPr/>
              <p:nvPr/>
            </p:nvGrpSpPr>
            <p:grpSpPr bwMode="gray">
              <a:xfrm>
                <a:off x="4194426" y="4566826"/>
                <a:ext cx="1080120" cy="792000"/>
                <a:chOff x="4282417" y="4566826"/>
                <a:chExt cx="1080120" cy="792000"/>
              </a:xfrm>
            </p:grpSpPr>
            <p:sp>
              <p:nvSpPr>
                <p:cNvPr id="41" name="四角形: 角を丸くする 40">
                  <a:extLst>
                    <a:ext uri="{FF2B5EF4-FFF2-40B4-BE49-F238E27FC236}">
                      <a16:creationId xmlns:a16="http://schemas.microsoft.com/office/drawing/2014/main" id="{FC9079DC-EA70-10FA-7205-ED149E063E0F}"/>
                    </a:ext>
                  </a:extLst>
                </p:cNvPr>
                <p:cNvSpPr/>
                <p:nvPr/>
              </p:nvSpPr>
              <p:spPr bwMode="gray">
                <a:xfrm>
                  <a:off x="4282417"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zh-TW" altLang="en-US" sz="1200" b="1" dirty="0">
                      <a:solidFill>
                        <a:schemeClr val="accent4"/>
                      </a:solidFill>
                      <a:latin typeface="+mn-ea"/>
                      <a:cs typeface="メイリオ" panose="020B0604030504040204" pitchFamily="50" charset="-128"/>
                    </a:rPr>
                    <a:t>補助金請求書提出</a:t>
                  </a:r>
                  <a:endParaRPr kumimoji="1" lang="ja-JP" altLang="en-US" sz="1200" b="1" dirty="0">
                    <a:solidFill>
                      <a:schemeClr val="accent4"/>
                    </a:solidFill>
                    <a:latin typeface="+mn-ea"/>
                    <a:cs typeface="Meiryo UI" panose="020B0604030504040204" pitchFamily="50" charset="-128"/>
                  </a:endParaRPr>
                </a:p>
              </p:txBody>
            </p:sp>
            <p:sp>
              <p:nvSpPr>
                <p:cNvPr id="40" name="四角形: 上の 2 つの角を丸める 39">
                  <a:extLst>
                    <a:ext uri="{FF2B5EF4-FFF2-40B4-BE49-F238E27FC236}">
                      <a16:creationId xmlns:a16="http://schemas.microsoft.com/office/drawing/2014/main" id="{760B4399-A478-1295-A0D5-0EA45503BC6E}"/>
                    </a:ext>
                  </a:extLst>
                </p:cNvPr>
                <p:cNvSpPr/>
                <p:nvPr/>
              </p:nvSpPr>
              <p:spPr bwMode="gray">
                <a:xfrm>
                  <a:off x="4282417"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９月下旬</a:t>
                  </a:r>
                </a:p>
              </p:txBody>
            </p:sp>
          </p:grpSp>
          <p:grpSp>
            <p:nvGrpSpPr>
              <p:cNvPr id="58" name="グループ化 57">
                <a:extLst>
                  <a:ext uri="{FF2B5EF4-FFF2-40B4-BE49-F238E27FC236}">
                    <a16:creationId xmlns:a16="http://schemas.microsoft.com/office/drawing/2014/main" id="{4B04547A-5CB8-31DA-DEF5-A50E4105A215}"/>
                  </a:ext>
                </a:extLst>
              </p:cNvPr>
              <p:cNvGrpSpPr/>
              <p:nvPr/>
            </p:nvGrpSpPr>
            <p:grpSpPr bwMode="gray">
              <a:xfrm>
                <a:off x="5346758" y="4566826"/>
                <a:ext cx="1080120" cy="792000"/>
                <a:chOff x="5461020" y="4566826"/>
                <a:chExt cx="1080120" cy="792000"/>
              </a:xfrm>
            </p:grpSpPr>
            <p:sp>
              <p:nvSpPr>
                <p:cNvPr id="43" name="四角形: 角を丸くする 42">
                  <a:extLst>
                    <a:ext uri="{FF2B5EF4-FFF2-40B4-BE49-F238E27FC236}">
                      <a16:creationId xmlns:a16="http://schemas.microsoft.com/office/drawing/2014/main" id="{F09ED4E0-E6C2-37F5-7A70-F5EB101B059E}"/>
                    </a:ext>
                  </a:extLst>
                </p:cNvPr>
                <p:cNvSpPr/>
                <p:nvPr/>
              </p:nvSpPr>
              <p:spPr bwMode="gray">
                <a:xfrm>
                  <a:off x="5461020"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zh-TW" altLang="en-US" sz="1200" b="1">
                      <a:solidFill>
                        <a:schemeClr val="accent4"/>
                      </a:solidFill>
                      <a:latin typeface="+mn-ea"/>
                      <a:cs typeface="メイリオ" panose="020B0604030504040204" pitchFamily="50" charset="-128"/>
                    </a:rPr>
                    <a:t>補助金交付</a:t>
                  </a:r>
                  <a:endParaRPr kumimoji="1" lang="ja-JP" altLang="en-US" sz="1200" b="1" dirty="0">
                    <a:solidFill>
                      <a:schemeClr val="accent4"/>
                    </a:solidFill>
                    <a:latin typeface="+mn-ea"/>
                    <a:cs typeface="Meiryo UI" panose="020B0604030504040204" pitchFamily="50" charset="-128"/>
                  </a:endParaRPr>
                </a:p>
              </p:txBody>
            </p:sp>
            <p:sp>
              <p:nvSpPr>
                <p:cNvPr id="42" name="四角形: 上の 2 つの角を丸める 41">
                  <a:extLst>
                    <a:ext uri="{FF2B5EF4-FFF2-40B4-BE49-F238E27FC236}">
                      <a16:creationId xmlns:a16="http://schemas.microsoft.com/office/drawing/2014/main" id="{5B00BE0F-0005-2178-753C-8BD6D752BAF1}"/>
                    </a:ext>
                  </a:extLst>
                </p:cNvPr>
                <p:cNvSpPr/>
                <p:nvPr/>
              </p:nvSpPr>
              <p:spPr bwMode="gray">
                <a:xfrm>
                  <a:off x="5461020"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a:solidFill>
                        <a:schemeClr val="bg1"/>
                      </a:solidFill>
                      <a:latin typeface="+mn-ea"/>
                      <a:cs typeface="Meiryo UI" panose="020B0604030504040204" pitchFamily="50" charset="-128"/>
                    </a:rPr>
                    <a:t>10</a:t>
                  </a:r>
                  <a:r>
                    <a:rPr kumimoji="1" lang="ja-JP" altLang="en-US" sz="1200" b="1" dirty="0">
                      <a:solidFill>
                        <a:schemeClr val="bg1"/>
                      </a:solidFill>
                      <a:latin typeface="+mn-ea"/>
                      <a:cs typeface="Meiryo UI" panose="020B0604030504040204" pitchFamily="50" charset="-128"/>
                    </a:rPr>
                    <a:t>月下旬</a:t>
                  </a:r>
                </a:p>
              </p:txBody>
            </p:sp>
          </p:grpSp>
          <p:grpSp>
            <p:nvGrpSpPr>
              <p:cNvPr id="57" name="グループ化 56">
                <a:extLst>
                  <a:ext uri="{FF2B5EF4-FFF2-40B4-BE49-F238E27FC236}">
                    <a16:creationId xmlns:a16="http://schemas.microsoft.com/office/drawing/2014/main" id="{CF4E9B7E-3A15-7994-1508-7D3D738377BC}"/>
                  </a:ext>
                </a:extLst>
              </p:cNvPr>
              <p:cNvGrpSpPr/>
              <p:nvPr/>
            </p:nvGrpSpPr>
            <p:grpSpPr bwMode="gray">
              <a:xfrm>
                <a:off x="6499090" y="4566826"/>
                <a:ext cx="1080120" cy="792000"/>
                <a:chOff x="6612636" y="4566826"/>
                <a:chExt cx="1080120" cy="792000"/>
              </a:xfrm>
            </p:grpSpPr>
            <p:sp>
              <p:nvSpPr>
                <p:cNvPr id="45" name="四角形: 角を丸くする 44">
                  <a:extLst>
                    <a:ext uri="{FF2B5EF4-FFF2-40B4-BE49-F238E27FC236}">
                      <a16:creationId xmlns:a16="http://schemas.microsoft.com/office/drawing/2014/main" id="{1FFEF7BD-2C44-3C58-1F46-7D3C2086A3F2}"/>
                    </a:ext>
                  </a:extLst>
                </p:cNvPr>
                <p:cNvSpPr/>
                <p:nvPr/>
              </p:nvSpPr>
              <p:spPr bwMode="gray">
                <a:xfrm>
                  <a:off x="6612636"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zh-TW" altLang="en-US" sz="1200" b="1" dirty="0">
                      <a:solidFill>
                        <a:schemeClr val="accent4"/>
                      </a:solidFill>
                      <a:latin typeface="+mn-ea"/>
                      <a:cs typeface="メイリオ" panose="020B0604030504040204" pitchFamily="50" charset="-128"/>
                    </a:rPr>
                    <a:t>実績報告書</a:t>
                  </a:r>
                  <a:br>
                    <a:rPr kumimoji="1" lang="en-US" altLang="zh-TW" sz="1200" b="1" dirty="0">
                      <a:solidFill>
                        <a:schemeClr val="accent4"/>
                      </a:solidFill>
                      <a:latin typeface="+mn-ea"/>
                      <a:cs typeface="メイリオ" panose="020B0604030504040204" pitchFamily="50" charset="-128"/>
                    </a:rPr>
                  </a:br>
                  <a:r>
                    <a:rPr kumimoji="1" lang="zh-TW" altLang="en-US" sz="1200" b="1" dirty="0">
                      <a:solidFill>
                        <a:schemeClr val="accent4"/>
                      </a:solidFill>
                      <a:latin typeface="+mn-ea"/>
                      <a:cs typeface="メイリオ" panose="020B0604030504040204" pitchFamily="50" charset="-128"/>
                    </a:rPr>
                    <a:t>提出</a:t>
                  </a:r>
                  <a:endParaRPr kumimoji="1" lang="ja-JP" altLang="en-US" sz="1200" b="1" dirty="0">
                    <a:solidFill>
                      <a:schemeClr val="accent4"/>
                    </a:solidFill>
                    <a:latin typeface="+mn-ea"/>
                    <a:cs typeface="Meiryo UI" panose="020B0604030504040204" pitchFamily="50" charset="-128"/>
                  </a:endParaRPr>
                </a:p>
              </p:txBody>
            </p:sp>
            <p:sp>
              <p:nvSpPr>
                <p:cNvPr id="44" name="四角形: 上の 2 つの角を丸める 43">
                  <a:extLst>
                    <a:ext uri="{FF2B5EF4-FFF2-40B4-BE49-F238E27FC236}">
                      <a16:creationId xmlns:a16="http://schemas.microsoft.com/office/drawing/2014/main" id="{AC40C726-DBEC-567E-1471-19310AC694A2}"/>
                    </a:ext>
                  </a:extLst>
                </p:cNvPr>
                <p:cNvSpPr/>
                <p:nvPr/>
              </p:nvSpPr>
              <p:spPr bwMode="gray">
                <a:xfrm>
                  <a:off x="6612636"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翌年</a:t>
                  </a:r>
                  <a:r>
                    <a:rPr kumimoji="1" lang="en-US" altLang="ja-JP" sz="1200" b="1" dirty="0">
                      <a:solidFill>
                        <a:schemeClr val="bg1"/>
                      </a:solidFill>
                      <a:latin typeface="+mn-ea"/>
                      <a:cs typeface="Meiryo UI" panose="020B0604030504040204" pitchFamily="50" charset="-128"/>
                    </a:rPr>
                    <a:t>4</a:t>
                  </a:r>
                  <a:r>
                    <a:rPr kumimoji="1" lang="ja-JP" altLang="en-US" sz="1200" b="1" dirty="0">
                      <a:solidFill>
                        <a:schemeClr val="bg1"/>
                      </a:solidFill>
                      <a:latin typeface="+mn-ea"/>
                      <a:cs typeface="Meiryo UI" panose="020B0604030504040204" pitchFamily="50" charset="-128"/>
                    </a:rPr>
                    <a:t>月上旬</a:t>
                  </a:r>
                </a:p>
              </p:txBody>
            </p:sp>
          </p:grpSp>
          <p:grpSp>
            <p:nvGrpSpPr>
              <p:cNvPr id="56" name="グループ化 55">
                <a:extLst>
                  <a:ext uri="{FF2B5EF4-FFF2-40B4-BE49-F238E27FC236}">
                    <a16:creationId xmlns:a16="http://schemas.microsoft.com/office/drawing/2014/main" id="{32DF63ED-99A8-8AE9-B7CF-14817B143433}"/>
                  </a:ext>
                </a:extLst>
              </p:cNvPr>
              <p:cNvGrpSpPr/>
              <p:nvPr/>
            </p:nvGrpSpPr>
            <p:grpSpPr bwMode="gray">
              <a:xfrm>
                <a:off x="7651422" y="4566826"/>
                <a:ext cx="1080120" cy="792000"/>
                <a:chOff x="7764132" y="4566826"/>
                <a:chExt cx="1080120" cy="792000"/>
              </a:xfrm>
            </p:grpSpPr>
            <p:sp>
              <p:nvSpPr>
                <p:cNvPr id="47" name="四角形: 角を丸くする 46">
                  <a:extLst>
                    <a:ext uri="{FF2B5EF4-FFF2-40B4-BE49-F238E27FC236}">
                      <a16:creationId xmlns:a16="http://schemas.microsoft.com/office/drawing/2014/main" id="{78CABBB6-3FC8-04F9-2B08-C4A143A5CAA3}"/>
                    </a:ext>
                  </a:extLst>
                </p:cNvPr>
                <p:cNvSpPr/>
                <p:nvPr/>
              </p:nvSpPr>
              <p:spPr bwMode="gray">
                <a:xfrm>
                  <a:off x="7764132"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ja-JP" altLang="en-US" sz="1200" b="1">
                      <a:solidFill>
                        <a:schemeClr val="accent4"/>
                      </a:solidFill>
                      <a:latin typeface="+mn-ea"/>
                      <a:cs typeface="メイリオ" panose="020B0604030504040204" pitchFamily="50" charset="-128"/>
                    </a:rPr>
                    <a:t>交付額の確定</a:t>
                  </a:r>
                  <a:endParaRPr kumimoji="1" lang="ja-JP" altLang="en-US" sz="1200" b="1" dirty="0">
                    <a:solidFill>
                      <a:schemeClr val="accent4"/>
                    </a:solidFill>
                    <a:latin typeface="+mn-ea"/>
                    <a:cs typeface="Meiryo UI" panose="020B0604030504040204" pitchFamily="50" charset="-128"/>
                  </a:endParaRPr>
                </a:p>
              </p:txBody>
            </p:sp>
            <p:sp>
              <p:nvSpPr>
                <p:cNvPr id="46" name="四角形: 上の 2 つの角を丸める 45">
                  <a:extLst>
                    <a:ext uri="{FF2B5EF4-FFF2-40B4-BE49-F238E27FC236}">
                      <a16:creationId xmlns:a16="http://schemas.microsoft.com/office/drawing/2014/main" id="{CA7BE15F-8394-58BA-E5E7-E1F5671E7D99}"/>
                    </a:ext>
                  </a:extLst>
                </p:cNvPr>
                <p:cNvSpPr/>
                <p:nvPr/>
              </p:nvSpPr>
              <p:spPr bwMode="gray">
                <a:xfrm>
                  <a:off x="7764132"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翌年４月下旬</a:t>
                  </a:r>
                </a:p>
              </p:txBody>
            </p:sp>
          </p:grpSp>
          <p:grpSp>
            <p:nvGrpSpPr>
              <p:cNvPr id="55" name="グループ化 54">
                <a:extLst>
                  <a:ext uri="{FF2B5EF4-FFF2-40B4-BE49-F238E27FC236}">
                    <a16:creationId xmlns:a16="http://schemas.microsoft.com/office/drawing/2014/main" id="{1E36ECF5-A6E8-D2DB-0D81-19166BD26EBA}"/>
                  </a:ext>
                </a:extLst>
              </p:cNvPr>
              <p:cNvGrpSpPr/>
              <p:nvPr/>
            </p:nvGrpSpPr>
            <p:grpSpPr bwMode="gray">
              <a:xfrm>
                <a:off x="8875970" y="4566826"/>
                <a:ext cx="1080120" cy="792000"/>
                <a:chOff x="8875970" y="4566826"/>
                <a:chExt cx="1080120" cy="792000"/>
              </a:xfrm>
            </p:grpSpPr>
            <p:sp>
              <p:nvSpPr>
                <p:cNvPr id="49" name="四角形: 角を丸くする 48">
                  <a:extLst>
                    <a:ext uri="{FF2B5EF4-FFF2-40B4-BE49-F238E27FC236}">
                      <a16:creationId xmlns:a16="http://schemas.microsoft.com/office/drawing/2014/main" id="{196DEBCA-17D3-8D8F-2625-B7DE92BE72CE}"/>
                    </a:ext>
                  </a:extLst>
                </p:cNvPr>
                <p:cNvSpPr/>
                <p:nvPr/>
              </p:nvSpPr>
              <p:spPr bwMode="gray">
                <a:xfrm>
                  <a:off x="8875970" y="4566826"/>
                  <a:ext cx="1080000" cy="792000"/>
                </a:xfrm>
                <a:prstGeom prst="roundRect">
                  <a:avLst>
                    <a:gd name="adj" fmla="val 13801"/>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t" anchorCtr="0"/>
                <a:lstStyle/>
                <a:p>
                  <a:pPr algn="ctr"/>
                  <a:r>
                    <a:rPr kumimoji="1" lang="ja-JP" altLang="en-US" sz="1200" b="1" dirty="0">
                      <a:solidFill>
                        <a:schemeClr val="accent4"/>
                      </a:solidFill>
                      <a:latin typeface="+mn-ea"/>
                      <a:cs typeface="メイリオ" panose="020B0604030504040204" pitchFamily="50" charset="-128"/>
                    </a:rPr>
                    <a:t>清算</a:t>
                  </a:r>
                  <a:endParaRPr kumimoji="1" lang="ja-JP" altLang="en-US" sz="1200" b="1" dirty="0">
                    <a:solidFill>
                      <a:schemeClr val="accent4"/>
                    </a:solidFill>
                    <a:latin typeface="+mn-ea"/>
                    <a:cs typeface="Meiryo UI" panose="020B0604030504040204" pitchFamily="50" charset="-128"/>
                  </a:endParaRPr>
                </a:p>
              </p:txBody>
            </p:sp>
            <p:sp>
              <p:nvSpPr>
                <p:cNvPr id="48" name="四角形: 上の 2 つの角を丸める 47">
                  <a:extLst>
                    <a:ext uri="{FF2B5EF4-FFF2-40B4-BE49-F238E27FC236}">
                      <a16:creationId xmlns:a16="http://schemas.microsoft.com/office/drawing/2014/main" id="{2F650C4A-A66A-AD39-6BD6-A957E81BFF4C}"/>
                    </a:ext>
                  </a:extLst>
                </p:cNvPr>
                <p:cNvSpPr/>
                <p:nvPr/>
              </p:nvSpPr>
              <p:spPr bwMode="gray">
                <a:xfrm>
                  <a:off x="8875970" y="4566826"/>
                  <a:ext cx="1080120" cy="288000"/>
                </a:xfrm>
                <a:prstGeom prst="round2SameRect">
                  <a:avLst>
                    <a:gd name="adj1" fmla="val 50000"/>
                    <a:gd name="adj2" fmla="val 0"/>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n-ea"/>
                      <a:cs typeface="Meiryo UI" panose="020B0604030504040204" pitchFamily="50" charset="-128"/>
                    </a:rPr>
                    <a:t>５月中旬</a:t>
                  </a:r>
                </a:p>
              </p:txBody>
            </p:sp>
          </p:grpSp>
          <p:sp>
            <p:nvSpPr>
              <p:cNvPr id="50" name="テキスト ボックス 49">
                <a:extLst>
                  <a:ext uri="{FF2B5EF4-FFF2-40B4-BE49-F238E27FC236}">
                    <a16:creationId xmlns:a16="http://schemas.microsoft.com/office/drawing/2014/main" id="{3F720D7C-1BB7-C171-0B08-54DE948D2B8E}"/>
                  </a:ext>
                </a:extLst>
              </p:cNvPr>
              <p:cNvSpPr txBox="1"/>
              <p:nvPr/>
            </p:nvSpPr>
            <p:spPr bwMode="gray">
              <a:xfrm>
                <a:off x="8371036" y="5439826"/>
                <a:ext cx="1619560" cy="324000"/>
              </a:xfrm>
              <a:prstGeom prst="rect">
                <a:avLst/>
              </a:prstGeom>
              <a:noFill/>
            </p:spPr>
            <p:txBody>
              <a:bodyPr wrap="none" lIns="0" tIns="0" rIns="0" bIns="0" rtlCol="0">
                <a:noAutofit/>
              </a:bodyPr>
              <a:lstStyle/>
              <a:p>
                <a:pPr algn="r"/>
                <a:r>
                  <a:rPr kumimoji="1" lang="ja-JP" altLang="en-US" sz="1000" b="1" dirty="0">
                    <a:solidFill>
                      <a:schemeClr val="tx2"/>
                    </a:solidFill>
                    <a:latin typeface="+mn-ea"/>
                    <a:cs typeface="メイリオ" panose="020B0604030504040204" pitchFamily="50" charset="-128"/>
                  </a:rPr>
                  <a:t>実績額が交付決定額に</a:t>
                </a:r>
                <a:br>
                  <a:rPr kumimoji="1" lang="en-US" altLang="ja-JP" sz="1000" b="1" dirty="0">
                    <a:solidFill>
                      <a:schemeClr val="tx2"/>
                    </a:solidFill>
                    <a:latin typeface="+mn-ea"/>
                    <a:cs typeface="メイリオ" panose="020B0604030504040204" pitchFamily="50" charset="-128"/>
                  </a:rPr>
                </a:br>
                <a:r>
                  <a:rPr kumimoji="1" lang="ja-JP" altLang="en-US" sz="1000" b="1" dirty="0">
                    <a:solidFill>
                      <a:schemeClr val="tx2"/>
                    </a:solidFill>
                    <a:latin typeface="+mn-ea"/>
                    <a:cs typeface="メイリオ" panose="020B0604030504040204" pitchFamily="50" charset="-128"/>
                  </a:rPr>
                  <a:t>届かなかった場合は区へ戻入</a:t>
                </a:r>
                <a:endParaRPr kumimoji="1" lang="en-US" altLang="ja-JP" sz="1000" b="1" dirty="0">
                  <a:solidFill>
                    <a:schemeClr val="tx2"/>
                  </a:solidFill>
                  <a:latin typeface="+mn-ea"/>
                  <a:cs typeface="メイリオ" panose="020B0604030504040204" pitchFamily="50" charset="-128"/>
                </a:endParaRPr>
              </a:p>
            </p:txBody>
          </p:sp>
          <p:cxnSp>
            <p:nvCxnSpPr>
              <p:cNvPr id="52" name="直線コネクタ 51">
                <a:extLst>
                  <a:ext uri="{FF2B5EF4-FFF2-40B4-BE49-F238E27FC236}">
                    <a16:creationId xmlns:a16="http://schemas.microsoft.com/office/drawing/2014/main" id="{4975B909-3CED-98BF-FA38-B22B4E9DFDEC}"/>
                  </a:ext>
                </a:extLst>
              </p:cNvPr>
              <p:cNvCxnSpPr>
                <a:cxnSpLocks/>
              </p:cNvCxnSpPr>
              <p:nvPr/>
            </p:nvCxnSpPr>
            <p:spPr bwMode="gray">
              <a:xfrm>
                <a:off x="9416030" y="5292831"/>
                <a:ext cx="0" cy="144000"/>
              </a:xfrm>
              <a:prstGeom prst="line">
                <a:avLst/>
              </a:prstGeom>
              <a:ln w="12700">
                <a:solidFill>
                  <a:schemeClr val="tx2"/>
                </a:solidFill>
                <a:headEnd type="oval"/>
              </a:ln>
            </p:spPr>
            <p:style>
              <a:lnRef idx="1">
                <a:schemeClr val="accent1"/>
              </a:lnRef>
              <a:fillRef idx="0">
                <a:schemeClr val="accent1"/>
              </a:fillRef>
              <a:effectRef idx="0">
                <a:schemeClr val="accent1"/>
              </a:effectRef>
              <a:fontRef idx="minor">
                <a:schemeClr val="tx1"/>
              </a:fontRef>
            </p:style>
          </p:cxnSp>
        </p:grpSp>
      </p:grpSp>
      <p:grpSp>
        <p:nvGrpSpPr>
          <p:cNvPr id="64" name="グループ化 63">
            <a:extLst>
              <a:ext uri="{FF2B5EF4-FFF2-40B4-BE49-F238E27FC236}">
                <a16:creationId xmlns:a16="http://schemas.microsoft.com/office/drawing/2014/main" id="{6D7DD969-AF6F-28CD-CF53-4F458E530367}"/>
              </a:ext>
            </a:extLst>
          </p:cNvPr>
          <p:cNvGrpSpPr/>
          <p:nvPr/>
        </p:nvGrpSpPr>
        <p:grpSpPr>
          <a:xfrm>
            <a:off x="523416" y="366217"/>
            <a:ext cx="9934610" cy="4630690"/>
            <a:chOff x="523416" y="366217"/>
            <a:chExt cx="9934610" cy="4630690"/>
          </a:xfrm>
        </p:grpSpPr>
        <p:grpSp>
          <p:nvGrpSpPr>
            <p:cNvPr id="54" name="グループ化 53">
              <a:extLst>
                <a:ext uri="{FF2B5EF4-FFF2-40B4-BE49-F238E27FC236}">
                  <a16:creationId xmlns:a16="http://schemas.microsoft.com/office/drawing/2014/main" id="{1CC14482-1C0C-442C-B0AF-9DF049ACC105}"/>
                </a:ext>
              </a:extLst>
            </p:cNvPr>
            <p:cNvGrpSpPr/>
            <p:nvPr/>
          </p:nvGrpSpPr>
          <p:grpSpPr bwMode="gray">
            <a:xfrm>
              <a:off x="523416" y="366217"/>
              <a:ext cx="9934610" cy="4630690"/>
              <a:chOff x="594172" y="180007"/>
              <a:chExt cx="9934610" cy="4630690"/>
            </a:xfrm>
          </p:grpSpPr>
          <p:sp>
            <p:nvSpPr>
              <p:cNvPr id="9" name="テキスト ボックス 8">
                <a:extLst>
                  <a:ext uri="{FF2B5EF4-FFF2-40B4-BE49-F238E27FC236}">
                    <a16:creationId xmlns:a16="http://schemas.microsoft.com/office/drawing/2014/main" id="{6457A6D8-6165-B58F-89F0-84C91AAF366F}"/>
                  </a:ext>
                </a:extLst>
              </p:cNvPr>
              <p:cNvSpPr txBox="1"/>
              <p:nvPr/>
            </p:nvSpPr>
            <p:spPr bwMode="gray">
              <a:xfrm>
                <a:off x="5631344" y="180007"/>
                <a:ext cx="4897438" cy="4630690"/>
              </a:xfrm>
              <a:prstGeom prst="rect">
                <a:avLst/>
              </a:prstGeom>
              <a:noFill/>
            </p:spPr>
            <p:txBody>
              <a:bodyPr wrap="square" lIns="72000" tIns="72000" rIns="144000" bIns="0" rtlCol="0">
                <a:noAutofit/>
              </a:bodyPr>
              <a:lstStyle/>
              <a:p>
                <a:pPr>
                  <a:lnSpc>
                    <a:spcPct val="120000"/>
                  </a:lnSpc>
                  <a:spcAft>
                    <a:spcPts val="600"/>
                  </a:spcAft>
                </a:pPr>
                <a:r>
                  <a:rPr lang="ja-JP" altLang="en-US" sz="1100" b="1" dirty="0">
                    <a:solidFill>
                      <a:schemeClr val="accent4"/>
                    </a:solidFill>
                    <a:latin typeface="+mn-ea"/>
                    <a:cs typeface="メイリオ" panose="020B0604030504040204" pitchFamily="50" charset="-128"/>
                  </a:rPr>
                  <a:t>夜間看護師配置経費</a:t>
                </a:r>
                <a:br>
                  <a:rPr lang="en-US" altLang="ja-JP" sz="900" dirty="0">
                    <a:latin typeface="+mn-ea"/>
                    <a:cs typeface="メイリオ" panose="020B0604030504040204" pitchFamily="50" charset="-128"/>
                  </a:rPr>
                </a:br>
                <a:r>
                  <a:rPr lang="ja-JP" altLang="en-US" sz="1000" dirty="0">
                    <a:latin typeface="+mn-ea"/>
                    <a:cs typeface="メイリオ" panose="020B0604030504040204" pitchFamily="50" charset="-128"/>
                  </a:rPr>
                  <a:t>年度を通して看護師を夜勤として配置等する場合、</a:t>
                </a:r>
                <a:r>
                  <a:rPr lang="en-US" altLang="ja-JP" sz="1000" dirty="0">
                    <a:latin typeface="+mn-ea"/>
                    <a:cs typeface="メイリオ" panose="020B0604030504040204" pitchFamily="50" charset="-128"/>
                  </a:rPr>
                  <a:t>1</a:t>
                </a:r>
                <a:r>
                  <a:rPr lang="ja-JP" altLang="en-US" sz="1000" dirty="0">
                    <a:latin typeface="+mn-ea"/>
                    <a:cs typeface="メイリオ" panose="020B0604030504040204" pitchFamily="50" charset="-128"/>
                  </a:rPr>
                  <a:t>事業所当たり、夜勤看護師に係る人件費と</a:t>
                </a:r>
                <a:r>
                  <a:rPr lang="en-US" altLang="ja-JP" sz="1000" dirty="0">
                    <a:latin typeface="+mn-ea"/>
                    <a:cs typeface="メイリオ" panose="020B0604030504040204" pitchFamily="50" charset="-128"/>
                  </a:rPr>
                  <a:t>700</a:t>
                </a:r>
                <a:r>
                  <a:rPr lang="ja-JP" altLang="en-US" sz="1000" dirty="0">
                    <a:latin typeface="+mn-ea"/>
                    <a:cs typeface="メイリオ" panose="020B0604030504040204" pitchFamily="50" charset="-128"/>
                  </a:rPr>
                  <a:t>万円のいずれか少ない方の額を補助します。</a:t>
                </a:r>
                <a:br>
                  <a:rPr lang="en-US" altLang="ja-JP" sz="1000" dirty="0">
                    <a:latin typeface="+mn-ea"/>
                    <a:cs typeface="メイリオ" panose="020B0604030504040204" pitchFamily="50" charset="-128"/>
                  </a:rPr>
                </a:br>
                <a:r>
                  <a:rPr lang="en-US" altLang="ja-JP" sz="800" dirty="0">
                    <a:latin typeface="+mn-ea"/>
                    <a:cs typeface="メイリオ" panose="020B0604030504040204" pitchFamily="50" charset="-128"/>
                  </a:rPr>
                  <a:t>※</a:t>
                </a:r>
                <a:r>
                  <a:rPr lang="ja-JP" altLang="en-US" sz="800" dirty="0">
                    <a:latin typeface="+mn-ea"/>
                    <a:cs typeface="メイリオ" panose="020B0604030504040204" pitchFamily="50" charset="-128"/>
                  </a:rPr>
                  <a:t>年度の途中から夜勤体制が整えた場合は、体制開始日の翌日から年度末までの日数</a:t>
                </a:r>
                <a:r>
                  <a:rPr lang="en-US" altLang="ja-JP" sz="800" dirty="0">
                    <a:latin typeface="+mn-ea"/>
                    <a:cs typeface="メイリオ" panose="020B0604030504040204" pitchFamily="50" charset="-128"/>
                  </a:rPr>
                  <a:t>×19,000</a:t>
                </a:r>
                <a:r>
                  <a:rPr lang="ja-JP" altLang="en-US" sz="800" dirty="0">
                    <a:latin typeface="+mn-ea"/>
                    <a:cs typeface="メイリオ" panose="020B0604030504040204" pitchFamily="50" charset="-128"/>
                  </a:rPr>
                  <a:t>円と、人件費のいずれか少ない方の額とします。</a:t>
                </a:r>
                <a:endParaRPr kumimoji="1" lang="ja-JP" altLang="en-US" sz="900" dirty="0">
                  <a:latin typeface="+mn-ea"/>
                  <a:cs typeface="メイリオ" panose="020B0604030504040204" pitchFamily="50" charset="-128"/>
                </a:endParaRPr>
              </a:p>
              <a:p>
                <a:pPr algn="l">
                  <a:lnSpc>
                    <a:spcPct val="120000"/>
                  </a:lnSpc>
                  <a:spcAft>
                    <a:spcPts val="600"/>
                  </a:spcAft>
                </a:pPr>
                <a:r>
                  <a:rPr kumimoji="1" lang="ja-JP" altLang="en-US" sz="1100" b="1" dirty="0">
                    <a:solidFill>
                      <a:schemeClr val="accent4"/>
                    </a:solidFill>
                    <a:latin typeface="+mn-ea"/>
                    <a:cs typeface="メイリオ" panose="020B0604030504040204" pitchFamily="50" charset="-128"/>
                  </a:rPr>
                  <a:t>介護補助員経費</a:t>
                </a:r>
                <a:br>
                  <a:rPr kumimoji="1" lang="en-US" altLang="ja-JP" sz="1000" dirty="0">
                    <a:latin typeface="+mn-ea"/>
                    <a:cs typeface="メイリオ" panose="020B0604030504040204" pitchFamily="50" charset="-128"/>
                  </a:rPr>
                </a:br>
                <a:r>
                  <a:rPr kumimoji="1" lang="ja-JP" altLang="en-US" sz="1000" dirty="0">
                    <a:latin typeface="+mn-ea"/>
                    <a:cs typeface="メイリオ" panose="020B0604030504040204" pitchFamily="50" charset="-128"/>
                  </a:rPr>
                  <a:t>介護を補助する介護補助員の人件費について、１事業所あたり、月額</a:t>
                </a:r>
                <a:r>
                  <a:rPr kumimoji="1" lang="en-US" altLang="ja-JP" sz="1000" dirty="0">
                    <a:latin typeface="+mn-ea"/>
                    <a:cs typeface="メイリオ" panose="020B0604030504040204" pitchFamily="50" charset="-128"/>
                  </a:rPr>
                  <a:t>145,000</a:t>
                </a:r>
                <a:r>
                  <a:rPr kumimoji="1" lang="ja-JP" altLang="en-US" sz="1000" dirty="0">
                    <a:latin typeface="+mn-ea"/>
                    <a:cs typeface="メイリオ" panose="020B0604030504040204" pitchFamily="50" charset="-128"/>
                  </a:rPr>
                  <a:t>円と実際に要した経費のいずれか少ない方の額を補助します。</a:t>
                </a:r>
                <a:br>
                  <a:rPr kumimoji="1" lang="en-US" altLang="ja-JP" sz="1000" dirty="0">
                    <a:latin typeface="+mn-ea"/>
                    <a:cs typeface="メイリオ" panose="020B0604030504040204" pitchFamily="50" charset="-128"/>
                  </a:rPr>
                </a:br>
                <a:r>
                  <a:rPr kumimoji="1" lang="en-US" altLang="ja-JP" sz="800" dirty="0">
                    <a:latin typeface="+mn-ea"/>
                    <a:cs typeface="メイリオ" panose="020B0604030504040204" pitchFamily="50" charset="-128"/>
                  </a:rPr>
                  <a:t>※</a:t>
                </a:r>
                <a:r>
                  <a:rPr kumimoji="1" lang="ja-JP" altLang="en-US" sz="800" dirty="0">
                    <a:latin typeface="+mn-ea"/>
                    <a:cs typeface="メイリオ" panose="020B0604030504040204" pitchFamily="50" charset="-128"/>
                  </a:rPr>
                  <a:t>対象事業所を</a:t>
                </a:r>
                <a:r>
                  <a:rPr kumimoji="1" lang="ja-JP" altLang="en-US" sz="800" b="1" dirty="0">
                    <a:latin typeface="+mn-ea"/>
                    <a:cs typeface="メイリオ" panose="020B0604030504040204" pitchFamily="50" charset="-128"/>
                  </a:rPr>
                  <a:t>令和</a:t>
                </a:r>
                <a:r>
                  <a:rPr kumimoji="1" lang="en-US" altLang="ja-JP" sz="800" b="1" dirty="0">
                    <a:latin typeface="+mn-ea"/>
                    <a:cs typeface="メイリオ" panose="020B0604030504040204" pitchFamily="50" charset="-128"/>
                  </a:rPr>
                  <a:t>8</a:t>
                </a:r>
                <a:r>
                  <a:rPr kumimoji="1" lang="ja-JP" altLang="en-US" sz="800" b="1" dirty="0">
                    <a:latin typeface="+mn-ea"/>
                    <a:cs typeface="メイリオ" panose="020B0604030504040204" pitchFamily="50" charset="-128"/>
                  </a:rPr>
                  <a:t>年</a:t>
                </a:r>
                <a:r>
                  <a:rPr kumimoji="1" lang="en-US" altLang="ja-JP" sz="800" b="1" dirty="0">
                    <a:latin typeface="+mn-ea"/>
                    <a:cs typeface="メイリオ" panose="020B0604030504040204" pitchFamily="50" charset="-128"/>
                  </a:rPr>
                  <a:t>10</a:t>
                </a:r>
                <a:r>
                  <a:rPr kumimoji="1" lang="ja-JP" altLang="en-US" sz="800" b="1" dirty="0">
                    <a:latin typeface="+mn-ea"/>
                    <a:cs typeface="メイリオ" panose="020B0604030504040204" pitchFamily="50" charset="-128"/>
                  </a:rPr>
                  <a:t>月１日から</a:t>
                </a:r>
                <a:r>
                  <a:rPr kumimoji="1" lang="ja-JP" altLang="en-US" sz="800" dirty="0">
                    <a:latin typeface="+mn-ea"/>
                    <a:cs typeface="メイリオ" panose="020B0604030504040204" pitchFamily="50" charset="-128"/>
                  </a:rPr>
                  <a:t>拡大しました。（表面参照）</a:t>
                </a:r>
                <a:br>
                  <a:rPr kumimoji="1" lang="en-US" altLang="ja-JP" sz="800" dirty="0">
                    <a:latin typeface="+mn-ea"/>
                    <a:cs typeface="メイリオ" panose="020B0604030504040204" pitchFamily="50" charset="-128"/>
                  </a:rPr>
                </a:br>
                <a:r>
                  <a:rPr kumimoji="1" lang="en-US" altLang="ja-JP" sz="800" dirty="0">
                    <a:latin typeface="+mn-ea"/>
                    <a:cs typeface="メイリオ" panose="020B0604030504040204" pitchFamily="50" charset="-128"/>
                  </a:rPr>
                  <a:t>※</a:t>
                </a:r>
                <a:r>
                  <a:rPr kumimoji="1" lang="ja-JP" altLang="en-US" sz="800" dirty="0">
                    <a:latin typeface="+mn-ea"/>
                    <a:cs typeface="メイリオ" panose="020B0604030504040204" pitchFamily="50" charset="-128"/>
                  </a:rPr>
                  <a:t>拡大対象事業所の申請期限は、令和</a:t>
                </a:r>
                <a:r>
                  <a:rPr kumimoji="1" lang="en-US" altLang="ja-JP" sz="800" dirty="0">
                    <a:latin typeface="+mn-ea"/>
                    <a:cs typeface="メイリオ" panose="020B0604030504040204" pitchFamily="50" charset="-128"/>
                  </a:rPr>
                  <a:t>8</a:t>
                </a:r>
                <a:r>
                  <a:rPr kumimoji="1" lang="ja-JP" altLang="en-US" sz="800" dirty="0">
                    <a:latin typeface="+mn-ea"/>
                    <a:cs typeface="メイリオ" panose="020B0604030504040204" pitchFamily="50" charset="-128"/>
                  </a:rPr>
                  <a:t>年</a:t>
                </a:r>
                <a:r>
                  <a:rPr kumimoji="1" lang="en-US" altLang="ja-JP" sz="800" dirty="0">
                    <a:latin typeface="+mn-ea"/>
                    <a:cs typeface="メイリオ" panose="020B0604030504040204" pitchFamily="50" charset="-128"/>
                  </a:rPr>
                  <a:t>12</a:t>
                </a:r>
                <a:r>
                  <a:rPr kumimoji="1" lang="ja-JP" altLang="en-US" sz="800" dirty="0">
                    <a:latin typeface="+mn-ea"/>
                    <a:cs typeface="メイリオ" panose="020B0604030504040204" pitchFamily="50" charset="-128"/>
                  </a:rPr>
                  <a:t>月</a:t>
                </a:r>
                <a:r>
                  <a:rPr kumimoji="1" lang="en-US" altLang="ja-JP" sz="800" dirty="0">
                    <a:latin typeface="+mn-ea"/>
                    <a:cs typeface="メイリオ" panose="020B0604030504040204" pitchFamily="50" charset="-128"/>
                  </a:rPr>
                  <a:t>25</a:t>
                </a:r>
                <a:r>
                  <a:rPr kumimoji="1" lang="ja-JP" altLang="en-US" sz="800" dirty="0">
                    <a:latin typeface="+mn-ea"/>
                    <a:cs typeface="メイリオ" panose="020B0604030504040204" pitchFamily="50" charset="-128"/>
                  </a:rPr>
                  <a:t>日です。</a:t>
                </a:r>
              </a:p>
              <a:p>
                <a:pPr algn="l">
                  <a:lnSpc>
                    <a:spcPct val="120000"/>
                  </a:lnSpc>
                  <a:spcAft>
                    <a:spcPts val="600"/>
                  </a:spcAft>
                </a:pPr>
                <a:r>
                  <a:rPr kumimoji="1" lang="ja-JP" altLang="en-US" sz="1100" b="1" dirty="0">
                    <a:solidFill>
                      <a:schemeClr val="accent4"/>
                    </a:solidFill>
                    <a:latin typeface="+mn-ea"/>
                    <a:cs typeface="メイリオ" panose="020B0604030504040204" pitchFamily="50" charset="-128"/>
                  </a:rPr>
                  <a:t>食事提供経費</a:t>
                </a:r>
                <a:br>
                  <a:rPr kumimoji="1" lang="en-US" altLang="ja-JP" sz="1000" dirty="0">
                    <a:latin typeface="+mn-ea"/>
                    <a:cs typeface="メイリオ" panose="020B0604030504040204" pitchFamily="50" charset="-128"/>
                  </a:rPr>
                </a:br>
                <a:r>
                  <a:rPr kumimoji="1" lang="ja-JP" altLang="en-US" sz="1000" dirty="0">
                    <a:latin typeface="+mn-ea"/>
                    <a:cs typeface="メイリオ" panose="020B0604030504040204" pitchFamily="50" charset="-128"/>
                  </a:rPr>
                  <a:t>１人あたりの食事提供にかかる経費から</a:t>
                </a:r>
                <a:r>
                  <a:rPr kumimoji="1" lang="en-US" altLang="ja-JP" sz="1000" dirty="0">
                    <a:latin typeface="+mn-ea"/>
                    <a:cs typeface="メイリオ" panose="020B0604030504040204" pitchFamily="50" charset="-128"/>
                  </a:rPr>
                  <a:t>500</a:t>
                </a:r>
                <a:r>
                  <a:rPr kumimoji="1" lang="ja-JP" altLang="en-US" sz="1000" dirty="0">
                    <a:latin typeface="+mn-ea"/>
                    <a:cs typeface="メイリオ" panose="020B0604030504040204" pitchFamily="50" charset="-128"/>
                  </a:rPr>
                  <a:t>円を控除した額と</a:t>
                </a:r>
                <a:r>
                  <a:rPr kumimoji="1" lang="en-US" altLang="ja-JP" sz="1000" dirty="0">
                    <a:latin typeface="+mn-ea"/>
                    <a:cs typeface="メイリオ" panose="020B0604030504040204" pitchFamily="50" charset="-128"/>
                  </a:rPr>
                  <a:t>600</a:t>
                </a:r>
                <a:r>
                  <a:rPr kumimoji="1" lang="ja-JP" altLang="en-US" sz="1000" dirty="0">
                    <a:latin typeface="+mn-ea"/>
                    <a:cs typeface="メイリオ" panose="020B0604030504040204" pitchFamily="50" charset="-128"/>
                  </a:rPr>
                  <a:t>円のいずれか少ない方の額に年間実食数を乗じた額を補助します。</a:t>
                </a:r>
                <a:br>
                  <a:rPr kumimoji="1" lang="en-US" altLang="ja-JP" sz="1000" dirty="0">
                    <a:latin typeface="+mn-ea"/>
                    <a:cs typeface="メイリオ" panose="020B0604030504040204" pitchFamily="50" charset="-128"/>
                  </a:rPr>
                </a:br>
                <a:r>
                  <a:rPr kumimoji="1" lang="en-US" altLang="ja-JP" sz="800" dirty="0">
                    <a:latin typeface="+mn-ea"/>
                    <a:cs typeface="メイリオ" panose="020B0604030504040204" pitchFamily="50" charset="-128"/>
                  </a:rPr>
                  <a:t>※</a:t>
                </a:r>
                <a:r>
                  <a:rPr kumimoji="1" lang="ja-JP" altLang="en-US" sz="800" dirty="0">
                    <a:latin typeface="+mn-ea"/>
                    <a:cs typeface="メイリオ" panose="020B0604030504040204" pitchFamily="50" charset="-128"/>
                  </a:rPr>
                  <a:t>当該補助額について利用者に負担を求めない場合に限り、区が補助を行います。</a:t>
                </a:r>
                <a:br>
                  <a:rPr kumimoji="1" lang="en-US" altLang="ja-JP" sz="800" dirty="0">
                    <a:latin typeface="+mn-ea"/>
                    <a:cs typeface="メイリオ" panose="020B0604030504040204" pitchFamily="50" charset="-128"/>
                  </a:rPr>
                </a:br>
                <a:r>
                  <a:rPr kumimoji="1" lang="en-US" altLang="ja-JP" sz="800" dirty="0">
                    <a:latin typeface="+mn-ea"/>
                    <a:cs typeface="メイリオ" panose="020B0604030504040204" pitchFamily="50" charset="-128"/>
                  </a:rPr>
                  <a:t>※</a:t>
                </a:r>
                <a:r>
                  <a:rPr kumimoji="1" lang="ja-JP" altLang="en-US" sz="800" dirty="0">
                    <a:latin typeface="+mn-ea"/>
                    <a:cs typeface="メイリオ" panose="020B0604030504040204" pitchFamily="50" charset="-128"/>
                  </a:rPr>
                  <a:t>おやつに係る経費を含み、当該経費は昼食の提供に要する経費と合わせて算定します。</a:t>
                </a:r>
                <a:endParaRPr lang="en-US" altLang="ja-JP" sz="800" dirty="0">
                  <a:latin typeface="+mn-ea"/>
                  <a:cs typeface="メイリオ" panose="020B0604030504040204" pitchFamily="50" charset="-128"/>
                </a:endParaRPr>
              </a:p>
              <a:p>
                <a:pPr algn="l">
                  <a:lnSpc>
                    <a:spcPct val="120000"/>
                  </a:lnSpc>
                  <a:spcAft>
                    <a:spcPts val="600"/>
                  </a:spcAft>
                </a:pPr>
                <a:r>
                  <a:rPr kumimoji="1" lang="ja-JP" altLang="en-US" sz="1100" b="1" dirty="0">
                    <a:solidFill>
                      <a:schemeClr val="accent4"/>
                    </a:solidFill>
                    <a:latin typeface="+mn-ea"/>
                    <a:cs typeface="メイリオ" panose="020B0604030504040204" pitchFamily="50" charset="-128"/>
                  </a:rPr>
                  <a:t>宿泊経費</a:t>
                </a:r>
                <a:br>
                  <a:rPr kumimoji="1" lang="en-US" altLang="ja-JP" sz="1000" dirty="0">
                    <a:latin typeface="+mn-ea"/>
                    <a:cs typeface="メイリオ" panose="020B0604030504040204" pitchFamily="50" charset="-128"/>
                  </a:rPr>
                </a:br>
                <a:r>
                  <a:rPr kumimoji="1" lang="ja-JP" altLang="en-US" sz="1000" dirty="0">
                    <a:latin typeface="+mn-ea"/>
                    <a:cs typeface="メイリオ" panose="020B0604030504040204" pitchFamily="50" charset="-128"/>
                  </a:rPr>
                  <a:t>１人あたりの宿泊に係る経費から２</a:t>
                </a:r>
                <a:r>
                  <a:rPr kumimoji="1" lang="en-US" altLang="ja-JP" sz="1000" dirty="0">
                    <a:latin typeface="+mn-ea"/>
                    <a:cs typeface="メイリオ" panose="020B0604030504040204" pitchFamily="50" charset="-128"/>
                  </a:rPr>
                  <a:t>,</a:t>
                </a:r>
                <a:r>
                  <a:rPr kumimoji="1" lang="ja-JP" altLang="en-US" sz="1000" dirty="0">
                    <a:latin typeface="+mn-ea"/>
                    <a:cs typeface="メイリオ" panose="020B0604030504040204" pitchFamily="50" charset="-128"/>
                  </a:rPr>
                  <a:t>０００円を控除した額と３</a:t>
                </a:r>
                <a:r>
                  <a:rPr kumimoji="1" lang="en-US" altLang="ja-JP" sz="1000" dirty="0">
                    <a:latin typeface="+mn-ea"/>
                    <a:cs typeface="メイリオ" panose="020B0604030504040204" pitchFamily="50" charset="-128"/>
                  </a:rPr>
                  <a:t>,</a:t>
                </a:r>
                <a:r>
                  <a:rPr kumimoji="1" lang="ja-JP" altLang="en-US" sz="1000" dirty="0">
                    <a:latin typeface="+mn-ea"/>
                    <a:cs typeface="メイリオ" panose="020B0604030504040204" pitchFamily="50" charset="-128"/>
                  </a:rPr>
                  <a:t>０００円のいずれか少ない方の額に年間宿泊数を乗じた額を補助します。</a:t>
                </a:r>
                <a:br>
                  <a:rPr kumimoji="1" lang="en-US" altLang="ja-JP" sz="1000" dirty="0">
                    <a:latin typeface="+mn-ea"/>
                    <a:cs typeface="メイリオ" panose="020B0604030504040204" pitchFamily="50" charset="-128"/>
                  </a:rPr>
                </a:br>
                <a:r>
                  <a:rPr kumimoji="1" lang="en-US" altLang="ja-JP" sz="900" dirty="0">
                    <a:latin typeface="+mn-ea"/>
                    <a:cs typeface="メイリオ" panose="020B0604030504040204" pitchFamily="50" charset="-128"/>
                  </a:rPr>
                  <a:t>※</a:t>
                </a:r>
                <a:r>
                  <a:rPr kumimoji="1" lang="ja-JP" altLang="en-US" sz="900" dirty="0">
                    <a:latin typeface="+mn-ea"/>
                    <a:cs typeface="メイリオ" panose="020B0604030504040204" pitchFamily="50" charset="-128"/>
                  </a:rPr>
                  <a:t>当該補助額について利用者に負担を求めない場合に限り、区が補助を行います。</a:t>
                </a:r>
                <a:endParaRPr kumimoji="1" lang="en-US" altLang="ja-JP" sz="900" dirty="0">
                  <a:latin typeface="+mn-ea"/>
                  <a:cs typeface="メイリオ" panose="020B0604030504040204" pitchFamily="50" charset="-128"/>
                </a:endParaRPr>
              </a:p>
              <a:p>
                <a:pPr>
                  <a:lnSpc>
                    <a:spcPct val="120000"/>
                  </a:lnSpc>
                  <a:spcAft>
                    <a:spcPts val="600"/>
                  </a:spcAft>
                </a:pPr>
                <a:r>
                  <a:rPr lang="ja-JP" altLang="en-US" sz="1100" b="1" dirty="0">
                    <a:solidFill>
                      <a:schemeClr val="accent4"/>
                    </a:solidFill>
                    <a:latin typeface="+mn-ea"/>
                    <a:cs typeface="メイリオ" panose="020B0604030504040204" pitchFamily="50" charset="-128"/>
                  </a:rPr>
                  <a:t>介護補助員確保のためのマッチングサービス利用経費</a:t>
                </a:r>
                <a:br>
                  <a:rPr lang="en-US" altLang="ja-JP" sz="1100" dirty="0">
                    <a:latin typeface="+mn-ea"/>
                    <a:cs typeface="メイリオ" panose="020B0604030504040204" pitchFamily="50" charset="-128"/>
                  </a:rPr>
                </a:br>
                <a:r>
                  <a:rPr lang="ja-JP" altLang="en-US" sz="1000" dirty="0">
                    <a:latin typeface="+mn-ea"/>
                    <a:cs typeface="メイリオ" panose="020B0604030504040204" pitchFamily="50" charset="-128"/>
                  </a:rPr>
                  <a:t>人材マッチングサービスを利用して介護補助員を採用した場合に、事業者へ支払った手数料を補助します。１事業所あたり年額</a:t>
                </a:r>
                <a:r>
                  <a:rPr lang="en-US" altLang="ja-JP" sz="1000" dirty="0">
                    <a:latin typeface="+mn-ea"/>
                    <a:cs typeface="メイリオ" panose="020B0604030504040204" pitchFamily="50" charset="-128"/>
                  </a:rPr>
                  <a:t>36</a:t>
                </a:r>
                <a:r>
                  <a:rPr lang="ja-JP" altLang="en-US" sz="1000" dirty="0">
                    <a:latin typeface="+mn-ea"/>
                    <a:cs typeface="メイリオ" panose="020B0604030504040204" pitchFamily="50" charset="-128"/>
                  </a:rPr>
                  <a:t>万円を上限とし、実際に要した経費と比較しいずれか少ない額です。</a:t>
                </a:r>
                <a:br>
                  <a:rPr lang="en-US" altLang="ja-JP" sz="1000" dirty="0">
                    <a:latin typeface="+mn-ea"/>
                    <a:cs typeface="メイリオ" panose="020B0604030504040204" pitchFamily="50" charset="-128"/>
                  </a:rPr>
                </a:br>
                <a:r>
                  <a:rPr lang="en-US" altLang="ja-JP" sz="800" dirty="0">
                    <a:latin typeface="+mn-ea"/>
                    <a:cs typeface="メイリオ" panose="020B0604030504040204" pitchFamily="50" charset="-128"/>
                  </a:rPr>
                  <a:t>※</a:t>
                </a:r>
                <a:r>
                  <a:rPr lang="ja-JP" altLang="en-US" sz="800" dirty="0">
                    <a:latin typeface="+mn-ea"/>
                    <a:cs typeface="メイリオ" panose="020B0604030504040204" pitchFamily="50" charset="-128"/>
                  </a:rPr>
                  <a:t>本補助メニューは、</a:t>
                </a:r>
                <a:r>
                  <a:rPr lang="ja-JP" altLang="en-US" sz="800" b="1" dirty="0">
                    <a:latin typeface="+mn-ea"/>
                    <a:cs typeface="メイリオ" panose="020B0604030504040204" pitchFamily="50" charset="-128"/>
                  </a:rPr>
                  <a:t>令和８年</a:t>
                </a:r>
                <a:r>
                  <a:rPr lang="en-US" altLang="ja-JP" sz="800" b="1" dirty="0">
                    <a:latin typeface="+mn-ea"/>
                    <a:cs typeface="メイリオ" panose="020B0604030504040204" pitchFamily="50" charset="-128"/>
                  </a:rPr>
                  <a:t>10</a:t>
                </a:r>
                <a:r>
                  <a:rPr lang="ja-JP" altLang="en-US" sz="800" b="1" dirty="0">
                    <a:latin typeface="+mn-ea"/>
                    <a:cs typeface="メイリオ" panose="020B0604030504040204" pitchFamily="50" charset="-128"/>
                  </a:rPr>
                  <a:t>月１日から</a:t>
                </a:r>
                <a:r>
                  <a:rPr lang="ja-JP" altLang="en-US" sz="800" dirty="0">
                    <a:latin typeface="+mn-ea"/>
                    <a:cs typeface="メイリオ" panose="020B0604030504040204" pitchFamily="50" charset="-128"/>
                  </a:rPr>
                  <a:t>開始します。</a:t>
                </a:r>
                <a:br>
                  <a:rPr lang="en-US" altLang="ja-JP" sz="800" dirty="0">
                    <a:latin typeface="+mn-ea"/>
                    <a:cs typeface="メイリオ" panose="020B0604030504040204" pitchFamily="50" charset="-128"/>
                  </a:rPr>
                </a:br>
                <a:r>
                  <a:rPr lang="en-US" altLang="ja-JP" sz="800" dirty="0">
                    <a:latin typeface="+mn-ea"/>
                    <a:cs typeface="メイリオ" panose="020B0604030504040204" pitchFamily="50" charset="-128"/>
                  </a:rPr>
                  <a:t>※</a:t>
                </a:r>
                <a:r>
                  <a:rPr lang="ja-JP" altLang="en-US" sz="800" dirty="0">
                    <a:latin typeface="+mn-ea"/>
                    <a:cs typeface="メイリオ" panose="020B0604030504040204" pitchFamily="50" charset="-128"/>
                  </a:rPr>
                  <a:t>令和８年度の申請期限</a:t>
                </a:r>
                <a:r>
                  <a:rPr lang="ja-JP" altLang="en-US" sz="800">
                    <a:latin typeface="+mn-ea"/>
                    <a:cs typeface="メイリオ" panose="020B0604030504040204" pitchFamily="50" charset="-128"/>
                  </a:rPr>
                  <a:t>は、令和８年</a:t>
                </a:r>
                <a:r>
                  <a:rPr lang="en-US" altLang="ja-JP" sz="800" dirty="0">
                    <a:latin typeface="+mn-ea"/>
                    <a:cs typeface="メイリオ" panose="020B0604030504040204" pitchFamily="50" charset="-128"/>
                  </a:rPr>
                  <a:t>12</a:t>
                </a:r>
                <a:r>
                  <a:rPr lang="ja-JP" altLang="en-US" sz="800" dirty="0">
                    <a:latin typeface="+mn-ea"/>
                    <a:cs typeface="メイリオ" panose="020B0604030504040204" pitchFamily="50" charset="-128"/>
                  </a:rPr>
                  <a:t>月</a:t>
                </a:r>
                <a:r>
                  <a:rPr lang="en-US" altLang="ja-JP" sz="800" dirty="0">
                    <a:latin typeface="+mn-ea"/>
                    <a:cs typeface="メイリオ" panose="020B0604030504040204" pitchFamily="50" charset="-128"/>
                  </a:rPr>
                  <a:t>25</a:t>
                </a:r>
                <a:r>
                  <a:rPr lang="ja-JP" altLang="en-US" sz="800" dirty="0">
                    <a:latin typeface="+mn-ea"/>
                    <a:cs typeface="メイリオ" panose="020B0604030504040204" pitchFamily="50" charset="-128"/>
                  </a:rPr>
                  <a:t>日です。</a:t>
                </a:r>
                <a:endParaRPr kumimoji="1" lang="ja-JP" altLang="en-US" sz="1000" dirty="0">
                  <a:latin typeface="+mn-ea"/>
                  <a:cs typeface="メイリオ" panose="020B0604030504040204" pitchFamily="50" charset="-128"/>
                </a:endParaRPr>
              </a:p>
            </p:txBody>
          </p:sp>
          <p:grpSp>
            <p:nvGrpSpPr>
              <p:cNvPr id="13" name="グループ化 12">
                <a:extLst>
                  <a:ext uri="{FF2B5EF4-FFF2-40B4-BE49-F238E27FC236}">
                    <a16:creationId xmlns:a16="http://schemas.microsoft.com/office/drawing/2014/main" id="{EEB83DE5-7B8E-3028-8CF5-99227B086A0D}"/>
                  </a:ext>
                </a:extLst>
              </p:cNvPr>
              <p:cNvGrpSpPr/>
              <p:nvPr/>
            </p:nvGrpSpPr>
            <p:grpSpPr bwMode="gray">
              <a:xfrm>
                <a:off x="594172" y="310774"/>
                <a:ext cx="5754655" cy="337719"/>
                <a:chOff x="653343" y="6836635"/>
                <a:chExt cx="5754655" cy="506578"/>
              </a:xfrm>
            </p:grpSpPr>
            <p:sp>
              <p:nvSpPr>
                <p:cNvPr id="14" name="正方形/長方形 13">
                  <a:extLst>
                    <a:ext uri="{FF2B5EF4-FFF2-40B4-BE49-F238E27FC236}">
                      <a16:creationId xmlns:a16="http://schemas.microsoft.com/office/drawing/2014/main" id="{915C5DB1-BF59-AFB2-712C-CE41B5710020}"/>
                    </a:ext>
                  </a:extLst>
                </p:cNvPr>
                <p:cNvSpPr/>
                <p:nvPr/>
              </p:nvSpPr>
              <p:spPr bwMode="gray">
                <a:xfrm>
                  <a:off x="755998" y="6836635"/>
                  <a:ext cx="5652000" cy="432000"/>
                </a:xfrm>
                <a:prstGeom prst="rect">
                  <a:avLst/>
                </a:prstGeom>
                <a:noFill/>
              </p:spPr>
              <p:txBody>
                <a:bodyPr wrap="square" lIns="108000" tIns="0" rIns="0" bIns="18000" anchor="ctr" anchorCtr="0">
                  <a:noAutofit/>
                </a:bodyPr>
                <a:lstStyle/>
                <a:p>
                  <a:pPr lvl="0"/>
                  <a:r>
                    <a:rPr lang="ja-JP" altLang="en-US" sz="1200" b="1" dirty="0">
                      <a:solidFill>
                        <a:schemeClr val="tx2"/>
                      </a:solidFill>
                      <a:latin typeface="BIZ UDPゴシック" panose="020B0400000000000000" pitchFamily="50" charset="-128"/>
                      <a:ea typeface="BIZ UDPゴシック" panose="020B0400000000000000" pitchFamily="50" charset="-128"/>
                      <a:cs typeface="メイリオ" panose="020B0604030504040204" pitchFamily="50" charset="-128"/>
                    </a:rPr>
                    <a:t>補助内容</a:t>
                  </a:r>
                </a:p>
              </p:txBody>
            </p:sp>
            <p:sp>
              <p:nvSpPr>
                <p:cNvPr id="15" name="四角形: 角を丸くする 14">
                  <a:extLst>
                    <a:ext uri="{FF2B5EF4-FFF2-40B4-BE49-F238E27FC236}">
                      <a16:creationId xmlns:a16="http://schemas.microsoft.com/office/drawing/2014/main" id="{ACB14BCA-45F8-1E66-4E46-6285E846BFE3}"/>
                    </a:ext>
                  </a:extLst>
                </p:cNvPr>
                <p:cNvSpPr/>
                <p:nvPr/>
              </p:nvSpPr>
              <p:spPr bwMode="gray">
                <a:xfrm rot="16200000">
                  <a:off x="491343" y="7073213"/>
                  <a:ext cx="432000" cy="108000"/>
                </a:xfrm>
                <a:prstGeom prst="roundRect">
                  <a:avLst>
                    <a:gd name="adj" fmla="val 50000"/>
                  </a:avLst>
                </a:prstGeom>
                <a:solidFill>
                  <a:schemeClr val="accent4"/>
                </a:solidFill>
              </p:spPr>
              <p:txBody>
                <a:bodyPr wrap="square" lIns="0" tIns="0" rIns="0" bIns="0" anchor="ctr" anchorCtr="0">
                  <a:noAutofit/>
                </a:bodyPr>
                <a:lstStyle/>
                <a:p>
                  <a:pPr algn="ctr">
                    <a:spcAft>
                      <a:spcPts val="400"/>
                    </a:spcAft>
                    <a:buClr>
                      <a:schemeClr val="tx2"/>
                    </a:buClr>
                  </a:pPr>
                  <a:endParaRPr lang="ja-JP" altLang="en-US" sz="1600" b="1" spc="400" dirty="0">
                    <a:solidFill>
                      <a:schemeClr val="bg1"/>
                    </a:solidFill>
                    <a:latin typeface="+mn-ea"/>
                  </a:endParaRPr>
                </a:p>
              </p:txBody>
            </p:sp>
          </p:grpSp>
          <p:sp>
            <p:nvSpPr>
              <p:cNvPr id="8" name="四角形: 角を丸くする 7">
                <a:extLst>
                  <a:ext uri="{FF2B5EF4-FFF2-40B4-BE49-F238E27FC236}">
                    <a16:creationId xmlns:a16="http://schemas.microsoft.com/office/drawing/2014/main" id="{205A81A4-199C-169D-A11E-CB7E0BE259B2}"/>
                  </a:ext>
                </a:extLst>
              </p:cNvPr>
              <p:cNvSpPr>
                <a:spLocks noChangeAspect="1"/>
              </p:cNvSpPr>
              <p:nvPr/>
            </p:nvSpPr>
            <p:spPr bwMode="gray">
              <a:xfrm>
                <a:off x="594172" y="836488"/>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a:solidFill>
                      <a:schemeClr val="bg1"/>
                    </a:solidFill>
                    <a:cs typeface="Meiryo UI" panose="020B0604030504040204" pitchFamily="50" charset="-128"/>
                  </a:rPr>
                  <a:t>1</a:t>
                </a:r>
                <a:endParaRPr kumimoji="1" lang="ja-JP" altLang="en-US" sz="1200" b="1" dirty="0">
                  <a:solidFill>
                    <a:schemeClr val="bg1"/>
                  </a:solidFill>
                  <a:cs typeface="Meiryo UI" panose="020B0604030504040204" pitchFamily="50" charset="-128"/>
                </a:endParaRPr>
              </a:p>
            </p:txBody>
          </p:sp>
          <p:sp>
            <p:nvSpPr>
              <p:cNvPr id="16" name="四角形: 角を丸くする 15">
                <a:extLst>
                  <a:ext uri="{FF2B5EF4-FFF2-40B4-BE49-F238E27FC236}">
                    <a16:creationId xmlns:a16="http://schemas.microsoft.com/office/drawing/2014/main" id="{E51B83AD-3179-C229-6637-A0E4CEC25685}"/>
                  </a:ext>
                </a:extLst>
              </p:cNvPr>
              <p:cNvSpPr>
                <a:spLocks noChangeAspect="1"/>
              </p:cNvSpPr>
              <p:nvPr/>
            </p:nvSpPr>
            <p:spPr bwMode="gray">
              <a:xfrm>
                <a:off x="594172" y="1861154"/>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a:solidFill>
                      <a:schemeClr val="bg1"/>
                    </a:solidFill>
                    <a:cs typeface="Meiryo UI" panose="020B0604030504040204" pitchFamily="50" charset="-128"/>
                  </a:rPr>
                  <a:t>2</a:t>
                </a:r>
                <a:endParaRPr kumimoji="1" lang="ja-JP" altLang="en-US" sz="1200" b="1" dirty="0">
                  <a:solidFill>
                    <a:schemeClr val="bg1"/>
                  </a:solidFill>
                  <a:cs typeface="Meiryo UI" panose="020B0604030504040204" pitchFamily="50" charset="-128"/>
                </a:endParaRPr>
              </a:p>
            </p:txBody>
          </p:sp>
          <p:sp>
            <p:nvSpPr>
              <p:cNvPr id="18" name="四角形: 角を丸くする 17">
                <a:extLst>
                  <a:ext uri="{FF2B5EF4-FFF2-40B4-BE49-F238E27FC236}">
                    <a16:creationId xmlns:a16="http://schemas.microsoft.com/office/drawing/2014/main" id="{D4A8DB40-8870-A7A9-233C-F22D663917E9}"/>
                  </a:ext>
                </a:extLst>
              </p:cNvPr>
              <p:cNvSpPr>
                <a:spLocks noChangeAspect="1"/>
              </p:cNvSpPr>
              <p:nvPr/>
            </p:nvSpPr>
            <p:spPr bwMode="gray">
              <a:xfrm>
                <a:off x="594172" y="2825477"/>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b="1" dirty="0">
                    <a:solidFill>
                      <a:schemeClr val="bg1"/>
                    </a:solidFill>
                    <a:cs typeface="Meiryo UI" panose="020B0604030504040204" pitchFamily="50" charset="-128"/>
                  </a:rPr>
                  <a:t>3</a:t>
                </a:r>
                <a:endParaRPr kumimoji="1" lang="ja-JP" altLang="en-US" sz="1200" b="1" dirty="0">
                  <a:solidFill>
                    <a:schemeClr val="bg1"/>
                  </a:solidFill>
                  <a:cs typeface="Meiryo UI" panose="020B0604030504040204" pitchFamily="50" charset="-128"/>
                </a:endParaRPr>
              </a:p>
            </p:txBody>
          </p:sp>
          <p:sp>
            <p:nvSpPr>
              <p:cNvPr id="20" name="四角形: 角を丸くする 19">
                <a:extLst>
                  <a:ext uri="{FF2B5EF4-FFF2-40B4-BE49-F238E27FC236}">
                    <a16:creationId xmlns:a16="http://schemas.microsoft.com/office/drawing/2014/main" id="{DCA6F95E-9643-6174-CF54-6F0B3B6FB404}"/>
                  </a:ext>
                </a:extLst>
              </p:cNvPr>
              <p:cNvSpPr>
                <a:spLocks noChangeAspect="1"/>
              </p:cNvSpPr>
              <p:nvPr/>
            </p:nvSpPr>
            <p:spPr bwMode="gray">
              <a:xfrm>
                <a:off x="5400017" y="274761"/>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b="1" dirty="0">
                    <a:solidFill>
                      <a:schemeClr val="bg1"/>
                    </a:solidFill>
                    <a:cs typeface="Meiryo UI" panose="020B0604030504040204" pitchFamily="50" charset="-128"/>
                  </a:rPr>
                  <a:t>4</a:t>
                </a:r>
                <a:endParaRPr kumimoji="1" lang="ja-JP" altLang="en-US" sz="1200" b="1" dirty="0">
                  <a:solidFill>
                    <a:schemeClr val="bg1"/>
                  </a:solidFill>
                  <a:cs typeface="Meiryo UI" panose="020B0604030504040204" pitchFamily="50" charset="-128"/>
                </a:endParaRPr>
              </a:p>
            </p:txBody>
          </p:sp>
          <p:sp>
            <p:nvSpPr>
              <p:cNvPr id="30" name="四角形: 角を丸くする 29">
                <a:extLst>
                  <a:ext uri="{FF2B5EF4-FFF2-40B4-BE49-F238E27FC236}">
                    <a16:creationId xmlns:a16="http://schemas.microsoft.com/office/drawing/2014/main" id="{2018BDDE-F92C-A2E4-A588-4B5592E05932}"/>
                  </a:ext>
                </a:extLst>
              </p:cNvPr>
              <p:cNvSpPr>
                <a:spLocks noChangeAspect="1"/>
              </p:cNvSpPr>
              <p:nvPr/>
            </p:nvSpPr>
            <p:spPr bwMode="gray">
              <a:xfrm>
                <a:off x="5426174" y="1207391"/>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b="1" dirty="0">
                    <a:solidFill>
                      <a:schemeClr val="bg1"/>
                    </a:solidFill>
                    <a:cs typeface="Meiryo UI" panose="020B0604030504040204" pitchFamily="50" charset="-128"/>
                  </a:rPr>
                  <a:t>5</a:t>
                </a:r>
                <a:endParaRPr kumimoji="1" lang="ja-JP" altLang="en-US" sz="1200" b="1" dirty="0">
                  <a:solidFill>
                    <a:schemeClr val="bg1"/>
                  </a:solidFill>
                  <a:cs typeface="Meiryo UI" panose="020B0604030504040204" pitchFamily="50" charset="-128"/>
                </a:endParaRPr>
              </a:p>
            </p:txBody>
          </p:sp>
          <p:sp>
            <p:nvSpPr>
              <p:cNvPr id="51" name="四角形: 角を丸くする 50">
                <a:extLst>
                  <a:ext uri="{FF2B5EF4-FFF2-40B4-BE49-F238E27FC236}">
                    <a16:creationId xmlns:a16="http://schemas.microsoft.com/office/drawing/2014/main" id="{48EB77BF-4929-19A0-160E-53749BE9C91E}"/>
                  </a:ext>
                </a:extLst>
              </p:cNvPr>
              <p:cNvSpPr>
                <a:spLocks noChangeAspect="1"/>
              </p:cNvSpPr>
              <p:nvPr/>
            </p:nvSpPr>
            <p:spPr bwMode="gray">
              <a:xfrm>
                <a:off x="5417005" y="2131866"/>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a:solidFill>
                      <a:schemeClr val="bg1"/>
                    </a:solidFill>
                    <a:cs typeface="Meiryo UI" panose="020B0604030504040204" pitchFamily="50" charset="-128"/>
                  </a:rPr>
                  <a:t>6</a:t>
                </a:r>
                <a:endParaRPr kumimoji="1" lang="ja-JP" altLang="en-US" sz="1200" b="1" dirty="0">
                  <a:solidFill>
                    <a:schemeClr val="bg1"/>
                  </a:solidFill>
                  <a:cs typeface="Meiryo UI" panose="020B0604030504040204" pitchFamily="50" charset="-128"/>
                </a:endParaRPr>
              </a:p>
            </p:txBody>
          </p:sp>
          <p:sp>
            <p:nvSpPr>
              <p:cNvPr id="53" name="四角形: 角を丸くする 52">
                <a:extLst>
                  <a:ext uri="{FF2B5EF4-FFF2-40B4-BE49-F238E27FC236}">
                    <a16:creationId xmlns:a16="http://schemas.microsoft.com/office/drawing/2014/main" id="{9925D805-ED7D-530D-6FC3-8D24C3FBE58B}"/>
                  </a:ext>
                </a:extLst>
              </p:cNvPr>
              <p:cNvSpPr>
                <a:spLocks noChangeAspect="1"/>
              </p:cNvSpPr>
              <p:nvPr/>
            </p:nvSpPr>
            <p:spPr bwMode="gray">
              <a:xfrm>
                <a:off x="5407220" y="3078537"/>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b="1" dirty="0">
                    <a:solidFill>
                      <a:schemeClr val="bg1"/>
                    </a:solidFill>
                    <a:cs typeface="Meiryo UI" panose="020B0604030504040204" pitchFamily="50" charset="-128"/>
                  </a:rPr>
                  <a:t>7</a:t>
                </a:r>
                <a:endParaRPr kumimoji="1" lang="ja-JP" altLang="en-US" sz="1200" b="1" dirty="0">
                  <a:solidFill>
                    <a:schemeClr val="bg1"/>
                  </a:solidFill>
                  <a:cs typeface="Meiryo UI" panose="020B0604030504040204" pitchFamily="50" charset="-128"/>
                </a:endParaRPr>
              </a:p>
            </p:txBody>
          </p:sp>
          <p:sp>
            <p:nvSpPr>
              <p:cNvPr id="2" name="テキスト ボックス 1">
                <a:extLst>
                  <a:ext uri="{FF2B5EF4-FFF2-40B4-BE49-F238E27FC236}">
                    <a16:creationId xmlns:a16="http://schemas.microsoft.com/office/drawing/2014/main" id="{3C5B760C-584C-A9DA-7202-AA855A59FCAA}"/>
                  </a:ext>
                </a:extLst>
              </p:cNvPr>
              <p:cNvSpPr txBox="1"/>
              <p:nvPr/>
            </p:nvSpPr>
            <p:spPr bwMode="gray">
              <a:xfrm>
                <a:off x="707017" y="772490"/>
                <a:ext cx="4585876" cy="3456000"/>
              </a:xfrm>
              <a:prstGeom prst="rect">
                <a:avLst/>
              </a:prstGeom>
              <a:noFill/>
            </p:spPr>
            <p:txBody>
              <a:bodyPr wrap="square" lIns="144000" tIns="72000" rIns="72000" bIns="0" rtlCol="0">
                <a:noAutofit/>
              </a:bodyPr>
              <a:lstStyle/>
              <a:p>
                <a:pPr algn="l">
                  <a:lnSpc>
                    <a:spcPct val="120000"/>
                  </a:lnSpc>
                  <a:spcAft>
                    <a:spcPts val="600"/>
                  </a:spcAft>
                </a:pPr>
                <a:r>
                  <a:rPr kumimoji="1" lang="ja-JP" altLang="en-US" sz="1100" b="1" dirty="0">
                    <a:solidFill>
                      <a:schemeClr val="accent4"/>
                    </a:solidFill>
                    <a:latin typeface="+mn-ea"/>
                    <a:cs typeface="メイリオ" panose="020B0604030504040204" pitchFamily="50" charset="-128"/>
                  </a:rPr>
                  <a:t>職員の住宅確保経費</a:t>
                </a:r>
                <a:br>
                  <a:rPr kumimoji="1" lang="en-US" altLang="ja-JP" sz="1000" dirty="0">
                    <a:latin typeface="+mn-ea"/>
                    <a:cs typeface="メイリオ" panose="020B0604030504040204" pitchFamily="50" charset="-128"/>
                  </a:rPr>
                </a:br>
                <a:r>
                  <a:rPr kumimoji="1" lang="en-US" altLang="ja-JP" sz="1000" dirty="0">
                    <a:latin typeface="+mn-ea"/>
                    <a:cs typeface="メイリオ" panose="020B0604030504040204" pitchFamily="50" charset="-128"/>
                  </a:rPr>
                  <a:t>1</a:t>
                </a:r>
                <a:r>
                  <a:rPr kumimoji="1" lang="ja-JP" altLang="en-US" sz="1000" dirty="0">
                    <a:latin typeface="+mn-ea"/>
                    <a:cs typeface="メイリオ" panose="020B0604030504040204" pitchFamily="50" charset="-128"/>
                  </a:rPr>
                  <a:t>戸あたりの月額家賃と月額</a:t>
                </a:r>
                <a:r>
                  <a:rPr kumimoji="1" lang="en-US" altLang="ja-JP" sz="1000" dirty="0">
                    <a:latin typeface="+mn-ea"/>
                    <a:cs typeface="メイリオ" panose="020B0604030504040204" pitchFamily="50" charset="-128"/>
                  </a:rPr>
                  <a:t>82,000</a:t>
                </a:r>
                <a:r>
                  <a:rPr kumimoji="1" lang="ja-JP" altLang="en-US" sz="1000" dirty="0">
                    <a:latin typeface="+mn-ea"/>
                    <a:cs typeface="メイリオ" panose="020B0604030504040204" pitchFamily="50" charset="-128"/>
                  </a:rPr>
                  <a:t>円（港区内で住宅を確保する場合は</a:t>
                </a:r>
                <a:r>
                  <a:rPr kumimoji="1" lang="en-US" altLang="ja-JP" sz="1000" dirty="0">
                    <a:latin typeface="+mn-ea"/>
                    <a:cs typeface="メイリオ" panose="020B0604030504040204" pitchFamily="50" charset="-128"/>
                  </a:rPr>
                  <a:t>112,000</a:t>
                </a:r>
                <a:r>
                  <a:rPr kumimoji="1" lang="ja-JP" altLang="en-US" sz="1000" dirty="0">
                    <a:latin typeface="+mn-ea"/>
                    <a:cs typeface="メイリオ" panose="020B0604030504040204" pitchFamily="50" charset="-128"/>
                  </a:rPr>
                  <a:t>円）のいずれか少ない方の額に、</a:t>
                </a:r>
                <a:r>
                  <a:rPr kumimoji="1" lang="en-US" altLang="ja-JP" sz="1000" dirty="0">
                    <a:latin typeface="+mn-ea"/>
                    <a:cs typeface="メイリオ" panose="020B0604030504040204" pitchFamily="50" charset="-128"/>
                  </a:rPr>
                  <a:t>8</a:t>
                </a:r>
                <a:r>
                  <a:rPr kumimoji="1" lang="ja-JP" altLang="en-US" sz="1000" dirty="0">
                    <a:latin typeface="+mn-ea"/>
                    <a:cs typeface="メイリオ" panose="020B0604030504040204" pitchFamily="50" charset="-128"/>
                  </a:rPr>
                  <a:t>分の</a:t>
                </a:r>
                <a:r>
                  <a:rPr kumimoji="1" lang="en-US" altLang="ja-JP" sz="1000" dirty="0">
                    <a:latin typeface="+mn-ea"/>
                    <a:cs typeface="メイリオ" panose="020B0604030504040204" pitchFamily="50" charset="-128"/>
                  </a:rPr>
                  <a:t>7</a:t>
                </a:r>
                <a:r>
                  <a:rPr kumimoji="1" lang="ja-JP" altLang="en-US" sz="1000" dirty="0">
                    <a:latin typeface="+mn-ea"/>
                    <a:cs typeface="メイリオ" panose="020B0604030504040204" pitchFamily="50" charset="-128"/>
                  </a:rPr>
                  <a:t>を乗じた額を補助します。</a:t>
                </a:r>
                <a:br>
                  <a:rPr kumimoji="1" lang="en-US" altLang="ja-JP" sz="1000" dirty="0">
                    <a:latin typeface="+mn-ea"/>
                    <a:cs typeface="メイリオ" panose="020B0604030504040204" pitchFamily="50" charset="-128"/>
                  </a:rPr>
                </a:br>
                <a:r>
                  <a:rPr kumimoji="1" lang="ja-JP" altLang="en-US" sz="1000" dirty="0">
                    <a:latin typeface="+mn-ea"/>
                    <a:cs typeface="メイリオ" panose="020B0604030504040204" pitchFamily="50" charset="-128"/>
                  </a:rPr>
                  <a:t>なお、東京都の宿舎借り上げ支援事業を優先し、差額が生じた場合は、その差額を限度額まで補助します。</a:t>
                </a:r>
              </a:p>
              <a:p>
                <a:pPr algn="l">
                  <a:lnSpc>
                    <a:spcPct val="120000"/>
                  </a:lnSpc>
                  <a:spcAft>
                    <a:spcPts val="600"/>
                  </a:spcAft>
                </a:pPr>
                <a:r>
                  <a:rPr kumimoji="1" lang="ja-JP" altLang="en-US" sz="1100" b="1" dirty="0">
                    <a:solidFill>
                      <a:schemeClr val="accent4"/>
                    </a:solidFill>
                    <a:latin typeface="+mn-ea"/>
                    <a:cs typeface="メイリオ" panose="020B0604030504040204" pitchFamily="50" charset="-128"/>
                  </a:rPr>
                  <a:t>職員の住宅確保に係る手続き代行経費</a:t>
                </a:r>
                <a:br>
                  <a:rPr kumimoji="1" lang="en-US" altLang="ja-JP" sz="1000" dirty="0">
                    <a:latin typeface="+mn-ea"/>
                    <a:cs typeface="メイリオ" panose="020B0604030504040204" pitchFamily="50" charset="-128"/>
                  </a:rPr>
                </a:br>
                <a:r>
                  <a:rPr kumimoji="1" lang="ja-JP" altLang="en-US" sz="1000" dirty="0">
                    <a:latin typeface="+mn-ea"/>
                    <a:cs typeface="メイリオ" panose="020B0604030504040204" pitchFamily="50" charset="-128"/>
                  </a:rPr>
                  <a:t>住宅確保に係る書類作成等を行政書士に依頼した場合、</a:t>
                </a:r>
                <a:r>
                  <a:rPr kumimoji="1" lang="en-US" altLang="ja-JP" sz="1000" dirty="0">
                    <a:latin typeface="+mn-ea"/>
                    <a:cs typeface="メイリオ" panose="020B0604030504040204" pitchFamily="50" charset="-128"/>
                  </a:rPr>
                  <a:t>1</a:t>
                </a:r>
                <a:r>
                  <a:rPr kumimoji="1" lang="ja-JP" altLang="en-US" sz="1000" dirty="0">
                    <a:latin typeface="+mn-ea"/>
                    <a:cs typeface="メイリオ" panose="020B0604030504040204" pitchFamily="50" charset="-128"/>
                  </a:rPr>
                  <a:t>事業所あたり、実際に要した経費と</a:t>
                </a:r>
                <a:r>
                  <a:rPr kumimoji="1" lang="en-US" altLang="ja-JP" sz="1000" dirty="0">
                    <a:latin typeface="+mn-ea"/>
                    <a:cs typeface="メイリオ" panose="020B0604030504040204" pitchFamily="50" charset="-128"/>
                  </a:rPr>
                  <a:t>30</a:t>
                </a:r>
                <a:r>
                  <a:rPr kumimoji="1" lang="ja-JP" altLang="en-US" sz="1000" dirty="0">
                    <a:latin typeface="+mn-ea"/>
                    <a:cs typeface="メイリオ" panose="020B0604030504040204" pitchFamily="50" charset="-128"/>
                  </a:rPr>
                  <a:t>万円のいずれか少ない方の額を補助します。</a:t>
                </a:r>
                <a:br>
                  <a:rPr kumimoji="1" lang="en-US" altLang="ja-JP" sz="1000" dirty="0">
                    <a:latin typeface="+mn-ea"/>
                    <a:cs typeface="メイリオ" panose="020B0604030504040204" pitchFamily="50" charset="-128"/>
                  </a:rPr>
                </a:br>
                <a:r>
                  <a:rPr kumimoji="1" lang="en-US" altLang="ja-JP" sz="900" dirty="0">
                    <a:latin typeface="+mn-ea"/>
                    <a:cs typeface="メイリオ" panose="020B0604030504040204" pitchFamily="50" charset="-128"/>
                  </a:rPr>
                  <a:t>※</a:t>
                </a:r>
                <a:r>
                  <a:rPr kumimoji="1" lang="ja-JP" altLang="en-US" sz="900" dirty="0">
                    <a:latin typeface="+mn-ea"/>
                    <a:cs typeface="メイリオ" panose="020B0604030504040204" pitchFamily="50" charset="-128"/>
                  </a:rPr>
                  <a:t>東京都介護職員宿舎借り上げ支援事業における提出書類の作成についても、補助対象とします。</a:t>
                </a:r>
              </a:p>
              <a:p>
                <a:pPr algn="l">
                  <a:lnSpc>
                    <a:spcPct val="120000"/>
                  </a:lnSpc>
                  <a:spcAft>
                    <a:spcPts val="600"/>
                  </a:spcAft>
                </a:pPr>
                <a:r>
                  <a:rPr kumimoji="1" lang="ja-JP" altLang="en-US" sz="1100" b="1" dirty="0">
                    <a:solidFill>
                      <a:schemeClr val="accent4"/>
                    </a:solidFill>
                    <a:latin typeface="+mn-ea"/>
                    <a:cs typeface="メイリオ" panose="020B0604030504040204" pitchFamily="50" charset="-128"/>
                  </a:rPr>
                  <a:t>医療的ケア実施経費</a:t>
                </a:r>
                <a:br>
                  <a:rPr lang="en-US" altLang="ja-JP" sz="1000" dirty="0">
                    <a:latin typeface="+mn-ea"/>
                    <a:cs typeface="メイリオ" panose="020B0604030504040204" pitchFamily="50" charset="-128"/>
                  </a:rPr>
                </a:br>
                <a:r>
                  <a:rPr kumimoji="1" lang="ja-JP" altLang="en-US" sz="1000" dirty="0">
                    <a:latin typeface="+mn-ea"/>
                    <a:cs typeface="メイリオ" panose="020B0604030504040204" pitchFamily="50" charset="-128"/>
                  </a:rPr>
                  <a:t>定数を超えて配置している看護師</a:t>
                </a:r>
                <a:r>
                  <a:rPr kumimoji="1" lang="en-US" altLang="ja-JP" sz="1000" dirty="0">
                    <a:latin typeface="+mn-ea"/>
                    <a:cs typeface="メイリオ" panose="020B0604030504040204" pitchFamily="50" charset="-128"/>
                  </a:rPr>
                  <a:t>1</a:t>
                </a:r>
                <a:r>
                  <a:rPr kumimoji="1" lang="ja-JP" altLang="en-US" sz="1000" dirty="0">
                    <a:latin typeface="+mn-ea"/>
                    <a:cs typeface="メイリオ" panose="020B0604030504040204" pitchFamily="50" charset="-128"/>
                  </a:rPr>
                  <a:t>人当たり、年間人件費の</a:t>
                </a:r>
                <a:r>
                  <a:rPr kumimoji="1" lang="en-US" altLang="ja-JP" sz="1000" dirty="0">
                    <a:latin typeface="+mn-ea"/>
                    <a:cs typeface="メイリオ" panose="020B0604030504040204" pitchFamily="50" charset="-128"/>
                  </a:rPr>
                  <a:t>3</a:t>
                </a:r>
                <a:r>
                  <a:rPr kumimoji="1" lang="ja-JP" altLang="en-US" sz="1000" dirty="0">
                    <a:latin typeface="+mn-ea"/>
                    <a:cs typeface="メイリオ" panose="020B0604030504040204" pitchFamily="50" charset="-128"/>
                  </a:rPr>
                  <a:t>分の</a:t>
                </a:r>
                <a:r>
                  <a:rPr kumimoji="1" lang="en-US" altLang="ja-JP" sz="1000" dirty="0">
                    <a:latin typeface="+mn-ea"/>
                    <a:cs typeface="メイリオ" panose="020B0604030504040204" pitchFamily="50" charset="-128"/>
                  </a:rPr>
                  <a:t>2</a:t>
                </a:r>
                <a:r>
                  <a:rPr kumimoji="1" lang="ja-JP" altLang="en-US" sz="1000" dirty="0">
                    <a:latin typeface="+mn-ea"/>
                    <a:cs typeface="メイリオ" panose="020B0604030504040204" pitchFamily="50" charset="-128"/>
                  </a:rPr>
                  <a:t>と</a:t>
                </a:r>
                <a:r>
                  <a:rPr kumimoji="1" lang="en-US" altLang="ja-JP" sz="1000" dirty="0">
                    <a:latin typeface="+mn-ea"/>
                    <a:cs typeface="メイリオ" panose="020B0604030504040204" pitchFamily="50" charset="-128"/>
                  </a:rPr>
                  <a:t>450</a:t>
                </a:r>
                <a:r>
                  <a:rPr kumimoji="1" lang="ja-JP" altLang="en-US" sz="1000" dirty="0">
                    <a:latin typeface="+mn-ea"/>
                    <a:cs typeface="メイリオ" panose="020B0604030504040204" pitchFamily="50" charset="-128"/>
                  </a:rPr>
                  <a:t>万円のいずれか少ない方の額を補助します。また、年度を通じて看護師を夜勤として配置する場合は、</a:t>
                </a:r>
                <a:r>
                  <a:rPr kumimoji="1" lang="en-US" altLang="ja-JP" sz="1000" dirty="0">
                    <a:latin typeface="+mn-ea"/>
                    <a:cs typeface="メイリオ" panose="020B0604030504040204" pitchFamily="50" charset="-128"/>
                  </a:rPr>
                  <a:t>1</a:t>
                </a:r>
                <a:r>
                  <a:rPr kumimoji="1" lang="ja-JP" altLang="en-US" sz="1000" dirty="0">
                    <a:latin typeface="+mn-ea"/>
                    <a:cs typeface="メイリオ" panose="020B0604030504040204" pitchFamily="50" charset="-128"/>
                  </a:rPr>
                  <a:t>事業所あたり、人件費と</a:t>
                </a:r>
                <a:r>
                  <a:rPr kumimoji="1" lang="en-US" altLang="ja-JP" sz="1000" dirty="0">
                    <a:latin typeface="+mn-ea"/>
                    <a:cs typeface="メイリオ" panose="020B0604030504040204" pitchFamily="50" charset="-128"/>
                  </a:rPr>
                  <a:t>700</a:t>
                </a:r>
                <a:r>
                  <a:rPr kumimoji="1" lang="ja-JP" altLang="en-US" sz="1000" dirty="0">
                    <a:latin typeface="+mn-ea"/>
                    <a:cs typeface="メイリオ" panose="020B0604030504040204" pitchFamily="50" charset="-128"/>
                  </a:rPr>
                  <a:t>万円のいずれか少ない方の額を補助します。</a:t>
                </a:r>
                <a:br>
                  <a:rPr lang="en-US" altLang="ja-JP" sz="1000" dirty="0">
                    <a:latin typeface="+mn-ea"/>
                    <a:cs typeface="メイリオ" panose="020B0604030504040204" pitchFamily="50" charset="-128"/>
                  </a:rPr>
                </a:br>
                <a:r>
                  <a:rPr kumimoji="1" lang="en-US" altLang="ja-JP" sz="800" dirty="0">
                    <a:latin typeface="+mn-ea"/>
                    <a:cs typeface="メイリオ" panose="020B0604030504040204" pitchFamily="50" charset="-128"/>
                  </a:rPr>
                  <a:t>※</a:t>
                </a:r>
                <a:r>
                  <a:rPr kumimoji="1" lang="ja-JP" altLang="en-US" sz="800" dirty="0">
                    <a:latin typeface="+mn-ea"/>
                    <a:cs typeface="メイリオ" panose="020B0604030504040204" pitchFamily="50" charset="-128"/>
                  </a:rPr>
                  <a:t>年度途中から体制が整った場合は、その翌日から年度末までの日数に</a:t>
                </a:r>
                <a:r>
                  <a:rPr kumimoji="1" lang="en-US" altLang="ja-JP" sz="800" dirty="0">
                    <a:latin typeface="+mn-ea"/>
                    <a:cs typeface="メイリオ" panose="020B0604030504040204" pitchFamily="50" charset="-128"/>
                  </a:rPr>
                  <a:t>19,000</a:t>
                </a:r>
                <a:r>
                  <a:rPr kumimoji="1" lang="ja-JP" altLang="en-US" sz="800" dirty="0">
                    <a:latin typeface="+mn-ea"/>
                    <a:cs typeface="メイリオ" panose="020B0604030504040204" pitchFamily="50" charset="-128"/>
                  </a:rPr>
                  <a:t>円を乗じた額とします。</a:t>
                </a:r>
                <a:endParaRPr kumimoji="1" lang="en-US" altLang="ja-JP" sz="800" dirty="0">
                  <a:latin typeface="+mn-ea"/>
                  <a:cs typeface="メイリオ" panose="020B0604030504040204" pitchFamily="50" charset="-128"/>
                </a:endParaRPr>
              </a:p>
              <a:p>
                <a:pPr algn="l">
                  <a:lnSpc>
                    <a:spcPct val="120000"/>
                  </a:lnSpc>
                  <a:spcAft>
                    <a:spcPts val="600"/>
                  </a:spcAft>
                </a:pPr>
                <a:endParaRPr kumimoji="1" lang="ja-JP" altLang="en-US" sz="1000" dirty="0">
                  <a:latin typeface="+mn-ea"/>
                  <a:cs typeface="メイリオ" panose="020B0604030504040204" pitchFamily="50" charset="-128"/>
                </a:endParaRPr>
              </a:p>
            </p:txBody>
          </p:sp>
        </p:grpSp>
        <p:sp>
          <p:nvSpPr>
            <p:cNvPr id="65" name="正方形/長方形 64">
              <a:extLst>
                <a:ext uri="{FF2B5EF4-FFF2-40B4-BE49-F238E27FC236}">
                  <a16:creationId xmlns:a16="http://schemas.microsoft.com/office/drawing/2014/main" id="{56386291-2B9F-D85C-AF91-BA2D40FCAE76}"/>
                </a:ext>
              </a:extLst>
            </p:cNvPr>
            <p:cNvSpPr/>
            <p:nvPr/>
          </p:nvSpPr>
          <p:spPr bwMode="gray">
            <a:xfrm>
              <a:off x="1523777" y="555664"/>
              <a:ext cx="360000" cy="180000"/>
            </a:xfrm>
            <a:prstGeom prst="rect">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1100" b="1" dirty="0">
                  <a:solidFill>
                    <a:schemeClr val="tx2"/>
                  </a:solidFill>
                  <a:latin typeface="+mn-ea"/>
                  <a:cs typeface="Meiryo UI" panose="020B0604030504040204" pitchFamily="50" charset="-128"/>
                </a:rPr>
                <a:t>概要</a:t>
              </a:r>
            </a:p>
          </p:txBody>
        </p:sp>
      </p:grpSp>
      <p:grpSp>
        <p:nvGrpSpPr>
          <p:cNvPr id="73" name="グループ化 72">
            <a:extLst>
              <a:ext uri="{FF2B5EF4-FFF2-40B4-BE49-F238E27FC236}">
                <a16:creationId xmlns:a16="http://schemas.microsoft.com/office/drawing/2014/main" id="{B1C8938A-257E-EB61-AE5B-FE6426DE3E46}"/>
              </a:ext>
            </a:extLst>
          </p:cNvPr>
          <p:cNvGrpSpPr/>
          <p:nvPr/>
        </p:nvGrpSpPr>
        <p:grpSpPr bwMode="gray">
          <a:xfrm>
            <a:off x="0" y="0"/>
            <a:ext cx="10693400" cy="7561263"/>
            <a:chOff x="0" y="0"/>
            <a:chExt cx="10693400" cy="7561263"/>
          </a:xfrm>
        </p:grpSpPr>
        <p:sp>
          <p:nvSpPr>
            <p:cNvPr id="71" name="正方形/長方形 70">
              <a:extLst>
                <a:ext uri="{FF2B5EF4-FFF2-40B4-BE49-F238E27FC236}">
                  <a16:creationId xmlns:a16="http://schemas.microsoft.com/office/drawing/2014/main" id="{837ABF67-29C2-0EE6-26AF-113990F8649C}"/>
                </a:ext>
              </a:extLst>
            </p:cNvPr>
            <p:cNvSpPr/>
            <p:nvPr/>
          </p:nvSpPr>
          <p:spPr bwMode="gray">
            <a:xfrm>
              <a:off x="0" y="0"/>
              <a:ext cx="10692000" cy="288000"/>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sp>
          <p:nvSpPr>
            <p:cNvPr id="72" name="正方形/長方形 71">
              <a:extLst>
                <a:ext uri="{FF2B5EF4-FFF2-40B4-BE49-F238E27FC236}">
                  <a16:creationId xmlns:a16="http://schemas.microsoft.com/office/drawing/2014/main" id="{9497944E-F0F2-15C5-E115-BD269E9C0FDD}"/>
                </a:ext>
              </a:extLst>
            </p:cNvPr>
            <p:cNvSpPr/>
            <p:nvPr/>
          </p:nvSpPr>
          <p:spPr bwMode="gray">
            <a:xfrm>
              <a:off x="1400" y="7273263"/>
              <a:ext cx="10692000" cy="288000"/>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200" dirty="0">
                <a:solidFill>
                  <a:schemeClr val="tx1"/>
                </a:solidFill>
                <a:latin typeface="+mn-ea"/>
                <a:cs typeface="Meiryo UI" panose="020B0604030504040204" pitchFamily="50" charset="-128"/>
              </a:endParaRPr>
            </a:p>
          </p:txBody>
        </p:sp>
      </p:grpSp>
      <p:sp>
        <p:nvSpPr>
          <p:cNvPr id="17" name="四角形: 角を丸くする 16">
            <a:extLst>
              <a:ext uri="{FF2B5EF4-FFF2-40B4-BE49-F238E27FC236}">
                <a16:creationId xmlns:a16="http://schemas.microsoft.com/office/drawing/2014/main" id="{CDA14E30-C25B-FA9F-F8AF-941D172268F2}"/>
              </a:ext>
            </a:extLst>
          </p:cNvPr>
          <p:cNvSpPr>
            <a:spLocks noChangeAspect="1"/>
          </p:cNvSpPr>
          <p:nvPr/>
        </p:nvSpPr>
        <p:spPr bwMode="gray">
          <a:xfrm>
            <a:off x="5335764" y="4077357"/>
            <a:ext cx="180000" cy="180000"/>
          </a:xfrm>
          <a:prstGeom prst="round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b="1" dirty="0">
                <a:solidFill>
                  <a:schemeClr val="bg1"/>
                </a:solidFill>
                <a:cs typeface="Meiryo UI" panose="020B0604030504040204" pitchFamily="50" charset="-128"/>
              </a:rPr>
              <a:t>8</a:t>
            </a:r>
            <a:endParaRPr kumimoji="1" lang="ja-JP" altLang="en-US" sz="1200" b="1" dirty="0">
              <a:solidFill>
                <a:schemeClr val="bg1"/>
              </a:solidFill>
              <a:cs typeface="Meiryo UI" panose="020B0604030504040204" pitchFamily="50" charset="-128"/>
            </a:endParaRPr>
          </a:p>
        </p:txBody>
      </p:sp>
    </p:spTree>
    <p:extLst>
      <p:ext uri="{BB962C8B-B14F-4D97-AF65-F5344CB8AC3E}">
        <p14:creationId xmlns:p14="http://schemas.microsoft.com/office/powerpoint/2010/main" val="563223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OKUYO_A4縦">
  <a:themeElements>
    <a:clrScheme name="ポップ">
      <a:dk1>
        <a:sysClr val="windowText" lastClr="000000"/>
      </a:dk1>
      <a:lt1>
        <a:sysClr val="window" lastClr="FFFFFF"/>
      </a:lt1>
      <a:dk2>
        <a:srgbClr val="0080EA"/>
      </a:dk2>
      <a:lt2>
        <a:srgbClr val="D7F6FF"/>
      </a:lt2>
      <a:accent1>
        <a:srgbClr val="1AB39F"/>
      </a:accent1>
      <a:accent2>
        <a:srgbClr val="7FD13B"/>
      </a:accent2>
      <a:accent3>
        <a:srgbClr val="FEB80A"/>
      </a:accent3>
      <a:accent4>
        <a:srgbClr val="EB5705"/>
      </a:accent4>
      <a:accent5>
        <a:srgbClr val="EA157A"/>
      </a:accent5>
      <a:accent6>
        <a:srgbClr val="71685C"/>
      </a:accent6>
      <a:hlink>
        <a:srgbClr val="EB8803"/>
      </a:hlink>
      <a:folHlink>
        <a:srgbClr val="5F7791"/>
      </a:folHlink>
    </a:clrScheme>
    <a:fontScheme name="港区最新">
      <a:majorFont>
        <a:latin typeface="Arial"/>
        <a:ea typeface="BIZ UDPゴシック"/>
        <a:cs typeface=""/>
      </a:majorFont>
      <a:minorFont>
        <a:latin typeface="Arial"/>
        <a:ea typeface="BIZ UDPゴシック"/>
        <a:cs typeface=""/>
      </a:minorFont>
    </a:fontScheme>
    <a:fmtScheme name="エッセンシャル">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spDef>
      <a:spPr>
        <a:noFill/>
        <a:ln w="9525">
          <a:solidFill>
            <a:schemeClr val="tx1"/>
          </a:solidFill>
        </a:ln>
      </a:spPr>
      <a:bodyPr lIns="0" tIns="0" rIns="0" bIns="0" rtlCol="0" anchor="ctr"/>
      <a:lstStyle>
        <a:defPPr algn="ctr">
          <a:defRPr kumimoji="1" sz="1200" dirty="0" smtClean="0">
            <a:solidFill>
              <a:schemeClr val="tx1"/>
            </a:solidFill>
            <a:latin typeface="+mn-ea"/>
            <a:cs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kumimoji="1" sz="1200" dirty="0" smtClean="0">
            <a:latin typeface="+mn-ea"/>
            <a:cs typeface="メイリオ"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788</TotalTime>
  <Words>978</Words>
  <Application>Microsoft Office PowerPoint</Application>
  <PresentationFormat>ユーザー設定</PresentationFormat>
  <Paragraphs>109</Paragraphs>
  <Slides>2</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Meiryo UI</vt:lpstr>
      <vt:lpstr>メイリオ</vt:lpstr>
      <vt:lpstr>游ゴシック</vt:lpstr>
      <vt:lpstr>Arial</vt:lpstr>
      <vt:lpstr>KOKUYO_A4縦</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タイトル□□□□□□□□□□□</dc:title>
  <dc:creator>user01</dc:creator>
  <cp:lastModifiedBy>佐久間　有美</cp:lastModifiedBy>
  <cp:revision>107</cp:revision>
  <cp:lastPrinted>2026-09-28T07:19:03Z</cp:lastPrinted>
  <dcterms:created xsi:type="dcterms:W3CDTF">2017-09-29T11:43:19Z</dcterms:created>
  <dcterms:modified xsi:type="dcterms:W3CDTF">2026-09-28T07:19:04Z</dcterms:modified>
</cp:coreProperties>
</file>