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5" r:id="rId1"/>
  </p:sldMasterIdLst>
  <p:notesMasterIdLst>
    <p:notesMasterId r:id="rId4"/>
  </p:notesMasterIdLst>
  <p:sldIdLst>
    <p:sldId id="264" r:id="rId2"/>
    <p:sldId id="268" r:id="rId3"/>
  </p:sldIdLst>
  <p:sldSz cx="7561263" cy="10693400"/>
  <p:notesSz cx="6735763"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9">
          <p15:clr>
            <a:srgbClr val="A4A3A4"/>
          </p15:clr>
        </p15:guide>
        <p15:guide id="2" orient="horz" pos="102" userDrawn="1">
          <p15:clr>
            <a:srgbClr val="A4A3A4"/>
          </p15:clr>
        </p15:guide>
        <p15:guide id="3" orient="horz" pos="6634" userDrawn="1">
          <p15:clr>
            <a:srgbClr val="A4A3A4"/>
          </p15:clr>
        </p15:guide>
        <p15:guide id="4" pos="2382">
          <p15:clr>
            <a:srgbClr val="A4A3A4"/>
          </p15:clr>
        </p15:guide>
        <p15:guide id="5" pos="114" userDrawn="1">
          <p15:clr>
            <a:srgbClr val="A4A3A4"/>
          </p15:clr>
        </p15:guide>
        <p15:guide id="6" pos="464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FDED"/>
    <a:srgbClr val="F8C110"/>
    <a:srgbClr val="EF1984"/>
    <a:srgbClr val="F57F8F"/>
    <a:srgbClr val="F35F74"/>
    <a:srgbClr val="FBD1D7"/>
    <a:srgbClr val="FDE3E7"/>
    <a:srgbClr val="F9B1BB"/>
    <a:srgbClr val="006F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806" autoAdjust="0"/>
  </p:normalViewPr>
  <p:slideViewPr>
    <p:cSldViewPr>
      <p:cViewPr>
        <p:scale>
          <a:sx n="50" d="100"/>
          <a:sy n="50" d="100"/>
        </p:scale>
        <p:origin x="2008" y="24"/>
      </p:cViewPr>
      <p:guideLst>
        <p:guide orient="horz" pos="3369"/>
        <p:guide orient="horz" pos="102"/>
        <p:guide orient="horz" pos="6634"/>
        <p:guide pos="2382"/>
        <p:guide pos="114"/>
        <p:guide pos="46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565" cy="494027"/>
          </a:xfrm>
          <a:prstGeom prst="rect">
            <a:avLst/>
          </a:prstGeom>
        </p:spPr>
        <p:txBody>
          <a:bodyPr vert="horz" lIns="90782" tIns="45391" rIns="90782" bIns="4539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626" y="0"/>
            <a:ext cx="2919565" cy="494027"/>
          </a:xfrm>
          <a:prstGeom prst="rect">
            <a:avLst/>
          </a:prstGeom>
        </p:spPr>
        <p:txBody>
          <a:bodyPr vert="horz" lIns="90782" tIns="45391" rIns="90782" bIns="45391" rtlCol="0"/>
          <a:lstStyle>
            <a:lvl1pPr algn="r">
              <a:defRPr sz="1200"/>
            </a:lvl1pPr>
          </a:lstStyle>
          <a:p>
            <a:fld id="{893C94BE-4748-47D6-87A6-06EABF5DDA92}"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2190750" y="1233488"/>
            <a:ext cx="2354263" cy="3330575"/>
          </a:xfrm>
          <a:prstGeom prst="rect">
            <a:avLst/>
          </a:prstGeom>
          <a:noFill/>
          <a:ln w="12700">
            <a:solidFill>
              <a:prstClr val="black"/>
            </a:solidFill>
          </a:ln>
        </p:spPr>
        <p:txBody>
          <a:bodyPr vert="horz" lIns="90782" tIns="45391" rIns="90782" bIns="45391" rtlCol="0" anchor="ctr"/>
          <a:lstStyle/>
          <a:p>
            <a:endParaRPr lang="ja-JP" altLang="en-US"/>
          </a:p>
        </p:txBody>
      </p:sp>
      <p:sp>
        <p:nvSpPr>
          <p:cNvPr id="5" name="ノート プレースホルダー 4"/>
          <p:cNvSpPr>
            <a:spLocks noGrp="1"/>
          </p:cNvSpPr>
          <p:nvPr>
            <p:ph type="body" sz="quarter" idx="3"/>
          </p:nvPr>
        </p:nvSpPr>
        <p:spPr>
          <a:xfrm>
            <a:off x="673262" y="4749288"/>
            <a:ext cx="5389240" cy="3885923"/>
          </a:xfrm>
          <a:prstGeom prst="rect">
            <a:avLst/>
          </a:prstGeom>
        </p:spPr>
        <p:txBody>
          <a:bodyPr vert="horz" lIns="90782" tIns="45391" rIns="90782" bIns="453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5461"/>
            <a:ext cx="2919565" cy="494027"/>
          </a:xfrm>
          <a:prstGeom prst="rect">
            <a:avLst/>
          </a:prstGeom>
        </p:spPr>
        <p:txBody>
          <a:bodyPr vert="horz" lIns="90782" tIns="45391" rIns="90782" bIns="4539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626" y="9375461"/>
            <a:ext cx="2919565" cy="494027"/>
          </a:xfrm>
          <a:prstGeom prst="rect">
            <a:avLst/>
          </a:prstGeom>
        </p:spPr>
        <p:txBody>
          <a:bodyPr vert="horz" lIns="90782" tIns="45391" rIns="90782" bIns="45391" rtlCol="0" anchor="b"/>
          <a:lstStyle>
            <a:lvl1pPr algn="r">
              <a:defRPr sz="1200"/>
            </a:lvl1pPr>
          </a:lstStyle>
          <a:p>
            <a:fld id="{C6EF98F2-4AEE-4F3A-AE6E-D0A4685A2113}" type="slidenum">
              <a:rPr kumimoji="1" lang="ja-JP" altLang="en-US" smtClean="0"/>
              <a:t>‹#›</a:t>
            </a:fld>
            <a:endParaRPr kumimoji="1" lang="ja-JP" altLang="en-US"/>
          </a:p>
        </p:txBody>
      </p:sp>
    </p:spTree>
    <p:extLst>
      <p:ext uri="{BB962C8B-B14F-4D97-AF65-F5344CB8AC3E}">
        <p14:creationId xmlns:p14="http://schemas.microsoft.com/office/powerpoint/2010/main" val="9343124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6EF98F2-4AEE-4F3A-AE6E-D0A4685A2113}" type="slidenum">
              <a:rPr kumimoji="1" lang="ja-JP" altLang="en-US" smtClean="0"/>
              <a:t>1</a:t>
            </a:fld>
            <a:endParaRPr kumimoji="1" lang="ja-JP" altLang="en-US"/>
          </a:p>
        </p:txBody>
      </p:sp>
    </p:spTree>
    <p:extLst>
      <p:ext uri="{BB962C8B-B14F-4D97-AF65-F5344CB8AC3E}">
        <p14:creationId xmlns:p14="http://schemas.microsoft.com/office/powerpoint/2010/main" val="1028793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BA17143B-8684-4E11-B97C-36CC9D42D499}"/>
              </a:ext>
            </a:extLst>
          </p:cNvPr>
          <p:cNvGrpSpPr/>
          <p:nvPr userDrawn="1"/>
        </p:nvGrpSpPr>
        <p:grpSpPr>
          <a:xfrm>
            <a:off x="180631" y="162700"/>
            <a:ext cx="7200000" cy="10368722"/>
            <a:chOff x="180631" y="162700"/>
            <a:chExt cx="7200000" cy="10368722"/>
          </a:xfrm>
        </p:grpSpPr>
        <p:grpSp>
          <p:nvGrpSpPr>
            <p:cNvPr id="117" name="グループ化 116"/>
            <p:cNvGrpSpPr/>
            <p:nvPr userDrawn="1"/>
          </p:nvGrpSpPr>
          <p:grpSpPr>
            <a:xfrm>
              <a:off x="182397" y="162700"/>
              <a:ext cx="7196468" cy="10368000"/>
              <a:chOff x="213189" y="5809"/>
              <a:chExt cx="7196468" cy="10656000"/>
            </a:xfrm>
          </p:grpSpPr>
          <p:sp>
            <p:nvSpPr>
              <p:cNvPr id="121" name="Line 42"/>
              <p:cNvSpPr>
                <a:spLocks noChangeShapeType="1"/>
              </p:cNvSpPr>
              <p:nvPr userDrawn="1"/>
            </p:nvSpPr>
            <p:spPr bwMode="auto">
              <a:xfrm rot="5400000">
                <a:off x="-3244406"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2" name="Line 43"/>
              <p:cNvSpPr>
                <a:spLocks noChangeShapeType="1"/>
              </p:cNvSpPr>
              <p:nvPr userDrawn="1"/>
            </p:nvSpPr>
            <p:spPr bwMode="auto">
              <a:xfrm rot="5400000">
                <a:off x="-3101531"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24" name="Line 44"/>
              <p:cNvSpPr>
                <a:spLocks noChangeShapeType="1"/>
              </p:cNvSpPr>
              <p:nvPr userDrawn="1"/>
            </p:nvSpPr>
            <p:spPr bwMode="auto">
              <a:xfrm rot="5400000">
                <a:off x="-2957068"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25" name="Line 45"/>
              <p:cNvSpPr>
                <a:spLocks noChangeShapeType="1"/>
              </p:cNvSpPr>
              <p:nvPr userDrawn="1"/>
            </p:nvSpPr>
            <p:spPr bwMode="auto">
              <a:xfrm rot="5400000">
                <a:off x="-2812606"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26" name="Line 46"/>
              <p:cNvSpPr>
                <a:spLocks noChangeShapeType="1"/>
              </p:cNvSpPr>
              <p:nvPr userDrawn="1"/>
            </p:nvSpPr>
            <p:spPr bwMode="auto">
              <a:xfrm rot="5400000">
                <a:off x="-2669731"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27" name="Line 47"/>
              <p:cNvSpPr>
                <a:spLocks noChangeShapeType="1"/>
              </p:cNvSpPr>
              <p:nvPr userDrawn="1"/>
            </p:nvSpPr>
            <p:spPr bwMode="auto">
              <a:xfrm rot="5400000">
                <a:off x="-2525268"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28" name="Line 48"/>
              <p:cNvSpPr>
                <a:spLocks noChangeShapeType="1"/>
              </p:cNvSpPr>
              <p:nvPr userDrawn="1"/>
            </p:nvSpPr>
            <p:spPr bwMode="auto">
              <a:xfrm rot="5400000">
                <a:off x="-2380806"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29" name="Line 49"/>
              <p:cNvSpPr>
                <a:spLocks noChangeShapeType="1"/>
              </p:cNvSpPr>
              <p:nvPr userDrawn="1"/>
            </p:nvSpPr>
            <p:spPr bwMode="auto">
              <a:xfrm rot="5400000">
                <a:off x="-2236343"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0" name="Line 50"/>
              <p:cNvSpPr>
                <a:spLocks noChangeShapeType="1"/>
              </p:cNvSpPr>
              <p:nvPr userDrawn="1"/>
            </p:nvSpPr>
            <p:spPr bwMode="auto">
              <a:xfrm rot="5400000">
                <a:off x="-2093468"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1" name="Line 51"/>
              <p:cNvSpPr>
                <a:spLocks noChangeShapeType="1"/>
              </p:cNvSpPr>
              <p:nvPr userDrawn="1"/>
            </p:nvSpPr>
            <p:spPr bwMode="auto">
              <a:xfrm rot="5400000">
                <a:off x="-1949006"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2" name="Line 52"/>
              <p:cNvSpPr>
                <a:spLocks noChangeShapeType="1"/>
              </p:cNvSpPr>
              <p:nvPr userDrawn="1"/>
            </p:nvSpPr>
            <p:spPr bwMode="auto">
              <a:xfrm rot="5400000">
                <a:off x="-1804543"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3" name="Line 53"/>
              <p:cNvSpPr>
                <a:spLocks noChangeShapeType="1"/>
              </p:cNvSpPr>
              <p:nvPr userDrawn="1"/>
            </p:nvSpPr>
            <p:spPr bwMode="auto">
              <a:xfrm rot="5400000">
                <a:off x="-1660081"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4" name="Line 54"/>
              <p:cNvSpPr>
                <a:spLocks noChangeShapeType="1"/>
              </p:cNvSpPr>
              <p:nvPr userDrawn="1"/>
            </p:nvSpPr>
            <p:spPr bwMode="auto">
              <a:xfrm rot="5400000">
                <a:off x="-1517206"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5" name="Line 55"/>
              <p:cNvSpPr>
                <a:spLocks noChangeShapeType="1"/>
              </p:cNvSpPr>
              <p:nvPr userDrawn="1"/>
            </p:nvSpPr>
            <p:spPr bwMode="auto">
              <a:xfrm rot="5400000">
                <a:off x="-1372743"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6" name="Line 56"/>
              <p:cNvSpPr>
                <a:spLocks noChangeShapeType="1"/>
              </p:cNvSpPr>
              <p:nvPr userDrawn="1"/>
            </p:nvSpPr>
            <p:spPr bwMode="auto">
              <a:xfrm rot="5400000">
                <a:off x="-1228281"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7" name="Line 57"/>
              <p:cNvSpPr>
                <a:spLocks noChangeShapeType="1"/>
              </p:cNvSpPr>
              <p:nvPr userDrawn="1"/>
            </p:nvSpPr>
            <p:spPr bwMode="auto">
              <a:xfrm rot="5400000">
                <a:off x="-940943"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8" name="Line 58"/>
              <p:cNvSpPr>
                <a:spLocks noChangeShapeType="1"/>
              </p:cNvSpPr>
              <p:nvPr userDrawn="1"/>
            </p:nvSpPr>
            <p:spPr bwMode="auto">
              <a:xfrm rot="5400000">
                <a:off x="-796481"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9" name="Line 59"/>
              <p:cNvSpPr>
                <a:spLocks noChangeShapeType="1"/>
              </p:cNvSpPr>
              <p:nvPr userDrawn="1"/>
            </p:nvSpPr>
            <p:spPr bwMode="auto">
              <a:xfrm rot="5400000">
                <a:off x="-509143"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0" name="Line 60"/>
              <p:cNvSpPr>
                <a:spLocks noChangeShapeType="1"/>
              </p:cNvSpPr>
              <p:nvPr userDrawn="1"/>
            </p:nvSpPr>
            <p:spPr bwMode="auto">
              <a:xfrm rot="5400000">
                <a:off x="-364680"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1" name="Line 61"/>
              <p:cNvSpPr>
                <a:spLocks noChangeShapeType="1"/>
              </p:cNvSpPr>
              <p:nvPr userDrawn="1"/>
            </p:nvSpPr>
            <p:spPr bwMode="auto">
              <a:xfrm rot="5400000">
                <a:off x="-220218"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2" name="Line 62"/>
              <p:cNvSpPr>
                <a:spLocks noChangeShapeType="1"/>
              </p:cNvSpPr>
              <p:nvPr userDrawn="1"/>
            </p:nvSpPr>
            <p:spPr bwMode="auto">
              <a:xfrm rot="5400000">
                <a:off x="-77343"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3" name="Line 63"/>
              <p:cNvSpPr>
                <a:spLocks noChangeShapeType="1"/>
              </p:cNvSpPr>
              <p:nvPr userDrawn="1"/>
            </p:nvSpPr>
            <p:spPr bwMode="auto">
              <a:xfrm rot="5400000">
                <a:off x="67120"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4" name="Line 64"/>
              <p:cNvSpPr>
                <a:spLocks noChangeShapeType="1"/>
              </p:cNvSpPr>
              <p:nvPr userDrawn="1"/>
            </p:nvSpPr>
            <p:spPr bwMode="auto">
              <a:xfrm rot="5400000">
                <a:off x="211582"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5" name="Line 65"/>
              <p:cNvSpPr>
                <a:spLocks noChangeShapeType="1"/>
              </p:cNvSpPr>
              <p:nvPr userDrawn="1"/>
            </p:nvSpPr>
            <p:spPr bwMode="auto">
              <a:xfrm rot="5400000">
                <a:off x="356045"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6" name="Line 66"/>
              <p:cNvSpPr>
                <a:spLocks noChangeShapeType="1"/>
              </p:cNvSpPr>
              <p:nvPr userDrawn="1"/>
            </p:nvSpPr>
            <p:spPr bwMode="auto">
              <a:xfrm rot="5400000">
                <a:off x="498920"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7" name="Line 67"/>
              <p:cNvSpPr>
                <a:spLocks noChangeShapeType="1"/>
              </p:cNvSpPr>
              <p:nvPr userDrawn="1"/>
            </p:nvSpPr>
            <p:spPr bwMode="auto">
              <a:xfrm rot="5400000">
                <a:off x="643382"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8" name="Line 68"/>
              <p:cNvSpPr>
                <a:spLocks noChangeShapeType="1"/>
              </p:cNvSpPr>
              <p:nvPr userDrawn="1"/>
            </p:nvSpPr>
            <p:spPr bwMode="auto">
              <a:xfrm rot="5400000">
                <a:off x="787845"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9" name="Line 69"/>
              <p:cNvSpPr>
                <a:spLocks noChangeShapeType="1"/>
              </p:cNvSpPr>
              <p:nvPr userDrawn="1"/>
            </p:nvSpPr>
            <p:spPr bwMode="auto">
              <a:xfrm rot="5400000">
                <a:off x="932307"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0" name="Line 70"/>
              <p:cNvSpPr>
                <a:spLocks noChangeShapeType="1"/>
              </p:cNvSpPr>
              <p:nvPr userDrawn="1"/>
            </p:nvSpPr>
            <p:spPr bwMode="auto">
              <a:xfrm rot="5400000">
                <a:off x="1075182"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1" name="Line 71"/>
              <p:cNvSpPr>
                <a:spLocks noChangeShapeType="1"/>
              </p:cNvSpPr>
              <p:nvPr userDrawn="1"/>
            </p:nvSpPr>
            <p:spPr bwMode="auto">
              <a:xfrm rot="5400000">
                <a:off x="1219645"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2" name="Line 72"/>
              <p:cNvSpPr>
                <a:spLocks noChangeShapeType="1"/>
              </p:cNvSpPr>
              <p:nvPr userDrawn="1"/>
            </p:nvSpPr>
            <p:spPr bwMode="auto">
              <a:xfrm rot="5400000">
                <a:off x="1364107"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3" name="Line 73"/>
              <p:cNvSpPr>
                <a:spLocks noChangeShapeType="1"/>
              </p:cNvSpPr>
              <p:nvPr userDrawn="1"/>
            </p:nvSpPr>
            <p:spPr bwMode="auto">
              <a:xfrm rot="5400000">
                <a:off x="1506982"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4" name="Line 74"/>
              <p:cNvSpPr>
                <a:spLocks noChangeShapeType="1"/>
              </p:cNvSpPr>
              <p:nvPr userDrawn="1"/>
            </p:nvSpPr>
            <p:spPr bwMode="auto">
              <a:xfrm rot="5400000">
                <a:off x="-1085406"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5" name="Line 75"/>
              <p:cNvSpPr>
                <a:spLocks noChangeShapeType="1"/>
              </p:cNvSpPr>
              <p:nvPr userDrawn="1"/>
            </p:nvSpPr>
            <p:spPr bwMode="auto">
              <a:xfrm rot="5400000">
                <a:off x="1649857"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6" name="Line 76"/>
              <p:cNvSpPr>
                <a:spLocks noChangeShapeType="1"/>
              </p:cNvSpPr>
              <p:nvPr userDrawn="1"/>
            </p:nvSpPr>
            <p:spPr bwMode="auto">
              <a:xfrm rot="5400000">
                <a:off x="1794320"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7" name="Line 77"/>
              <p:cNvSpPr>
                <a:spLocks noChangeShapeType="1"/>
              </p:cNvSpPr>
              <p:nvPr userDrawn="1"/>
            </p:nvSpPr>
            <p:spPr bwMode="auto">
              <a:xfrm rot="5400000">
                <a:off x="1938782"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8" name="Line 78"/>
              <p:cNvSpPr>
                <a:spLocks noChangeShapeType="1"/>
              </p:cNvSpPr>
              <p:nvPr userDrawn="1"/>
            </p:nvSpPr>
            <p:spPr bwMode="auto">
              <a:xfrm rot="5400000">
                <a:off x="2081657"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9" name="Line 79"/>
              <p:cNvSpPr>
                <a:spLocks noChangeShapeType="1"/>
              </p:cNvSpPr>
              <p:nvPr userDrawn="1"/>
            </p:nvSpPr>
            <p:spPr bwMode="auto">
              <a:xfrm rot="5400000">
                <a:off x="-653606"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0" name="Line 65"/>
              <p:cNvSpPr>
                <a:spLocks noChangeShapeType="1"/>
              </p:cNvSpPr>
              <p:nvPr userDrawn="1"/>
            </p:nvSpPr>
            <p:spPr bwMode="auto">
              <a:xfrm rot="5400000">
                <a:off x="-5114811"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1" name="Line 66"/>
              <p:cNvSpPr>
                <a:spLocks noChangeShapeType="1"/>
              </p:cNvSpPr>
              <p:nvPr userDrawn="1"/>
            </p:nvSpPr>
            <p:spPr bwMode="auto">
              <a:xfrm rot="5400000">
                <a:off x="-4971936"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2" name="Line 67"/>
              <p:cNvSpPr>
                <a:spLocks noChangeShapeType="1"/>
              </p:cNvSpPr>
              <p:nvPr userDrawn="1"/>
            </p:nvSpPr>
            <p:spPr bwMode="auto">
              <a:xfrm rot="5400000">
                <a:off x="-4827474"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3" name="Line 68"/>
              <p:cNvSpPr>
                <a:spLocks noChangeShapeType="1"/>
              </p:cNvSpPr>
              <p:nvPr userDrawn="1"/>
            </p:nvSpPr>
            <p:spPr bwMode="auto">
              <a:xfrm rot="5400000">
                <a:off x="-4683011"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4" name="Line 69"/>
              <p:cNvSpPr>
                <a:spLocks noChangeShapeType="1"/>
              </p:cNvSpPr>
              <p:nvPr userDrawn="1"/>
            </p:nvSpPr>
            <p:spPr bwMode="auto">
              <a:xfrm rot="5400000">
                <a:off x="-4538549"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5" name="Line 70"/>
              <p:cNvSpPr>
                <a:spLocks noChangeShapeType="1"/>
              </p:cNvSpPr>
              <p:nvPr userDrawn="1"/>
            </p:nvSpPr>
            <p:spPr bwMode="auto">
              <a:xfrm rot="5400000">
                <a:off x="-4395674"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6" name="Line 71"/>
              <p:cNvSpPr>
                <a:spLocks noChangeShapeType="1"/>
              </p:cNvSpPr>
              <p:nvPr userDrawn="1"/>
            </p:nvSpPr>
            <p:spPr bwMode="auto">
              <a:xfrm rot="5400000">
                <a:off x="-4251211"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7" name="Line 72"/>
              <p:cNvSpPr>
                <a:spLocks noChangeShapeType="1"/>
              </p:cNvSpPr>
              <p:nvPr userDrawn="1"/>
            </p:nvSpPr>
            <p:spPr bwMode="auto">
              <a:xfrm rot="5400000">
                <a:off x="-4106749"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8" name="Line 73"/>
              <p:cNvSpPr>
                <a:spLocks noChangeShapeType="1"/>
              </p:cNvSpPr>
              <p:nvPr userDrawn="1"/>
            </p:nvSpPr>
            <p:spPr bwMode="auto">
              <a:xfrm rot="5400000">
                <a:off x="-3963874"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9" name="Line 75"/>
              <p:cNvSpPr>
                <a:spLocks noChangeShapeType="1"/>
              </p:cNvSpPr>
              <p:nvPr userDrawn="1"/>
            </p:nvSpPr>
            <p:spPr bwMode="auto">
              <a:xfrm rot="5400000">
                <a:off x="-3820999"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0" name="Line 76"/>
              <p:cNvSpPr>
                <a:spLocks noChangeShapeType="1"/>
              </p:cNvSpPr>
              <p:nvPr userDrawn="1"/>
            </p:nvSpPr>
            <p:spPr bwMode="auto">
              <a:xfrm rot="5400000">
                <a:off x="-3676536"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1" name="Line 77"/>
              <p:cNvSpPr>
                <a:spLocks noChangeShapeType="1"/>
              </p:cNvSpPr>
              <p:nvPr userDrawn="1"/>
            </p:nvSpPr>
            <p:spPr bwMode="auto">
              <a:xfrm rot="5400000">
                <a:off x="-3532074"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2" name="Line 78"/>
              <p:cNvSpPr>
                <a:spLocks noChangeShapeType="1"/>
              </p:cNvSpPr>
              <p:nvPr userDrawn="1"/>
            </p:nvSpPr>
            <p:spPr bwMode="auto">
              <a:xfrm rot="5400000">
                <a:off x="-3389199" y="5333809"/>
                <a:ext cx="10656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grpSp>
        <p:grpSp>
          <p:nvGrpSpPr>
            <p:cNvPr id="3" name="グループ化 2"/>
            <p:cNvGrpSpPr/>
            <p:nvPr userDrawn="1"/>
          </p:nvGrpSpPr>
          <p:grpSpPr>
            <a:xfrm>
              <a:off x="180631" y="165775"/>
              <a:ext cx="7200000" cy="10365647"/>
              <a:chOff x="-4366" y="165775"/>
              <a:chExt cx="7560000" cy="10365647"/>
            </a:xfrm>
          </p:grpSpPr>
          <p:sp>
            <p:nvSpPr>
              <p:cNvPr id="273" name="Line 81"/>
              <p:cNvSpPr>
                <a:spLocks noChangeShapeType="1"/>
              </p:cNvSpPr>
              <p:nvPr userDrawn="1"/>
            </p:nvSpPr>
            <p:spPr bwMode="auto">
              <a:xfrm rot="5400000">
                <a:off x="3775634" y="418569"/>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4" name="Line 82"/>
              <p:cNvSpPr>
                <a:spLocks noChangeShapeType="1"/>
              </p:cNvSpPr>
              <p:nvPr userDrawn="1"/>
            </p:nvSpPr>
            <p:spPr bwMode="auto">
              <a:xfrm rot="5400000">
                <a:off x="3775634" y="-361422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5" name="Line 83"/>
              <p:cNvSpPr>
                <a:spLocks noChangeShapeType="1"/>
              </p:cNvSpPr>
              <p:nvPr userDrawn="1"/>
            </p:nvSpPr>
            <p:spPr bwMode="auto">
              <a:xfrm rot="5400000">
                <a:off x="3775634" y="-3469799"/>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6" name="Line 84"/>
              <p:cNvSpPr>
                <a:spLocks noChangeShapeType="1"/>
              </p:cNvSpPr>
              <p:nvPr userDrawn="1"/>
            </p:nvSpPr>
            <p:spPr bwMode="auto">
              <a:xfrm rot="5400000">
                <a:off x="3775634" y="-3326961"/>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7" name="Line 85"/>
              <p:cNvSpPr>
                <a:spLocks noChangeShapeType="1"/>
              </p:cNvSpPr>
              <p:nvPr userDrawn="1"/>
            </p:nvSpPr>
            <p:spPr bwMode="auto">
              <a:xfrm rot="5400000">
                <a:off x="3775634" y="-3182536"/>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8" name="Line 86"/>
              <p:cNvSpPr>
                <a:spLocks noChangeShapeType="1"/>
              </p:cNvSpPr>
              <p:nvPr userDrawn="1"/>
            </p:nvSpPr>
            <p:spPr bwMode="auto">
              <a:xfrm rot="5400000">
                <a:off x="3775634" y="-3038111"/>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9" name="Line 87"/>
              <p:cNvSpPr>
                <a:spLocks noChangeShapeType="1"/>
              </p:cNvSpPr>
              <p:nvPr userDrawn="1"/>
            </p:nvSpPr>
            <p:spPr bwMode="auto">
              <a:xfrm rot="5400000">
                <a:off x="3775634" y="-2893686"/>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0" name="Line 88"/>
              <p:cNvSpPr>
                <a:spLocks noChangeShapeType="1"/>
              </p:cNvSpPr>
              <p:nvPr userDrawn="1"/>
            </p:nvSpPr>
            <p:spPr bwMode="auto">
              <a:xfrm rot="5400000">
                <a:off x="3775634" y="-2750848"/>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1" name="Line 89"/>
              <p:cNvSpPr>
                <a:spLocks noChangeShapeType="1"/>
              </p:cNvSpPr>
              <p:nvPr userDrawn="1"/>
            </p:nvSpPr>
            <p:spPr bwMode="auto">
              <a:xfrm rot="5400000">
                <a:off x="3775634" y="-2606423"/>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2" name="Line 90"/>
              <p:cNvSpPr>
                <a:spLocks noChangeShapeType="1"/>
              </p:cNvSpPr>
              <p:nvPr userDrawn="1"/>
            </p:nvSpPr>
            <p:spPr bwMode="auto">
              <a:xfrm rot="5400000">
                <a:off x="3775634" y="-2461998"/>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3" name="Line 91"/>
              <p:cNvSpPr>
                <a:spLocks noChangeShapeType="1"/>
              </p:cNvSpPr>
              <p:nvPr userDrawn="1"/>
            </p:nvSpPr>
            <p:spPr bwMode="auto">
              <a:xfrm rot="5400000">
                <a:off x="3775634" y="-231916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4" name="Line 92"/>
              <p:cNvSpPr>
                <a:spLocks noChangeShapeType="1"/>
              </p:cNvSpPr>
              <p:nvPr userDrawn="1"/>
            </p:nvSpPr>
            <p:spPr bwMode="auto">
              <a:xfrm rot="5400000">
                <a:off x="3775634" y="-217473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5" name="Line 93"/>
              <p:cNvSpPr>
                <a:spLocks noChangeShapeType="1"/>
              </p:cNvSpPr>
              <p:nvPr userDrawn="1"/>
            </p:nvSpPr>
            <p:spPr bwMode="auto">
              <a:xfrm rot="5400000">
                <a:off x="3775634" y="-203031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6" name="Line 94"/>
              <p:cNvSpPr>
                <a:spLocks noChangeShapeType="1"/>
              </p:cNvSpPr>
              <p:nvPr userDrawn="1"/>
            </p:nvSpPr>
            <p:spPr bwMode="auto">
              <a:xfrm rot="5400000">
                <a:off x="3775634" y="-188588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7" name="Line 95"/>
              <p:cNvSpPr>
                <a:spLocks noChangeShapeType="1"/>
              </p:cNvSpPr>
              <p:nvPr userDrawn="1"/>
            </p:nvSpPr>
            <p:spPr bwMode="auto">
              <a:xfrm rot="5400000">
                <a:off x="3775634" y="-1743047"/>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8" name="Line 96"/>
              <p:cNvSpPr>
                <a:spLocks noChangeShapeType="1"/>
              </p:cNvSpPr>
              <p:nvPr userDrawn="1"/>
            </p:nvSpPr>
            <p:spPr bwMode="auto">
              <a:xfrm rot="5400000">
                <a:off x="3775634" y="-1598622"/>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9" name="Line 97"/>
              <p:cNvSpPr>
                <a:spLocks noChangeShapeType="1"/>
              </p:cNvSpPr>
              <p:nvPr userDrawn="1"/>
            </p:nvSpPr>
            <p:spPr bwMode="auto">
              <a:xfrm rot="5400000">
                <a:off x="3775634" y="-1454196"/>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0" name="Line 98"/>
              <p:cNvSpPr>
                <a:spLocks noChangeShapeType="1"/>
              </p:cNvSpPr>
              <p:nvPr userDrawn="1"/>
            </p:nvSpPr>
            <p:spPr bwMode="auto">
              <a:xfrm rot="5400000">
                <a:off x="3775634" y="-1311358"/>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1" name="Line 99"/>
              <p:cNvSpPr>
                <a:spLocks noChangeShapeType="1"/>
              </p:cNvSpPr>
              <p:nvPr userDrawn="1"/>
            </p:nvSpPr>
            <p:spPr bwMode="auto">
              <a:xfrm rot="5400000">
                <a:off x="3775634" y="-1166933"/>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2" name="Line 100"/>
              <p:cNvSpPr>
                <a:spLocks noChangeShapeType="1"/>
              </p:cNvSpPr>
              <p:nvPr userDrawn="1"/>
            </p:nvSpPr>
            <p:spPr bwMode="auto">
              <a:xfrm rot="5400000">
                <a:off x="3775634" y="-1022508"/>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3" name="Line 101"/>
              <p:cNvSpPr>
                <a:spLocks noChangeShapeType="1"/>
              </p:cNvSpPr>
              <p:nvPr userDrawn="1"/>
            </p:nvSpPr>
            <p:spPr bwMode="auto">
              <a:xfrm rot="5400000">
                <a:off x="3775634" y="-878083"/>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4" name="Line 102"/>
              <p:cNvSpPr>
                <a:spLocks noChangeShapeType="1"/>
              </p:cNvSpPr>
              <p:nvPr userDrawn="1"/>
            </p:nvSpPr>
            <p:spPr bwMode="auto">
              <a:xfrm rot="5400000">
                <a:off x="3775634" y="-73524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5" name="Line 103"/>
              <p:cNvSpPr>
                <a:spLocks noChangeShapeType="1"/>
              </p:cNvSpPr>
              <p:nvPr userDrawn="1"/>
            </p:nvSpPr>
            <p:spPr bwMode="auto">
              <a:xfrm rot="5400000">
                <a:off x="3775634" y="-59082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6" name="Line 104"/>
              <p:cNvSpPr>
                <a:spLocks noChangeShapeType="1"/>
              </p:cNvSpPr>
              <p:nvPr userDrawn="1"/>
            </p:nvSpPr>
            <p:spPr bwMode="auto">
              <a:xfrm rot="5400000">
                <a:off x="3775634" y="-44639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7" name="Line 105"/>
              <p:cNvSpPr>
                <a:spLocks noChangeShapeType="1"/>
              </p:cNvSpPr>
              <p:nvPr userDrawn="1"/>
            </p:nvSpPr>
            <p:spPr bwMode="auto">
              <a:xfrm rot="5400000">
                <a:off x="3775634" y="-30197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8" name="Line 106"/>
              <p:cNvSpPr>
                <a:spLocks noChangeShapeType="1"/>
              </p:cNvSpPr>
              <p:nvPr userDrawn="1"/>
            </p:nvSpPr>
            <p:spPr bwMode="auto">
              <a:xfrm rot="5400000">
                <a:off x="3775634" y="-159132"/>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9" name="Line 107"/>
              <p:cNvSpPr>
                <a:spLocks noChangeShapeType="1"/>
              </p:cNvSpPr>
              <p:nvPr userDrawn="1"/>
            </p:nvSpPr>
            <p:spPr bwMode="auto">
              <a:xfrm rot="5400000">
                <a:off x="3775634" y="-14707"/>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0" name="Line 108"/>
              <p:cNvSpPr>
                <a:spLocks noChangeShapeType="1"/>
              </p:cNvSpPr>
              <p:nvPr userDrawn="1"/>
            </p:nvSpPr>
            <p:spPr bwMode="auto">
              <a:xfrm rot="5400000">
                <a:off x="3775634" y="128131"/>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1" name="Line 109"/>
              <p:cNvSpPr>
                <a:spLocks noChangeShapeType="1"/>
              </p:cNvSpPr>
              <p:nvPr userDrawn="1"/>
            </p:nvSpPr>
            <p:spPr bwMode="auto">
              <a:xfrm rot="5400000">
                <a:off x="3775634" y="850257"/>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2" name="Line 110"/>
              <p:cNvSpPr>
                <a:spLocks noChangeShapeType="1"/>
              </p:cNvSpPr>
              <p:nvPr userDrawn="1"/>
            </p:nvSpPr>
            <p:spPr bwMode="auto">
              <a:xfrm rot="5400000">
                <a:off x="3775634" y="99309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3" name="Line 111"/>
              <p:cNvSpPr>
                <a:spLocks noChangeShapeType="1"/>
              </p:cNvSpPr>
              <p:nvPr userDrawn="1"/>
            </p:nvSpPr>
            <p:spPr bwMode="auto">
              <a:xfrm rot="5400000">
                <a:off x="3775634" y="113752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4" name="Line 112"/>
              <p:cNvSpPr>
                <a:spLocks noChangeShapeType="1"/>
              </p:cNvSpPr>
              <p:nvPr userDrawn="1"/>
            </p:nvSpPr>
            <p:spPr bwMode="auto">
              <a:xfrm rot="5400000">
                <a:off x="3775634" y="128194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5" name="Line 113"/>
              <p:cNvSpPr>
                <a:spLocks noChangeShapeType="1"/>
              </p:cNvSpPr>
              <p:nvPr userDrawn="1"/>
            </p:nvSpPr>
            <p:spPr bwMode="auto">
              <a:xfrm rot="5400000">
                <a:off x="3775634" y="1424783"/>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6" name="Line 114"/>
              <p:cNvSpPr>
                <a:spLocks noChangeShapeType="1"/>
              </p:cNvSpPr>
              <p:nvPr userDrawn="1"/>
            </p:nvSpPr>
            <p:spPr bwMode="auto">
              <a:xfrm rot="5400000">
                <a:off x="3775634" y="1569208"/>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7" name="Line 115"/>
              <p:cNvSpPr>
                <a:spLocks noChangeShapeType="1"/>
              </p:cNvSpPr>
              <p:nvPr userDrawn="1"/>
            </p:nvSpPr>
            <p:spPr bwMode="auto">
              <a:xfrm rot="5400000">
                <a:off x="3775634" y="1713633"/>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8" name="Line 116"/>
              <p:cNvSpPr>
                <a:spLocks noChangeShapeType="1"/>
              </p:cNvSpPr>
              <p:nvPr userDrawn="1"/>
            </p:nvSpPr>
            <p:spPr bwMode="auto">
              <a:xfrm rot="5400000">
                <a:off x="3775634" y="1858058"/>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9" name="Line 117"/>
              <p:cNvSpPr>
                <a:spLocks noChangeShapeType="1"/>
              </p:cNvSpPr>
              <p:nvPr userDrawn="1"/>
            </p:nvSpPr>
            <p:spPr bwMode="auto">
              <a:xfrm rot="5400000">
                <a:off x="3775634" y="2000896"/>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0" name="Line 118"/>
              <p:cNvSpPr>
                <a:spLocks noChangeShapeType="1"/>
              </p:cNvSpPr>
              <p:nvPr userDrawn="1"/>
            </p:nvSpPr>
            <p:spPr bwMode="auto">
              <a:xfrm rot="5400000">
                <a:off x="3775634" y="2145321"/>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1" name="Line 119"/>
              <p:cNvSpPr>
                <a:spLocks noChangeShapeType="1"/>
              </p:cNvSpPr>
              <p:nvPr userDrawn="1"/>
            </p:nvSpPr>
            <p:spPr bwMode="auto">
              <a:xfrm rot="5400000">
                <a:off x="3775634" y="2289747"/>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2" name="Line 120"/>
              <p:cNvSpPr>
                <a:spLocks noChangeShapeType="1"/>
              </p:cNvSpPr>
              <p:nvPr userDrawn="1"/>
            </p:nvSpPr>
            <p:spPr bwMode="auto">
              <a:xfrm rot="5400000">
                <a:off x="3775634" y="2434172"/>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3" name="Line 121"/>
              <p:cNvSpPr>
                <a:spLocks noChangeShapeType="1"/>
              </p:cNvSpPr>
              <p:nvPr userDrawn="1"/>
            </p:nvSpPr>
            <p:spPr bwMode="auto">
              <a:xfrm rot="5400000">
                <a:off x="3775634" y="257701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4" name="Line 122"/>
              <p:cNvSpPr>
                <a:spLocks noChangeShapeType="1"/>
              </p:cNvSpPr>
              <p:nvPr userDrawn="1"/>
            </p:nvSpPr>
            <p:spPr bwMode="auto">
              <a:xfrm rot="5400000">
                <a:off x="3775634" y="272143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5" name="Line 123"/>
              <p:cNvSpPr>
                <a:spLocks noChangeShapeType="1"/>
              </p:cNvSpPr>
              <p:nvPr userDrawn="1"/>
            </p:nvSpPr>
            <p:spPr bwMode="auto">
              <a:xfrm rot="5400000">
                <a:off x="3775634" y="286586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6" name="Line 124"/>
              <p:cNvSpPr>
                <a:spLocks noChangeShapeType="1"/>
              </p:cNvSpPr>
              <p:nvPr userDrawn="1"/>
            </p:nvSpPr>
            <p:spPr bwMode="auto">
              <a:xfrm rot="5400000">
                <a:off x="3775634" y="3008698"/>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7" name="Line 125"/>
              <p:cNvSpPr>
                <a:spLocks noChangeShapeType="1"/>
              </p:cNvSpPr>
              <p:nvPr userDrawn="1"/>
            </p:nvSpPr>
            <p:spPr bwMode="auto">
              <a:xfrm rot="5400000">
                <a:off x="3775634" y="3153123"/>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8" name="Line 126"/>
              <p:cNvSpPr>
                <a:spLocks noChangeShapeType="1"/>
              </p:cNvSpPr>
              <p:nvPr userDrawn="1"/>
            </p:nvSpPr>
            <p:spPr bwMode="auto">
              <a:xfrm rot="5400000">
                <a:off x="3775634" y="3297548"/>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9" name="Line 127"/>
              <p:cNvSpPr>
                <a:spLocks noChangeShapeType="1"/>
              </p:cNvSpPr>
              <p:nvPr userDrawn="1"/>
            </p:nvSpPr>
            <p:spPr bwMode="auto">
              <a:xfrm rot="5400000">
                <a:off x="3775634" y="3441973"/>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0" name="Line 128"/>
              <p:cNvSpPr>
                <a:spLocks noChangeShapeType="1"/>
              </p:cNvSpPr>
              <p:nvPr userDrawn="1"/>
            </p:nvSpPr>
            <p:spPr bwMode="auto">
              <a:xfrm rot="5400000">
                <a:off x="3775634" y="3584811"/>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1" name="Line 129"/>
              <p:cNvSpPr>
                <a:spLocks noChangeShapeType="1"/>
              </p:cNvSpPr>
              <p:nvPr userDrawn="1"/>
            </p:nvSpPr>
            <p:spPr bwMode="auto">
              <a:xfrm rot="5400000">
                <a:off x="3775634" y="3729236"/>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2" name="Line 130"/>
              <p:cNvSpPr>
                <a:spLocks noChangeShapeType="1"/>
              </p:cNvSpPr>
              <p:nvPr userDrawn="1"/>
            </p:nvSpPr>
            <p:spPr bwMode="auto">
              <a:xfrm rot="5400000">
                <a:off x="3775634" y="3873661"/>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3" name="Line 131"/>
              <p:cNvSpPr>
                <a:spLocks noChangeShapeType="1"/>
              </p:cNvSpPr>
              <p:nvPr userDrawn="1"/>
            </p:nvSpPr>
            <p:spPr bwMode="auto">
              <a:xfrm rot="5400000">
                <a:off x="3775634" y="4016499"/>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4" name="Line 132"/>
              <p:cNvSpPr>
                <a:spLocks noChangeShapeType="1"/>
              </p:cNvSpPr>
              <p:nvPr userDrawn="1"/>
            </p:nvSpPr>
            <p:spPr bwMode="auto">
              <a:xfrm rot="5400000">
                <a:off x="3775634" y="4160924"/>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5" name="Line 133"/>
              <p:cNvSpPr>
                <a:spLocks noChangeShapeType="1"/>
              </p:cNvSpPr>
              <p:nvPr userDrawn="1"/>
            </p:nvSpPr>
            <p:spPr bwMode="auto">
              <a:xfrm rot="5400000">
                <a:off x="3775634" y="705832"/>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6" name="Line 134"/>
              <p:cNvSpPr>
                <a:spLocks noChangeShapeType="1"/>
              </p:cNvSpPr>
              <p:nvPr userDrawn="1"/>
            </p:nvSpPr>
            <p:spPr bwMode="auto">
              <a:xfrm rot="5400000">
                <a:off x="3775634" y="270969"/>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7" name="Line 135"/>
              <p:cNvSpPr>
                <a:spLocks noChangeShapeType="1"/>
              </p:cNvSpPr>
              <p:nvPr userDrawn="1"/>
            </p:nvSpPr>
            <p:spPr bwMode="auto">
              <a:xfrm rot="5400000">
                <a:off x="3775634" y="561407"/>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8" name="Line 82"/>
              <p:cNvSpPr>
                <a:spLocks noChangeShapeType="1"/>
              </p:cNvSpPr>
              <p:nvPr userDrawn="1"/>
            </p:nvSpPr>
            <p:spPr bwMode="auto">
              <a:xfrm rot="5400000">
                <a:off x="3775634" y="430413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9" name="Line 83"/>
              <p:cNvSpPr>
                <a:spLocks noChangeShapeType="1"/>
              </p:cNvSpPr>
              <p:nvPr userDrawn="1"/>
            </p:nvSpPr>
            <p:spPr bwMode="auto">
              <a:xfrm rot="5400000">
                <a:off x="3775634" y="4448556"/>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0" name="Line 84"/>
              <p:cNvSpPr>
                <a:spLocks noChangeShapeType="1"/>
              </p:cNvSpPr>
              <p:nvPr userDrawn="1"/>
            </p:nvSpPr>
            <p:spPr bwMode="auto">
              <a:xfrm rot="5400000">
                <a:off x="3775634" y="4591394"/>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1" name="Line 85"/>
              <p:cNvSpPr>
                <a:spLocks noChangeShapeType="1"/>
              </p:cNvSpPr>
              <p:nvPr userDrawn="1"/>
            </p:nvSpPr>
            <p:spPr bwMode="auto">
              <a:xfrm rot="5400000">
                <a:off x="3775634" y="4735819"/>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2" name="Line 86"/>
              <p:cNvSpPr>
                <a:spLocks noChangeShapeType="1"/>
              </p:cNvSpPr>
              <p:nvPr userDrawn="1"/>
            </p:nvSpPr>
            <p:spPr bwMode="auto">
              <a:xfrm rot="5400000">
                <a:off x="3775634" y="4880244"/>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3" name="Line 87"/>
              <p:cNvSpPr>
                <a:spLocks noChangeShapeType="1"/>
              </p:cNvSpPr>
              <p:nvPr userDrawn="1"/>
            </p:nvSpPr>
            <p:spPr bwMode="auto">
              <a:xfrm rot="5400000">
                <a:off x="3775634" y="5024669"/>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4" name="Line 88"/>
              <p:cNvSpPr>
                <a:spLocks noChangeShapeType="1"/>
              </p:cNvSpPr>
              <p:nvPr userDrawn="1"/>
            </p:nvSpPr>
            <p:spPr bwMode="auto">
              <a:xfrm rot="5400000">
                <a:off x="3775634" y="5167507"/>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5" name="Line 89"/>
              <p:cNvSpPr>
                <a:spLocks noChangeShapeType="1"/>
              </p:cNvSpPr>
              <p:nvPr userDrawn="1"/>
            </p:nvSpPr>
            <p:spPr bwMode="auto">
              <a:xfrm rot="5400000">
                <a:off x="3775634" y="5311932"/>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6" name="Line 90"/>
              <p:cNvSpPr>
                <a:spLocks noChangeShapeType="1"/>
              </p:cNvSpPr>
              <p:nvPr userDrawn="1"/>
            </p:nvSpPr>
            <p:spPr bwMode="auto">
              <a:xfrm rot="5400000">
                <a:off x="3775634" y="5456357"/>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7" name="Line 91"/>
              <p:cNvSpPr>
                <a:spLocks noChangeShapeType="1"/>
              </p:cNvSpPr>
              <p:nvPr userDrawn="1"/>
            </p:nvSpPr>
            <p:spPr bwMode="auto">
              <a:xfrm rot="5400000">
                <a:off x="3775634" y="559919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8" name="Line 92"/>
              <p:cNvSpPr>
                <a:spLocks noChangeShapeType="1"/>
              </p:cNvSpPr>
              <p:nvPr userDrawn="1"/>
            </p:nvSpPr>
            <p:spPr bwMode="auto">
              <a:xfrm rot="5400000">
                <a:off x="3775634" y="574362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9" name="Line 93"/>
              <p:cNvSpPr>
                <a:spLocks noChangeShapeType="1"/>
              </p:cNvSpPr>
              <p:nvPr userDrawn="1"/>
            </p:nvSpPr>
            <p:spPr bwMode="auto">
              <a:xfrm rot="5400000">
                <a:off x="3775634" y="5888045"/>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40" name="Line 94"/>
              <p:cNvSpPr>
                <a:spLocks noChangeShapeType="1"/>
              </p:cNvSpPr>
              <p:nvPr userDrawn="1"/>
            </p:nvSpPr>
            <p:spPr bwMode="auto">
              <a:xfrm rot="5400000">
                <a:off x="3775634" y="6032470"/>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41" name="Line 95"/>
              <p:cNvSpPr>
                <a:spLocks noChangeShapeType="1"/>
              </p:cNvSpPr>
              <p:nvPr userDrawn="1"/>
            </p:nvSpPr>
            <p:spPr bwMode="auto">
              <a:xfrm rot="5400000">
                <a:off x="3775634" y="6175308"/>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42" name="Line 96"/>
              <p:cNvSpPr>
                <a:spLocks noChangeShapeType="1"/>
              </p:cNvSpPr>
              <p:nvPr userDrawn="1"/>
            </p:nvSpPr>
            <p:spPr bwMode="auto">
              <a:xfrm rot="5400000">
                <a:off x="3775634" y="6319733"/>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43" name="Line 97"/>
              <p:cNvSpPr>
                <a:spLocks noChangeShapeType="1"/>
              </p:cNvSpPr>
              <p:nvPr userDrawn="1"/>
            </p:nvSpPr>
            <p:spPr bwMode="auto">
              <a:xfrm rot="5400000">
                <a:off x="3775634" y="6464159"/>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44" name="Line 98"/>
              <p:cNvSpPr>
                <a:spLocks noChangeShapeType="1"/>
              </p:cNvSpPr>
              <p:nvPr userDrawn="1"/>
            </p:nvSpPr>
            <p:spPr bwMode="auto">
              <a:xfrm rot="5400000">
                <a:off x="3775634" y="6606997"/>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45" name="Line 99"/>
              <p:cNvSpPr>
                <a:spLocks noChangeShapeType="1"/>
              </p:cNvSpPr>
              <p:nvPr userDrawn="1"/>
            </p:nvSpPr>
            <p:spPr bwMode="auto">
              <a:xfrm rot="5400000">
                <a:off x="3775634" y="6751422"/>
                <a:ext cx="0" cy="7560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grpSp>
      </p:grpSp>
    </p:spTree>
  </p:cSld>
  <p:clrMap bg1="lt1" tx1="dk1" bg2="lt2" tx2="dk2" accent1="accent1" accent2="accent2" accent3="accent3" accent4="accent4" accent5="accent5" accent6="accent6" hlink="hlink" folHlink="folHlink"/>
  <p:sldLayoutIdLst>
    <p:sldLayoutId id="2147483670" r:id="rId1"/>
  </p:sldLayoutIdLst>
  <p:hf hdr="0" ftr="0" dt="0"/>
  <p:txStyles>
    <p:titleStyle>
      <a:lvl1pPr algn="l" defTabSz="947210" rtl="0" eaLnBrk="1" latinLnBrk="0" hangingPunct="1">
        <a:spcBef>
          <a:spcPct val="0"/>
        </a:spcBef>
        <a:buNone/>
        <a:defRPr kumimoji="1" sz="2800" b="1" kern="1200" cap="none" spc="0" baseline="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p:titleStyle>
    <p:bodyStyle>
      <a:lvl1pPr marL="0" indent="0" algn="l" defTabSz="947210" rtl="0" eaLnBrk="1" latinLnBrk="0" hangingPunct="1">
        <a:spcBef>
          <a:spcPct val="20000"/>
        </a:spcBef>
        <a:spcAft>
          <a:spcPts val="621"/>
        </a:spcAft>
        <a:buFont typeface="Arial" pitchFamily="34" charset="0"/>
        <a:buNone/>
        <a:defRPr kumimoji="1" sz="2200" b="1" kern="1200">
          <a:solidFill>
            <a:schemeClr val="tx1"/>
          </a:solidFill>
          <a:latin typeface="+mn-lt"/>
          <a:ea typeface="+mn-ea"/>
          <a:cs typeface="+mn-cs"/>
        </a:defRPr>
      </a:lvl1pPr>
      <a:lvl2pPr marL="473604" indent="-189441" algn="l" defTabSz="947210" rtl="0" eaLnBrk="1" latinLnBrk="0" hangingPunct="1">
        <a:spcBef>
          <a:spcPct val="20000"/>
        </a:spcBef>
        <a:buClr>
          <a:schemeClr val="tx2"/>
        </a:buClr>
        <a:buFont typeface="Arial" pitchFamily="34" charset="0"/>
        <a:buChar char="•"/>
        <a:defRPr kumimoji="1" sz="2200" kern="1200">
          <a:solidFill>
            <a:schemeClr val="tx1"/>
          </a:solidFill>
          <a:latin typeface="+mn-lt"/>
          <a:ea typeface="+mn-ea"/>
          <a:cs typeface="+mn-cs"/>
        </a:defRPr>
      </a:lvl2pPr>
      <a:lvl3pPr marL="1184012" indent="-236803" algn="l" defTabSz="947210" rtl="0" eaLnBrk="1" latinLnBrk="0" hangingPunct="1">
        <a:spcBef>
          <a:spcPct val="20000"/>
        </a:spcBef>
        <a:buClr>
          <a:schemeClr val="tx2"/>
        </a:buClr>
        <a:buFont typeface="Arial" pitchFamily="34" charset="0"/>
        <a:buChar char="•"/>
        <a:defRPr kumimoji="1" sz="2000" kern="1200">
          <a:solidFill>
            <a:schemeClr val="tx1"/>
          </a:solidFill>
          <a:latin typeface="+mn-lt"/>
          <a:ea typeface="+mn-ea"/>
          <a:cs typeface="+mn-cs"/>
        </a:defRPr>
      </a:lvl3pPr>
      <a:lvl4pPr marL="1657616" indent="-236803" algn="l" defTabSz="947210" rtl="0" eaLnBrk="1" latinLnBrk="0" hangingPunct="1">
        <a:spcBef>
          <a:spcPct val="20000"/>
        </a:spcBef>
        <a:buClr>
          <a:schemeClr val="tx2"/>
        </a:buClr>
        <a:buFont typeface="Arial" pitchFamily="34" charset="0"/>
        <a:buChar char="•"/>
        <a:defRPr kumimoji="1" sz="2000" kern="1200">
          <a:solidFill>
            <a:schemeClr val="tx1"/>
          </a:solidFill>
          <a:latin typeface="+mn-lt"/>
          <a:ea typeface="+mn-ea"/>
          <a:cs typeface="+mn-cs"/>
        </a:defRPr>
      </a:lvl4pPr>
      <a:lvl5pPr marL="2131222" indent="-236803" algn="l" defTabSz="947210" rtl="0" eaLnBrk="1" latinLnBrk="0" hangingPunct="1">
        <a:spcBef>
          <a:spcPct val="20000"/>
        </a:spcBef>
        <a:buClr>
          <a:schemeClr val="tx2"/>
        </a:buClr>
        <a:buFont typeface="Arial" pitchFamily="34" charset="0"/>
        <a:buChar char="•"/>
        <a:defRPr kumimoji="1" sz="2000" kern="1200" baseline="0">
          <a:solidFill>
            <a:schemeClr val="tx1"/>
          </a:solidFill>
          <a:latin typeface="+mn-lt"/>
          <a:ea typeface="+mn-ea"/>
          <a:cs typeface="+mn-cs"/>
        </a:defRPr>
      </a:lvl5pPr>
      <a:lvl6pPr marL="2604825" indent="-236803" algn="l" defTabSz="94721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6pPr>
      <a:lvl7pPr marL="3078430" indent="-236803" algn="l" defTabSz="94721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7pPr>
      <a:lvl8pPr marL="3552034" indent="-236803" algn="l" defTabSz="94721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8pPr>
      <a:lvl9pPr marL="4025639" indent="-236803" algn="l" defTabSz="94721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9pPr>
    </p:bodyStyle>
    <p:otherStyle>
      <a:defPPr>
        <a:defRPr lang="en-US"/>
      </a:defPPr>
      <a:lvl1pPr marL="0" algn="l" defTabSz="947210" rtl="0" eaLnBrk="1" latinLnBrk="0" hangingPunct="1">
        <a:defRPr kumimoji="1" sz="2000" kern="1200">
          <a:solidFill>
            <a:schemeClr val="tx1"/>
          </a:solidFill>
          <a:latin typeface="+mn-lt"/>
          <a:ea typeface="+mn-ea"/>
          <a:cs typeface="+mn-cs"/>
        </a:defRPr>
      </a:lvl1pPr>
      <a:lvl2pPr marL="473604" algn="l" defTabSz="947210" rtl="0" eaLnBrk="1" latinLnBrk="0" hangingPunct="1">
        <a:defRPr kumimoji="1" sz="2000" kern="1200">
          <a:solidFill>
            <a:schemeClr val="tx1"/>
          </a:solidFill>
          <a:latin typeface="+mn-lt"/>
          <a:ea typeface="+mn-ea"/>
          <a:cs typeface="+mn-cs"/>
        </a:defRPr>
      </a:lvl2pPr>
      <a:lvl3pPr marL="947210" algn="l" defTabSz="947210" rtl="0" eaLnBrk="1" latinLnBrk="0" hangingPunct="1">
        <a:defRPr kumimoji="1" sz="2000" kern="1200">
          <a:solidFill>
            <a:schemeClr val="tx1"/>
          </a:solidFill>
          <a:latin typeface="+mn-lt"/>
          <a:ea typeface="+mn-ea"/>
          <a:cs typeface="+mn-cs"/>
        </a:defRPr>
      </a:lvl3pPr>
      <a:lvl4pPr marL="1420813" algn="l" defTabSz="947210" rtl="0" eaLnBrk="1" latinLnBrk="0" hangingPunct="1">
        <a:defRPr kumimoji="1" sz="2000" kern="1200">
          <a:solidFill>
            <a:schemeClr val="tx1"/>
          </a:solidFill>
          <a:latin typeface="+mn-lt"/>
          <a:ea typeface="+mn-ea"/>
          <a:cs typeface="+mn-cs"/>
        </a:defRPr>
      </a:lvl4pPr>
      <a:lvl5pPr marL="1894418" algn="l" defTabSz="947210" rtl="0" eaLnBrk="1" latinLnBrk="0" hangingPunct="1">
        <a:defRPr kumimoji="1" sz="2000" kern="1200">
          <a:solidFill>
            <a:schemeClr val="tx1"/>
          </a:solidFill>
          <a:latin typeface="+mn-lt"/>
          <a:ea typeface="+mn-ea"/>
          <a:cs typeface="+mn-cs"/>
        </a:defRPr>
      </a:lvl5pPr>
      <a:lvl6pPr marL="2368022" algn="l" defTabSz="947210" rtl="0" eaLnBrk="1" latinLnBrk="0" hangingPunct="1">
        <a:defRPr kumimoji="1" sz="2000" kern="1200">
          <a:solidFill>
            <a:schemeClr val="tx1"/>
          </a:solidFill>
          <a:latin typeface="+mn-lt"/>
          <a:ea typeface="+mn-ea"/>
          <a:cs typeface="+mn-cs"/>
        </a:defRPr>
      </a:lvl6pPr>
      <a:lvl7pPr marL="2841628" algn="l" defTabSz="947210" rtl="0" eaLnBrk="1" latinLnBrk="0" hangingPunct="1">
        <a:defRPr kumimoji="1" sz="2000" kern="1200">
          <a:solidFill>
            <a:schemeClr val="tx1"/>
          </a:solidFill>
          <a:latin typeface="+mn-lt"/>
          <a:ea typeface="+mn-ea"/>
          <a:cs typeface="+mn-cs"/>
        </a:defRPr>
      </a:lvl7pPr>
      <a:lvl8pPr marL="3315234" algn="l" defTabSz="947210" rtl="0" eaLnBrk="1" latinLnBrk="0" hangingPunct="1">
        <a:defRPr kumimoji="1" sz="2000" kern="1200">
          <a:solidFill>
            <a:schemeClr val="tx1"/>
          </a:solidFill>
          <a:latin typeface="+mn-lt"/>
          <a:ea typeface="+mn-ea"/>
          <a:cs typeface="+mn-cs"/>
        </a:defRPr>
      </a:lvl8pPr>
      <a:lvl9pPr marL="3788837" algn="l" defTabSz="947210"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E2BE3CD2-D667-4B9E-B70F-B99D97451778}"/>
              </a:ext>
            </a:extLst>
          </p:cNvPr>
          <p:cNvSpPr/>
          <p:nvPr/>
        </p:nvSpPr>
        <p:spPr>
          <a:xfrm>
            <a:off x="9104" y="1675340"/>
            <a:ext cx="7561262" cy="8994768"/>
          </a:xfrm>
          <a:prstGeom prst="rect">
            <a:avLst/>
          </a:prstGeom>
          <a:pattFill prst="narVert">
            <a:fgClr>
              <a:schemeClr val="accent3">
                <a:lumMod val="40000"/>
                <a:lumOff val="60000"/>
              </a:schemeClr>
            </a:fgClr>
            <a:bgClr>
              <a:schemeClr val="bg1"/>
            </a:bgClr>
          </a:patt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algn="ctr"/>
            <a:endParaRPr kumimoji="1" lang="ja-JP" altLang="en-US" sz="1200" dirty="0">
              <a:solidFill>
                <a:schemeClr val="tx1"/>
              </a:solidFill>
              <a:latin typeface="+mn-ea"/>
              <a:cs typeface="Meiryo UI" panose="020B0604030504040204" pitchFamily="50" charset="-128"/>
            </a:endParaRPr>
          </a:p>
        </p:txBody>
      </p:sp>
      <p:sp>
        <p:nvSpPr>
          <p:cNvPr id="3" name="正方形/長方形 2">
            <a:extLst>
              <a:ext uri="{FF2B5EF4-FFF2-40B4-BE49-F238E27FC236}">
                <a16:creationId xmlns:a16="http://schemas.microsoft.com/office/drawing/2014/main" id="{4C9C4CBF-9D16-4B07-AE36-91401A9CE7D3}"/>
              </a:ext>
            </a:extLst>
          </p:cNvPr>
          <p:cNvSpPr/>
          <p:nvPr/>
        </p:nvSpPr>
        <p:spPr>
          <a:xfrm>
            <a:off x="1197691" y="1129666"/>
            <a:ext cx="5165878" cy="634844"/>
          </a:xfrm>
          <a:prstGeom prst="rect">
            <a:avLst/>
          </a:prstGeom>
        </p:spPr>
        <p:txBody>
          <a:bodyPr vert="horz" wrap="square" lIns="0" tIns="0" rIns="0" bIns="0">
            <a:noAutofit/>
          </a:bodyPr>
          <a:lstStyle/>
          <a:p>
            <a:pPr algn="just"/>
            <a:r>
              <a:rPr lang="ja-JP" altLang="en-US" sz="1200" dirty="0"/>
              <a:t> 港区では、高齢者がいつまでもいきいきと過ごせるよう介護予防事業を実施しています。「みんなと元気塾」とは、いきいきプラザ等で、専門職のスタッフが生活機能の改善や向上のためのトレーニングや講義などを行う講座です。</a:t>
            </a:r>
            <a:endParaRPr lang="en-US" altLang="ja-JP" sz="1200" dirty="0"/>
          </a:p>
        </p:txBody>
      </p:sp>
      <p:sp>
        <p:nvSpPr>
          <p:cNvPr id="6" name="テキスト ボックス 5">
            <a:extLst>
              <a:ext uri="{FF2B5EF4-FFF2-40B4-BE49-F238E27FC236}">
                <a16:creationId xmlns:a16="http://schemas.microsoft.com/office/drawing/2014/main" id="{9D88746B-4CAB-4C7D-A2BA-DD540368FC40}"/>
              </a:ext>
            </a:extLst>
          </p:cNvPr>
          <p:cNvSpPr txBox="1"/>
          <p:nvPr/>
        </p:nvSpPr>
        <p:spPr>
          <a:xfrm>
            <a:off x="-1" y="0"/>
            <a:ext cx="7561264" cy="1098228"/>
          </a:xfrm>
          <a:prstGeom prst="rect">
            <a:avLst/>
          </a:prstGeom>
          <a:solidFill>
            <a:schemeClr val="accent1">
              <a:lumMod val="75000"/>
            </a:schemeClr>
          </a:solidFill>
        </p:spPr>
        <p:txBody>
          <a:bodyPr wrap="square" lIns="0" tIns="324000" rIns="0" bIns="0" rtlCol="0">
            <a:noAutofit/>
          </a:bodyPr>
          <a:lstStyle/>
          <a:p>
            <a:pPr algn="ctr"/>
            <a:r>
              <a:rPr lang="ja-JP" altLang="en-US" b="1" dirty="0">
                <a:solidFill>
                  <a:schemeClr val="bg1"/>
                </a:solidFill>
                <a:latin typeface="+mj-ea"/>
                <a:ea typeface="+mj-ea"/>
                <a:cs typeface="メイリオ" panose="020B0604030504040204" pitchFamily="50" charset="-128"/>
              </a:rPr>
              <a:t>令和８年度開催予定日一覧</a:t>
            </a:r>
            <a:endParaRPr lang="en-US" altLang="ja-JP" sz="1400" b="1" dirty="0">
              <a:solidFill>
                <a:schemeClr val="bg1"/>
              </a:solidFill>
              <a:latin typeface="+mj-ea"/>
              <a:ea typeface="+mj-ea"/>
              <a:cs typeface="メイリオ" panose="020B0604030504040204" pitchFamily="50" charset="-128"/>
            </a:endParaRPr>
          </a:p>
          <a:p>
            <a:pPr algn="ctr"/>
            <a:r>
              <a:rPr lang="ja-JP" altLang="en-US" sz="2800" b="1" dirty="0">
                <a:solidFill>
                  <a:schemeClr val="bg1"/>
                </a:solidFill>
                <a:latin typeface="+mj-ea"/>
                <a:ea typeface="+mj-ea"/>
                <a:cs typeface="メイリオ" panose="020B0604030504040204" pitchFamily="50" charset="-128"/>
              </a:rPr>
              <a:t>「みんなと元気塾」</a:t>
            </a:r>
            <a:r>
              <a:rPr lang="en-US" altLang="ja-JP" sz="1200" b="1" dirty="0">
                <a:solidFill>
                  <a:schemeClr val="bg1"/>
                </a:solidFill>
                <a:latin typeface="+mj-ea"/>
                <a:ea typeface="+mj-ea"/>
                <a:cs typeface="メイリオ" panose="020B0604030504040204" pitchFamily="50" charset="-128"/>
              </a:rPr>
              <a:t>(</a:t>
            </a:r>
            <a:r>
              <a:rPr lang="ja-JP" altLang="en-US" sz="1200" b="1" dirty="0">
                <a:solidFill>
                  <a:schemeClr val="bg1"/>
                </a:solidFill>
                <a:latin typeface="+mj-ea"/>
                <a:ea typeface="+mj-ea"/>
                <a:cs typeface="メイリオ" panose="020B0604030504040204" pitchFamily="50" charset="-128"/>
              </a:rPr>
              <a:t>短期集中介護予防事業</a:t>
            </a:r>
            <a:r>
              <a:rPr lang="en-US" altLang="ja-JP" sz="1200" b="1" dirty="0">
                <a:solidFill>
                  <a:schemeClr val="bg1"/>
                </a:solidFill>
                <a:latin typeface="+mj-ea"/>
                <a:ea typeface="+mj-ea"/>
                <a:cs typeface="メイリオ" panose="020B0604030504040204" pitchFamily="50" charset="-128"/>
              </a:rPr>
              <a:t>)</a:t>
            </a:r>
            <a:r>
              <a:rPr kumimoji="1" lang="ja-JP" altLang="en-US" sz="2800" b="1" dirty="0">
                <a:solidFill>
                  <a:schemeClr val="bg1"/>
                </a:solidFill>
                <a:latin typeface="+mj-ea"/>
                <a:ea typeface="+mj-ea"/>
                <a:cs typeface="メイリオ" panose="020B0604030504040204" pitchFamily="50" charset="-128"/>
              </a:rPr>
              <a:t>教室紹介 </a:t>
            </a:r>
            <a:endParaRPr kumimoji="1" lang="en-US" altLang="ja-JP" sz="2800" b="1" dirty="0">
              <a:solidFill>
                <a:schemeClr val="bg1"/>
              </a:solidFill>
              <a:latin typeface="+mj-ea"/>
              <a:ea typeface="+mj-ea"/>
              <a:cs typeface="メイリオ" panose="020B0604030504040204" pitchFamily="50" charset="-128"/>
            </a:endParaRPr>
          </a:p>
          <a:p>
            <a:pPr algn="ctr"/>
            <a:endParaRPr kumimoji="1" lang="en-US" altLang="ja-JP" sz="3200" b="1" dirty="0">
              <a:solidFill>
                <a:schemeClr val="bg1"/>
              </a:solidFill>
              <a:latin typeface="+mj-ea"/>
              <a:ea typeface="+mj-ea"/>
              <a:cs typeface="メイリオ" panose="020B0604030504040204" pitchFamily="50" charset="-128"/>
            </a:endParaRPr>
          </a:p>
        </p:txBody>
      </p:sp>
      <p:grpSp>
        <p:nvGrpSpPr>
          <p:cNvPr id="12" name="グループ化 11">
            <a:extLst>
              <a:ext uri="{FF2B5EF4-FFF2-40B4-BE49-F238E27FC236}">
                <a16:creationId xmlns:a16="http://schemas.microsoft.com/office/drawing/2014/main" id="{F86606EF-1528-4726-9AC3-3DB33811F694}"/>
              </a:ext>
            </a:extLst>
          </p:cNvPr>
          <p:cNvGrpSpPr/>
          <p:nvPr/>
        </p:nvGrpSpPr>
        <p:grpSpPr>
          <a:xfrm>
            <a:off x="6621431" y="136359"/>
            <a:ext cx="836775" cy="216000"/>
            <a:chOff x="6012927" y="10315276"/>
            <a:chExt cx="792124" cy="216000"/>
          </a:xfrm>
        </p:grpSpPr>
        <p:sp>
          <p:nvSpPr>
            <p:cNvPr id="13" name="正方形/長方形 12">
              <a:extLst>
                <a:ext uri="{FF2B5EF4-FFF2-40B4-BE49-F238E27FC236}">
                  <a16:creationId xmlns:a16="http://schemas.microsoft.com/office/drawing/2014/main" id="{954F5717-FE75-40E8-A670-E79EBD7C0606}"/>
                </a:ext>
              </a:extLst>
            </p:cNvPr>
            <p:cNvSpPr/>
            <p:nvPr/>
          </p:nvSpPr>
          <p:spPr>
            <a:xfrm>
              <a:off x="6012927" y="10315276"/>
              <a:ext cx="432000" cy="216000"/>
            </a:xfrm>
            <a:prstGeom prst="rect">
              <a:avLst/>
            </a:prstGeom>
            <a:noFill/>
          </p:spPr>
          <p:txBody>
            <a:bodyPr wrap="none" lIns="0" tIns="0" rIns="0" bIns="0" anchor="ctr" anchorCtr="0">
              <a:noAutofit/>
            </a:bodyPr>
            <a:lstStyle/>
            <a:p>
              <a:pPr algn="r">
                <a:spcAft>
                  <a:spcPts val="0"/>
                </a:spcAft>
              </a:pPr>
              <a:r>
                <a:rPr lang="ja-JP" altLang="en-US" sz="1200" b="1" kern="100" dirty="0">
                  <a:latin typeface="+mn-ea"/>
                  <a:cs typeface="Times New Roman" panose="02020603050405020304" pitchFamily="18" charset="0"/>
                </a:rPr>
                <a:t>裏面へ</a:t>
              </a:r>
            </a:p>
          </p:txBody>
        </p:sp>
        <p:sp>
          <p:nvSpPr>
            <p:cNvPr id="14" name="矢印: 山形 13">
              <a:extLst>
                <a:ext uri="{FF2B5EF4-FFF2-40B4-BE49-F238E27FC236}">
                  <a16:creationId xmlns:a16="http://schemas.microsoft.com/office/drawing/2014/main" id="{DA8E7C9A-867F-45C6-BD76-6F71C71BEA3B}"/>
                </a:ext>
              </a:extLst>
            </p:cNvPr>
            <p:cNvSpPr/>
            <p:nvPr/>
          </p:nvSpPr>
          <p:spPr>
            <a:xfrm>
              <a:off x="6661031" y="10315276"/>
              <a:ext cx="144020" cy="216000"/>
            </a:xfrm>
            <a:prstGeom prst="chevron">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algn="ctr"/>
              <a:endParaRPr kumimoji="1" lang="ja-JP" altLang="en-US" sz="1200" dirty="0">
                <a:solidFill>
                  <a:schemeClr val="tx1"/>
                </a:solidFill>
                <a:latin typeface="+mn-ea"/>
                <a:cs typeface="Meiryo UI" panose="020B0604030504040204" pitchFamily="50" charset="-128"/>
              </a:endParaRPr>
            </a:p>
          </p:txBody>
        </p:sp>
        <p:sp>
          <p:nvSpPr>
            <p:cNvPr id="15" name="矢印: 山形 14">
              <a:extLst>
                <a:ext uri="{FF2B5EF4-FFF2-40B4-BE49-F238E27FC236}">
                  <a16:creationId xmlns:a16="http://schemas.microsoft.com/office/drawing/2014/main" id="{34CF7EBB-A2AC-4057-8210-CD2797BFF553}"/>
                </a:ext>
              </a:extLst>
            </p:cNvPr>
            <p:cNvSpPr/>
            <p:nvPr/>
          </p:nvSpPr>
          <p:spPr>
            <a:xfrm>
              <a:off x="6517011" y="10315276"/>
              <a:ext cx="144020" cy="216000"/>
            </a:xfrm>
            <a:prstGeom prst="chevron">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algn="ctr"/>
              <a:endParaRPr kumimoji="1" lang="ja-JP" altLang="en-US" sz="1200" dirty="0">
                <a:solidFill>
                  <a:schemeClr val="tx1"/>
                </a:solidFill>
                <a:latin typeface="+mn-ea"/>
                <a:cs typeface="Meiryo UI" panose="020B0604030504040204" pitchFamily="50" charset="-128"/>
              </a:endParaRPr>
            </a:p>
          </p:txBody>
        </p:sp>
      </p:grpSp>
      <p:pic>
        <p:nvPicPr>
          <p:cNvPr id="2178" name="図 2177">
            <a:extLst>
              <a:ext uri="{FF2B5EF4-FFF2-40B4-BE49-F238E27FC236}">
                <a16:creationId xmlns:a16="http://schemas.microsoft.com/office/drawing/2014/main" id="{46F4F42D-B899-4F4B-AFE0-324C23547FC3}"/>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396255" y="465938"/>
            <a:ext cx="696491" cy="1176581"/>
          </a:xfrm>
          <a:prstGeom prst="rect">
            <a:avLst/>
          </a:prstGeom>
        </p:spPr>
      </p:pic>
      <p:pic>
        <p:nvPicPr>
          <p:cNvPr id="170" name="図 169">
            <a:extLst>
              <a:ext uri="{FF2B5EF4-FFF2-40B4-BE49-F238E27FC236}">
                <a16:creationId xmlns:a16="http://schemas.microsoft.com/office/drawing/2014/main" id="{6E1BB4B1-31AF-4268-AD71-2E8C4B9B24EE}"/>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6542691" y="391473"/>
            <a:ext cx="657373" cy="1352732"/>
          </a:xfrm>
          <a:prstGeom prst="rect">
            <a:avLst/>
          </a:prstGeom>
        </p:spPr>
      </p:pic>
      <p:graphicFrame>
        <p:nvGraphicFramePr>
          <p:cNvPr id="8" name="表 7">
            <a:extLst>
              <a:ext uri="{FF2B5EF4-FFF2-40B4-BE49-F238E27FC236}">
                <a16:creationId xmlns:a16="http://schemas.microsoft.com/office/drawing/2014/main" id="{2F600359-7797-45E1-8790-B9B4A47080FA}"/>
              </a:ext>
            </a:extLst>
          </p:cNvPr>
          <p:cNvGraphicFramePr>
            <a:graphicFrameLocks noGrp="1"/>
          </p:cNvGraphicFramePr>
          <p:nvPr>
            <p:extLst>
              <p:ext uri="{D42A27DB-BD31-4B8C-83A1-F6EECF244321}">
                <p14:modId xmlns:p14="http://schemas.microsoft.com/office/powerpoint/2010/main" val="3683102907"/>
              </p:ext>
            </p:extLst>
          </p:nvPr>
        </p:nvGraphicFramePr>
        <p:xfrm>
          <a:off x="-34151" y="1702271"/>
          <a:ext cx="7604516" cy="8812485"/>
        </p:xfrm>
        <a:graphic>
          <a:graphicData uri="http://schemas.openxmlformats.org/drawingml/2006/table">
            <a:tbl>
              <a:tblPr firstRow="1" firstCol="1" bandRow="1">
                <a:tableStyleId>{2A488322-F2BA-4B5B-9748-0D474271808F}</a:tableStyleId>
              </a:tblPr>
              <a:tblGrid>
                <a:gridCol w="1415493">
                  <a:extLst>
                    <a:ext uri="{9D8B030D-6E8A-4147-A177-3AD203B41FA5}">
                      <a16:colId xmlns:a16="http://schemas.microsoft.com/office/drawing/2014/main" val="1199156913"/>
                    </a:ext>
                  </a:extLst>
                </a:gridCol>
                <a:gridCol w="1522529">
                  <a:extLst>
                    <a:ext uri="{9D8B030D-6E8A-4147-A177-3AD203B41FA5}">
                      <a16:colId xmlns:a16="http://schemas.microsoft.com/office/drawing/2014/main" val="277740444"/>
                    </a:ext>
                  </a:extLst>
                </a:gridCol>
                <a:gridCol w="1677022">
                  <a:extLst>
                    <a:ext uri="{9D8B030D-6E8A-4147-A177-3AD203B41FA5}">
                      <a16:colId xmlns:a16="http://schemas.microsoft.com/office/drawing/2014/main" val="886356135"/>
                    </a:ext>
                  </a:extLst>
                </a:gridCol>
                <a:gridCol w="1531193">
                  <a:extLst>
                    <a:ext uri="{9D8B030D-6E8A-4147-A177-3AD203B41FA5}">
                      <a16:colId xmlns:a16="http://schemas.microsoft.com/office/drawing/2014/main" val="2331048245"/>
                    </a:ext>
                  </a:extLst>
                </a:gridCol>
                <a:gridCol w="1458279">
                  <a:extLst>
                    <a:ext uri="{9D8B030D-6E8A-4147-A177-3AD203B41FA5}">
                      <a16:colId xmlns:a16="http://schemas.microsoft.com/office/drawing/2014/main" val="1340236813"/>
                    </a:ext>
                  </a:extLst>
                </a:gridCol>
              </a:tblGrid>
              <a:tr h="1047066">
                <a:tc>
                  <a:txBody>
                    <a:bodyPr/>
                    <a:lstStyle/>
                    <a:p>
                      <a:pPr algn="l"/>
                      <a:r>
                        <a:rPr kumimoji="1" lang="en-US" altLang="ja-JP" dirty="0"/>
                        <a:t>    </a:t>
                      </a:r>
                      <a:r>
                        <a:rPr kumimoji="1" lang="en-US" altLang="ja-JP" sz="1800" dirty="0"/>
                        <a:t> </a:t>
                      </a:r>
                      <a:r>
                        <a:rPr kumimoji="1" lang="ja-JP" altLang="en-US" sz="1800" dirty="0"/>
                        <a:t>　</a:t>
                      </a:r>
                      <a:r>
                        <a:rPr kumimoji="1" lang="ja-JP" altLang="en-US" sz="1800" dirty="0">
                          <a:solidFill>
                            <a:schemeClr val="tx1"/>
                          </a:solidFill>
                        </a:rPr>
                        <a:t>教室</a:t>
                      </a:r>
                      <a:endParaRPr kumimoji="1" lang="en-US" altLang="ja-JP" sz="1800" dirty="0">
                        <a:solidFill>
                          <a:schemeClr val="tx1"/>
                        </a:solidFill>
                      </a:endParaRPr>
                    </a:p>
                    <a:p>
                      <a:pPr algn="l"/>
                      <a:endParaRPr kumimoji="1" lang="en-US" altLang="ja-JP" sz="1800" dirty="0"/>
                    </a:p>
                    <a:p>
                      <a:pPr algn="l"/>
                      <a:r>
                        <a:rPr kumimoji="1" lang="ja-JP" altLang="en-US" sz="1800" dirty="0">
                          <a:solidFill>
                            <a:schemeClr val="tx1"/>
                          </a:solidFill>
                        </a:rPr>
                        <a:t>施設</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ap="flat" cmpd="sng" algn="ctr">
                      <a:solidFill>
                        <a:schemeClr val="accent1">
                          <a:lumMod val="75000"/>
                        </a:schemeClr>
                      </a:solidFill>
                      <a:prstDash val="solid"/>
                      <a:round/>
                      <a:headEnd type="none" w="med" len="med"/>
                      <a:tailEnd type="none" w="med" len="med"/>
                    </a:lnTlToBr>
                    <a:lnBlToTr w="12700" cmpd="sng">
                      <a:noFill/>
                      <a:prstDash val="solid"/>
                    </a:lnBlToTr>
                    <a:solidFill>
                      <a:srgbClr val="CFFDED"/>
                    </a:solidFill>
                  </a:tcPr>
                </a:tc>
                <a:tc>
                  <a:txBody>
                    <a:bodyPr/>
                    <a:lstStyle/>
                    <a:p>
                      <a:pPr marL="0" marR="0" lvl="0" indent="0" algn="just" defTabSz="947210" rtl="0" eaLnBrk="1" fontAlgn="auto"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accent1">
                              <a:lumMod val="50000"/>
                            </a:schemeClr>
                          </a:solidFill>
                          <a:effectLst/>
                          <a:uLnTx/>
                          <a:uFillTx/>
                          <a:latin typeface="+mn-lt"/>
                          <a:ea typeface="+mn-ea"/>
                          <a:cs typeface="+mn-cs"/>
                        </a:rPr>
                        <a:t>はじめての</a:t>
                      </a: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accent1">
                              <a:lumMod val="50000"/>
                            </a:schemeClr>
                          </a:solidFill>
                          <a:effectLst/>
                          <a:uLnTx/>
                          <a:uFillTx/>
                          <a:latin typeface="+mn-lt"/>
                          <a:ea typeface="+mn-ea"/>
                          <a:cs typeface="+mn-cs"/>
                        </a:rPr>
                        <a:t>　マシントレーニング講座</a:t>
                      </a: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30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n-lt"/>
                          <a:ea typeface="+mn-ea"/>
                          <a:cs typeface="+mn-cs"/>
                        </a:rPr>
                        <a:t>マシンを使用し、重力負荷を軽減しながら柔軟性・筋力・体力の向上を図ります。</a:t>
                      </a: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just" defTabSz="947210" rtl="0" eaLnBrk="1" fontAlgn="auto"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accent1">
                              <a:lumMod val="50000"/>
                            </a:schemeClr>
                          </a:solidFill>
                          <a:effectLst/>
                          <a:uLnTx/>
                          <a:uFillTx/>
                          <a:latin typeface="+mn-lt"/>
                          <a:ea typeface="+mn-ea"/>
                          <a:cs typeface="+mn-cs"/>
                        </a:rPr>
                        <a:t>　</a:t>
                      </a: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accent1">
                              <a:lumMod val="50000"/>
                            </a:schemeClr>
                          </a:solidFill>
                          <a:effectLst/>
                          <a:uLnTx/>
                          <a:uFillTx/>
                          <a:latin typeface="+mn-lt"/>
                          <a:ea typeface="+mn-ea"/>
                          <a:cs typeface="+mn-cs"/>
                        </a:rPr>
                        <a:t>足腰元気講座</a:t>
                      </a: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転倒・骨折予防を目的に、足、腰、腹部の筋力を高めバランス力や歩行能力の改善を目指します。</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just" defTabSz="947210" rtl="0" eaLnBrk="1" fontAlgn="auto" latinLnBrk="0" hangingPunct="1">
                        <a:lnSpc>
                          <a:spcPct val="100000"/>
                        </a:lnSpc>
                        <a:spcBef>
                          <a:spcPts val="0"/>
                        </a:spcBef>
                        <a:spcAft>
                          <a:spcPts val="30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30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300"/>
                        </a:spcAft>
                        <a:buClrTx/>
                        <a:buSzTx/>
                        <a:buFontTx/>
                        <a:buNone/>
                        <a:tabLst/>
                        <a:defRPr/>
                      </a:pPr>
                      <a:r>
                        <a:rPr kumimoji="1" lang="ja-JP" altLang="en-US" sz="1000" b="1" i="0" u="none" strike="noStrike" kern="1200" cap="none" spc="0" normalizeH="0" baseline="0" noProof="0" dirty="0">
                          <a:ln>
                            <a:noFill/>
                          </a:ln>
                          <a:solidFill>
                            <a:schemeClr val="accent1">
                              <a:lumMod val="50000"/>
                            </a:schemeClr>
                          </a:solidFill>
                          <a:effectLst/>
                          <a:uLnTx/>
                          <a:uFillTx/>
                          <a:latin typeface="+mn-lt"/>
                          <a:ea typeface="+mn-ea"/>
                          <a:cs typeface="+mn-cs"/>
                        </a:rPr>
                        <a:t>水中トレーニング講座</a:t>
                      </a: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30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n-lt"/>
                          <a:ea typeface="+mn-ea"/>
                          <a:cs typeface="+mn-cs"/>
                        </a:rPr>
                        <a:t>水の浮力を利用し、関節や下肢への負担を軽減しながら筋力強化を行います。</a:t>
                      </a: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just" defTabSz="947210" rtl="0" eaLnBrk="1" fontAlgn="auto" latinLnBrk="0" hangingPunct="1">
                        <a:lnSpc>
                          <a:spcPct val="100000"/>
                        </a:lnSpc>
                        <a:spcBef>
                          <a:spcPts val="0"/>
                        </a:spcBef>
                        <a:spcAft>
                          <a:spcPts val="30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30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300"/>
                        </a:spcAft>
                        <a:buClrTx/>
                        <a:buSzTx/>
                        <a:buFontTx/>
                        <a:buNone/>
                        <a:tabLst/>
                        <a:defRPr/>
                      </a:pPr>
                      <a:r>
                        <a:rPr kumimoji="1" lang="ja-JP" altLang="en-US" sz="1000" b="1" i="0" u="none" strike="noStrike" kern="1200" cap="none" spc="0" normalizeH="0" baseline="0" noProof="0" dirty="0">
                          <a:ln>
                            <a:noFill/>
                          </a:ln>
                          <a:solidFill>
                            <a:schemeClr val="accent1">
                              <a:lumMod val="50000"/>
                            </a:schemeClr>
                          </a:solidFill>
                          <a:effectLst/>
                          <a:uLnTx/>
                          <a:uFillTx/>
                          <a:latin typeface="+mn-lt"/>
                          <a:ea typeface="+mn-ea"/>
                          <a:cs typeface="+mn-cs"/>
                        </a:rPr>
                        <a:t>みんなの食と健口講座</a:t>
                      </a: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300"/>
                        </a:spcAft>
                        <a:buClrTx/>
                        <a:buSzTx/>
                        <a:buFontTx/>
                        <a:buNone/>
                        <a:tabLst/>
                        <a:defRPr/>
                      </a:pPr>
                      <a:endParaRPr kumimoji="1" lang="en-US" altLang="ja-JP" sz="1000" b="1" i="0" u="none" strike="noStrike" kern="1200" cap="none" spc="0" normalizeH="0" baseline="0" noProof="0" dirty="0">
                        <a:ln>
                          <a:noFill/>
                        </a:ln>
                        <a:solidFill>
                          <a:schemeClr val="accent1">
                            <a:lumMod val="50000"/>
                          </a:schemeClr>
                        </a:solidFill>
                        <a:effectLst/>
                        <a:uLnTx/>
                        <a:uFillTx/>
                        <a:latin typeface="+mn-lt"/>
                        <a:ea typeface="+mn-ea"/>
                        <a:cs typeface="+mn-cs"/>
                      </a:endParaRPr>
                    </a:p>
                    <a:p>
                      <a:pPr marL="0" marR="0" lvl="0" indent="0" algn="just" defTabSz="947210" rtl="0" eaLnBrk="1" fontAlgn="auto" latinLnBrk="0" hangingPunct="1">
                        <a:lnSpc>
                          <a:spcPct val="100000"/>
                        </a:lnSpc>
                        <a:spcBef>
                          <a:spcPts val="0"/>
                        </a:spcBef>
                        <a:spcAft>
                          <a:spcPts val="30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口腔機能（噛む、飲み込む力）の向上、口腔衛生・栄養状態の改善を図ります。</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extLst>
                  <a:ext uri="{0D108BD9-81ED-4DB2-BD59-A6C34878D82A}">
                    <a16:rowId xmlns:a16="http://schemas.microsoft.com/office/drawing/2014/main" val="3392220730"/>
                  </a:ext>
                </a:extLst>
              </a:tr>
              <a:tr h="536435">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三田いきいきプラザ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3</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10</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2</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2</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8</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6</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12</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3</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日（木）～</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5</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1</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42427374"/>
                  </a:ext>
                </a:extLst>
              </a:tr>
              <a:tr h="536435">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神明いきいきプラザ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2</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日（木）～</a:t>
                      </a: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12</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3</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日（木）～</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7</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8</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6</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12</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1</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日（火）～</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9</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10</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7541642"/>
                  </a:ext>
                </a:extLst>
              </a:tr>
              <a:tr h="405206">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mn-lt"/>
                          <a:ea typeface="+mn-ea"/>
                          <a:cs typeface="+mn-cs"/>
                        </a:rPr>
                        <a:t>虎ノ門いきいきプラザ</a:t>
                      </a:r>
                      <a:br>
                        <a:rPr kumimoji="1" lang="en-US" altLang="ja-JP" sz="800" b="0" i="0" u="none" strike="noStrike" kern="1200" cap="none" spc="0" normalizeH="0" baseline="0" noProof="0" dirty="0">
                          <a:ln>
                            <a:noFill/>
                          </a:ln>
                          <a:solidFill>
                            <a:schemeClr val="tx1"/>
                          </a:solidFill>
                          <a:effectLst/>
                          <a:uLnTx/>
                          <a:uFillTx/>
                          <a:latin typeface="+mn-lt"/>
                          <a:ea typeface="+mn-ea"/>
                          <a:cs typeface="+mn-cs"/>
                        </a:rPr>
                      </a:b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3</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10</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2</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10</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9</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日（月）～</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3254811"/>
                  </a:ext>
                </a:extLst>
              </a:tr>
              <a:tr h="209147">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南麻布いきいきプラザ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９月３０日（水）～</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51231379"/>
                  </a:ext>
                </a:extLst>
              </a:tr>
              <a:tr h="387425">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あり</a:t>
                      </a:r>
                      <a:r>
                        <a:rPr kumimoji="1" lang="ja-JP" altLang="en-US" sz="800" b="1" i="0" u="none" strike="noStrike" kern="1200" cap="none" spc="0" normalizeH="0" baseline="0" noProof="0" dirty="0" err="1">
                          <a:ln>
                            <a:noFill/>
                          </a:ln>
                          <a:solidFill>
                            <a:prstClr val="black"/>
                          </a:solidFill>
                          <a:effectLst/>
                          <a:uLnTx/>
                          <a:uFillTx/>
                          <a:latin typeface="+mn-lt"/>
                          <a:ea typeface="+mn-ea"/>
                          <a:cs typeface="+mn-cs"/>
                        </a:rPr>
                        <a:t>す</a:t>
                      </a:r>
                      <a:r>
                        <a:rPr kumimoji="1" lang="ja-JP" altLang="en-US" sz="800" b="1" i="0" u="none" strike="noStrike" kern="1200" cap="none" spc="0" normalizeH="0" baseline="0" noProof="0" dirty="0">
                          <a:ln>
                            <a:noFill/>
                          </a:ln>
                          <a:solidFill>
                            <a:prstClr val="black"/>
                          </a:solidFill>
                          <a:effectLst/>
                          <a:uLnTx/>
                          <a:uFillTx/>
                          <a:latin typeface="+mn-lt"/>
                          <a:ea typeface="+mn-ea"/>
                          <a:cs typeface="+mn-cs"/>
                        </a:rPr>
                        <a:t>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５月８日（金）～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１月５日（火）～</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９月１日（火）～</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5755924"/>
                  </a:ext>
                </a:extLst>
              </a:tr>
              <a:tr h="387425">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麻布いきいきプラザ</a:t>
                      </a:r>
                      <a:endParaRPr kumimoji="1" lang="en-US" altLang="ja-JP" sz="800" b="1"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９月３日（木）～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１月４日（月）～</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４月２日（木）～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8666946"/>
                  </a:ext>
                </a:extLst>
              </a:tr>
              <a:tr h="387425">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西麻布いきいきプラザ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５月８日（金）～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９月１日（火）～</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5256160"/>
                  </a:ext>
                </a:extLst>
              </a:tr>
              <a:tr h="387425">
                <a:tc>
                  <a:txBody>
                    <a:bodyPr/>
                    <a:lstStyle/>
                    <a:p>
                      <a:pPr marL="0" marR="0" lvl="0" indent="0" algn="just"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赤坂いきいきプラザ</a:t>
                      </a: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４月１日</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水</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１０月７日（水）～</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4042999"/>
                  </a:ext>
                </a:extLst>
              </a:tr>
              <a:tr h="749092">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青山いきいきプラザ</a:t>
                      </a:r>
                      <a:endParaRPr kumimoji="1" lang="en-US" altLang="ja-JP" sz="800" b="1"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47210" rtl="0" eaLnBrk="1" fontAlgn="auto" latinLnBrk="0" hangingPunct="1">
                        <a:lnSpc>
                          <a:spcPct val="100000"/>
                        </a:lnSpc>
                        <a:spcBef>
                          <a:spcPts val="0"/>
                        </a:spcBef>
                        <a:spcAft>
                          <a:spcPts val="0"/>
                        </a:spcAft>
                        <a:buClrTx/>
                        <a:buSzTx/>
                        <a:buFontTx/>
                        <a:buNone/>
                        <a:tabLst/>
                        <a:defRPr/>
                      </a:pP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r>
                        <a:rPr kumimoji="1" lang="ja-JP" altLang="en-US" sz="800" b="0" i="0" u="none" strike="noStrike" kern="1200" cap="none" spc="0" normalizeH="0" baseline="0" noProof="0" dirty="0">
                          <a:ln>
                            <a:noFill/>
                          </a:ln>
                          <a:solidFill>
                            <a:prstClr val="black"/>
                          </a:solidFill>
                          <a:effectLst/>
                          <a:uLnTx/>
                          <a:uFillTx/>
                          <a:latin typeface="+mn-lt"/>
                          <a:ea typeface="+mn-ea"/>
                          <a:cs typeface="+mn-cs"/>
                        </a:rPr>
                        <a:t>（</a:t>
                      </a:r>
                      <a:r>
                        <a:rPr kumimoji="1" lang="en-US" altLang="ja-JP" sz="800" b="0" i="0" u="none" strike="noStrike" kern="1200" cap="none" spc="0" normalizeH="0" baseline="0" noProof="0" dirty="0">
                          <a:ln>
                            <a:noFill/>
                          </a:ln>
                          <a:solidFill>
                            <a:prstClr val="black"/>
                          </a:solidFill>
                          <a:effectLst/>
                          <a:uLnTx/>
                          <a:uFillTx/>
                          <a:latin typeface="+mn-lt"/>
                          <a:ea typeface="+mn-ea"/>
                          <a:cs typeface="+mn-cs"/>
                        </a:rPr>
                        <a:t>9</a:t>
                      </a:r>
                      <a:r>
                        <a:rPr kumimoji="1" lang="ja-JP" altLang="en-US" sz="800" b="0" i="0" u="none" strike="noStrike" kern="1200" cap="none" spc="0" normalizeH="0" baseline="0" noProof="0" dirty="0">
                          <a:ln>
                            <a:noFill/>
                          </a:ln>
                          <a:solidFill>
                            <a:prstClr val="black"/>
                          </a:solidFill>
                          <a:effectLst/>
                          <a:uLnTx/>
                          <a:uFillTx/>
                          <a:latin typeface="+mn-lt"/>
                          <a:ea typeface="+mn-ea"/>
                          <a:cs typeface="+mn-cs"/>
                        </a:rPr>
                        <a:t>月以降は施設改修のため青南いきいきプラザで実施します。）</a:t>
                      </a: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４月３日（金）～　</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７月３日（金）～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１０月２日（金）～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１月４日（月）～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青南いきいきプラザ</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月３日</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金</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８月７日（金）～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11</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27</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金</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青南いきいきプラザ</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p>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９月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29</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青南いきいきプラザ</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p>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66738923"/>
                  </a:ext>
                </a:extLst>
              </a:tr>
              <a:tr h="327821">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豊岡いきいきプラザ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４月２日（木）～</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8</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6</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97673750"/>
                  </a:ext>
                </a:extLst>
              </a:tr>
              <a:tr h="536435">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高輪いきいきプラザ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3</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10</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2</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1</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5</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4</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月２日（木）～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10</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月１日（木）～</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10</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2</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p>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88795759"/>
                  </a:ext>
                </a:extLst>
              </a:tr>
              <a:tr h="387425">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白金いきいきプラザ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４月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3</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11</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6</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3649345"/>
                  </a:ext>
                </a:extLst>
              </a:tr>
              <a:tr h="199164">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白金台いきいきプラザ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11</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月</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6</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日（金）～</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98591270"/>
                  </a:ext>
                </a:extLst>
              </a:tr>
              <a:tr h="536435">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港南いきいきプラザ</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４月２日（木）～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８月３日（月）～</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１２月３日（木）～</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４月３日（金）～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７月２４日（金）～</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１１月２７日（金）～</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４月７日（火）～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８月４日（火）～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１２月１日（火）～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５月１８日（月）～</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07845873"/>
                  </a:ext>
                </a:extLst>
              </a:tr>
              <a:tr h="226729">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台場高齢者在宅サービスセンター</a:t>
                      </a: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１０月２０日（火）</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34679274"/>
                  </a:ext>
                </a:extLst>
              </a:tr>
              <a:tr h="834454">
                <a:tc>
                  <a:txBody>
                    <a:bodyPr/>
                    <a:lstStyle/>
                    <a:p>
                      <a:pPr marL="0" marR="0" lvl="0" indent="0" algn="l" defTabSz="94721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n-lt"/>
                          <a:ea typeface="+mn-ea"/>
                          <a:cs typeface="+mn-cs"/>
                        </a:rPr>
                        <a:t>介護予防総合センター</a:t>
                      </a:r>
                      <a:br>
                        <a:rPr kumimoji="1" lang="en-US" altLang="ja-JP" sz="800" b="0" i="0" u="none" strike="noStrike" kern="1200" cap="none" spc="0" normalizeH="0" baseline="0" noProof="0" dirty="0">
                          <a:ln>
                            <a:noFill/>
                          </a:ln>
                          <a:solidFill>
                            <a:prstClr val="black"/>
                          </a:solidFill>
                          <a:effectLst/>
                          <a:uLnTx/>
                          <a:uFillTx/>
                          <a:latin typeface="+mn-lt"/>
                          <a:ea typeface="+mn-ea"/>
                          <a:cs typeface="+mn-cs"/>
                        </a:rPr>
                      </a:b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solidFill>
                      <a:srgbClr val="CFFDED"/>
                    </a:solidFill>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４月８日（水）～　</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７月１日（水）～</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９月１日（火）～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１１月２日（月）～</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１月７日（木）～</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４月４日（土）～</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９月１日（火）～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１２月２日（火）～</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４月６日（月）～</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１０月６日（火）～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4721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　１月９日（土）～</a:t>
                      </a:r>
                    </a:p>
                  </a:txBody>
                  <a:tcP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52833340"/>
                  </a:ext>
                </a:extLst>
              </a:tr>
            </a:tbl>
          </a:graphicData>
        </a:graphic>
      </p:graphicFrame>
      <p:sp>
        <p:nvSpPr>
          <p:cNvPr id="9" name="正方形/長方形 8">
            <a:extLst>
              <a:ext uri="{FF2B5EF4-FFF2-40B4-BE49-F238E27FC236}">
                <a16:creationId xmlns:a16="http://schemas.microsoft.com/office/drawing/2014/main" id="{00EF8295-967C-4B5D-87CE-D7AFFD9DABD1}"/>
              </a:ext>
            </a:extLst>
          </p:cNvPr>
          <p:cNvSpPr/>
          <p:nvPr/>
        </p:nvSpPr>
        <p:spPr>
          <a:xfrm>
            <a:off x="1344937" y="1680526"/>
            <a:ext cx="1607224" cy="204586"/>
          </a:xfrm>
          <a:prstGeom prst="rect">
            <a:avLst/>
          </a:prstGeom>
          <a:ln/>
        </p:spPr>
        <p:style>
          <a:lnRef idx="2">
            <a:schemeClr val="accent3"/>
          </a:lnRef>
          <a:fillRef idx="1">
            <a:schemeClr val="lt1"/>
          </a:fillRef>
          <a:effectRef idx="0">
            <a:schemeClr val="accent3"/>
          </a:effectRef>
          <a:fontRef idx="minor">
            <a:schemeClr val="dk1"/>
          </a:fontRef>
        </p:style>
        <p:txBody>
          <a:bodyPr lIns="72000" tIns="36000" rIns="72000" bIns="0" rtlCol="0" anchor="ctr"/>
          <a:lstStyle/>
          <a:p>
            <a:pPr lvl="0" algn="just" defTabSz="947210">
              <a:spcAft>
                <a:spcPts val="300"/>
              </a:spcAft>
              <a:defRPr/>
            </a:pPr>
            <a:r>
              <a:rPr lang="ja-JP" altLang="en-US" sz="800" b="1" dirty="0">
                <a:solidFill>
                  <a:prstClr val="black"/>
                </a:solidFill>
              </a:rPr>
              <a:t>　　　　週２回程度（全</a:t>
            </a:r>
            <a:r>
              <a:rPr lang="en-US" altLang="ja-JP" sz="800" b="1" dirty="0">
                <a:solidFill>
                  <a:prstClr val="black"/>
                </a:solidFill>
              </a:rPr>
              <a:t>24</a:t>
            </a:r>
            <a:r>
              <a:rPr lang="ja-JP" altLang="en-US" sz="800" b="1" dirty="0">
                <a:solidFill>
                  <a:prstClr val="black"/>
                </a:solidFill>
              </a:rPr>
              <a:t>回）</a:t>
            </a:r>
            <a:endParaRPr lang="en-US" altLang="ja-JP" sz="800" b="1" dirty="0">
              <a:solidFill>
                <a:prstClr val="black"/>
              </a:solidFill>
            </a:endParaRPr>
          </a:p>
        </p:txBody>
      </p:sp>
      <p:sp>
        <p:nvSpPr>
          <p:cNvPr id="19" name="正方形/長方形 18">
            <a:extLst>
              <a:ext uri="{FF2B5EF4-FFF2-40B4-BE49-F238E27FC236}">
                <a16:creationId xmlns:a16="http://schemas.microsoft.com/office/drawing/2014/main" id="{D9414BDB-C89B-46C1-80F3-C3EA17FD1DF3}"/>
              </a:ext>
            </a:extLst>
          </p:cNvPr>
          <p:cNvSpPr/>
          <p:nvPr/>
        </p:nvSpPr>
        <p:spPr>
          <a:xfrm>
            <a:off x="2955416" y="1687574"/>
            <a:ext cx="3180145" cy="204586"/>
          </a:xfrm>
          <a:prstGeom prst="rect">
            <a:avLst/>
          </a:prstGeom>
          <a:ln/>
        </p:spPr>
        <p:style>
          <a:lnRef idx="2">
            <a:schemeClr val="accent3"/>
          </a:lnRef>
          <a:fillRef idx="1">
            <a:schemeClr val="lt1"/>
          </a:fillRef>
          <a:effectRef idx="0">
            <a:schemeClr val="accent3"/>
          </a:effectRef>
          <a:fontRef idx="minor">
            <a:schemeClr val="dk1"/>
          </a:fontRef>
        </p:style>
        <p:txBody>
          <a:bodyPr lIns="72000" tIns="36000" rIns="72000" bIns="0" rtlCol="0" anchor="ctr"/>
          <a:lstStyle/>
          <a:p>
            <a:pPr lvl="0" algn="just" defTabSz="947210">
              <a:spcAft>
                <a:spcPts val="300"/>
              </a:spcAft>
              <a:defRPr/>
            </a:pPr>
            <a:r>
              <a:rPr lang="ja-JP" altLang="en-US" sz="800" b="1" dirty="0">
                <a:solidFill>
                  <a:prstClr val="black"/>
                </a:solidFill>
              </a:rPr>
              <a:t>　　　　　　　　　　　　　　　　週１回程度（全１</a:t>
            </a:r>
            <a:r>
              <a:rPr lang="en-US" altLang="ja-JP" sz="800" b="1" dirty="0">
                <a:solidFill>
                  <a:prstClr val="black"/>
                </a:solidFill>
              </a:rPr>
              <a:t>6</a:t>
            </a:r>
            <a:r>
              <a:rPr lang="ja-JP" altLang="en-US" sz="800" b="1" dirty="0">
                <a:solidFill>
                  <a:prstClr val="black"/>
                </a:solidFill>
              </a:rPr>
              <a:t>回）</a:t>
            </a:r>
            <a:endParaRPr lang="en-US" altLang="ja-JP" sz="800" b="1" dirty="0">
              <a:solidFill>
                <a:prstClr val="black"/>
              </a:solidFill>
            </a:endParaRPr>
          </a:p>
        </p:txBody>
      </p:sp>
      <p:sp>
        <p:nvSpPr>
          <p:cNvPr id="20" name="正方形/長方形 19">
            <a:extLst>
              <a:ext uri="{FF2B5EF4-FFF2-40B4-BE49-F238E27FC236}">
                <a16:creationId xmlns:a16="http://schemas.microsoft.com/office/drawing/2014/main" id="{16AA6371-202F-48DC-A6AA-8A75980E58AA}"/>
              </a:ext>
            </a:extLst>
          </p:cNvPr>
          <p:cNvSpPr/>
          <p:nvPr/>
        </p:nvSpPr>
        <p:spPr>
          <a:xfrm>
            <a:off x="6139340" y="1676914"/>
            <a:ext cx="1412816" cy="198171"/>
          </a:xfrm>
          <a:prstGeom prst="rect">
            <a:avLst/>
          </a:prstGeom>
          <a:ln/>
        </p:spPr>
        <p:style>
          <a:lnRef idx="2">
            <a:schemeClr val="accent3"/>
          </a:lnRef>
          <a:fillRef idx="1">
            <a:schemeClr val="lt1"/>
          </a:fillRef>
          <a:effectRef idx="0">
            <a:schemeClr val="accent3"/>
          </a:effectRef>
          <a:fontRef idx="minor">
            <a:schemeClr val="dk1"/>
          </a:fontRef>
        </p:style>
        <p:txBody>
          <a:bodyPr lIns="72000" tIns="36000" rIns="72000" bIns="0" rtlCol="0" anchor="ctr"/>
          <a:lstStyle/>
          <a:p>
            <a:pPr lvl="0" algn="just" defTabSz="947210">
              <a:spcAft>
                <a:spcPts val="300"/>
              </a:spcAft>
              <a:defRPr/>
            </a:pPr>
            <a:r>
              <a:rPr lang="ja-JP" altLang="en-US" sz="800" b="1" dirty="0">
                <a:solidFill>
                  <a:prstClr val="black"/>
                </a:solidFill>
              </a:rPr>
              <a:t>　　　　隔週程度（全</a:t>
            </a:r>
            <a:r>
              <a:rPr lang="en-US" altLang="ja-JP" sz="800" b="1" dirty="0">
                <a:solidFill>
                  <a:prstClr val="black"/>
                </a:solidFill>
              </a:rPr>
              <a:t>7</a:t>
            </a:r>
            <a:r>
              <a:rPr lang="ja-JP" altLang="en-US" sz="800" b="1" dirty="0">
                <a:solidFill>
                  <a:prstClr val="black"/>
                </a:solidFill>
              </a:rPr>
              <a:t>回）</a:t>
            </a:r>
            <a:endParaRPr lang="en-US" altLang="ja-JP" sz="800" b="1" dirty="0">
              <a:solidFill>
                <a:prstClr val="black"/>
              </a:solidFill>
            </a:endParaRPr>
          </a:p>
        </p:txBody>
      </p:sp>
      <p:sp>
        <p:nvSpPr>
          <p:cNvPr id="2" name="テキスト ボックス 1">
            <a:extLst>
              <a:ext uri="{FF2B5EF4-FFF2-40B4-BE49-F238E27FC236}">
                <a16:creationId xmlns:a16="http://schemas.microsoft.com/office/drawing/2014/main" id="{B48E59E1-430E-30DA-D4E6-3D6FD76A2DAD}"/>
              </a:ext>
            </a:extLst>
          </p:cNvPr>
          <p:cNvSpPr txBox="1"/>
          <p:nvPr/>
        </p:nvSpPr>
        <p:spPr>
          <a:xfrm>
            <a:off x="6733780" y="10507364"/>
            <a:ext cx="836586" cy="234535"/>
          </a:xfrm>
          <a:prstGeom prst="rect">
            <a:avLst/>
          </a:prstGeom>
          <a:noFill/>
        </p:spPr>
        <p:txBody>
          <a:bodyPr wrap="square" lIns="0" tIns="0" rIns="0" bIns="0" rtlCol="0">
            <a:noAutofit/>
          </a:bodyPr>
          <a:lstStyle/>
          <a:p>
            <a:pPr algn="l"/>
            <a:r>
              <a:rPr kumimoji="1" lang="en-US" altLang="ja-JP" sz="1200" dirty="0">
                <a:latin typeface="+mn-ea"/>
                <a:cs typeface="メイリオ" panose="020B0604030504040204" pitchFamily="50" charset="-128"/>
              </a:rPr>
              <a:t>R8.</a:t>
            </a:r>
            <a:r>
              <a:rPr kumimoji="1" lang="ja-JP" altLang="en-US" sz="1200" dirty="0">
                <a:latin typeface="+mn-ea"/>
                <a:cs typeface="メイリオ" panose="020B0604030504040204" pitchFamily="50" charset="-128"/>
              </a:rPr>
              <a:t>４更新</a:t>
            </a:r>
          </a:p>
        </p:txBody>
      </p:sp>
    </p:spTree>
    <p:extLst>
      <p:ext uri="{BB962C8B-B14F-4D97-AF65-F5344CB8AC3E}">
        <p14:creationId xmlns:p14="http://schemas.microsoft.com/office/powerpoint/2010/main" val="4178820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正方形/長方形 45">
            <a:extLst>
              <a:ext uri="{FF2B5EF4-FFF2-40B4-BE49-F238E27FC236}">
                <a16:creationId xmlns:a16="http://schemas.microsoft.com/office/drawing/2014/main" id="{DDAD6572-2E9F-4AE1-A11A-B38AC13A898D}"/>
              </a:ext>
            </a:extLst>
          </p:cNvPr>
          <p:cNvSpPr/>
          <p:nvPr/>
        </p:nvSpPr>
        <p:spPr>
          <a:xfrm>
            <a:off x="23051" y="-1"/>
            <a:ext cx="7561263" cy="10693400"/>
          </a:xfrm>
          <a:prstGeom prst="rect">
            <a:avLst/>
          </a:prstGeom>
          <a:pattFill prst="narVert">
            <a:fgClr>
              <a:schemeClr val="accent3">
                <a:lumMod val="40000"/>
                <a:lumOff val="60000"/>
              </a:schemeClr>
            </a:fgClr>
            <a:bgClr>
              <a:schemeClr val="bg1"/>
            </a:bgClr>
          </a:patt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algn="ctr"/>
            <a:endParaRPr kumimoji="1" lang="ja-JP" altLang="en-US" sz="1200" dirty="0">
              <a:solidFill>
                <a:schemeClr val="tx1"/>
              </a:solidFill>
              <a:latin typeface="+mn-ea"/>
              <a:cs typeface="Meiryo UI" panose="020B0604030504040204" pitchFamily="50" charset="-128"/>
            </a:endParaRPr>
          </a:p>
        </p:txBody>
      </p:sp>
      <p:sp>
        <p:nvSpPr>
          <p:cNvPr id="5" name="正方形/長方形 4">
            <a:extLst>
              <a:ext uri="{FF2B5EF4-FFF2-40B4-BE49-F238E27FC236}">
                <a16:creationId xmlns:a16="http://schemas.microsoft.com/office/drawing/2014/main" id="{186E5869-D4C6-4238-A3CF-7FFDB5945E3A}"/>
              </a:ext>
            </a:extLst>
          </p:cNvPr>
          <p:cNvSpPr/>
          <p:nvPr/>
        </p:nvSpPr>
        <p:spPr>
          <a:xfrm>
            <a:off x="737243" y="522164"/>
            <a:ext cx="6218302" cy="9781376"/>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algn="ctr"/>
            <a:endParaRPr kumimoji="1" lang="ja-JP" altLang="en-US" sz="1200" dirty="0">
              <a:solidFill>
                <a:schemeClr val="tx1"/>
              </a:solidFill>
              <a:latin typeface="+mn-ea"/>
              <a:cs typeface="Meiryo UI" panose="020B0604030504040204" pitchFamily="50" charset="-128"/>
            </a:endParaRPr>
          </a:p>
        </p:txBody>
      </p:sp>
      <p:grpSp>
        <p:nvGrpSpPr>
          <p:cNvPr id="40" name="グループ化 39">
            <a:extLst>
              <a:ext uri="{FF2B5EF4-FFF2-40B4-BE49-F238E27FC236}">
                <a16:creationId xmlns:a16="http://schemas.microsoft.com/office/drawing/2014/main" id="{E4AF0C0D-A416-43EC-AF94-F8FA6E80282B}"/>
              </a:ext>
            </a:extLst>
          </p:cNvPr>
          <p:cNvGrpSpPr/>
          <p:nvPr/>
        </p:nvGrpSpPr>
        <p:grpSpPr>
          <a:xfrm>
            <a:off x="1314992" y="2511389"/>
            <a:ext cx="4982464" cy="421040"/>
            <a:chOff x="1115927" y="3777514"/>
            <a:chExt cx="4982464" cy="421040"/>
          </a:xfrm>
        </p:grpSpPr>
        <p:sp>
          <p:nvSpPr>
            <p:cNvPr id="18" name="正方形/長方形 17">
              <a:extLst>
                <a:ext uri="{FF2B5EF4-FFF2-40B4-BE49-F238E27FC236}">
                  <a16:creationId xmlns:a16="http://schemas.microsoft.com/office/drawing/2014/main" id="{0233D31C-000D-45BA-AB67-403D24753FE8}"/>
                </a:ext>
              </a:extLst>
            </p:cNvPr>
            <p:cNvSpPr/>
            <p:nvPr/>
          </p:nvSpPr>
          <p:spPr>
            <a:xfrm>
              <a:off x="2030391" y="3786843"/>
              <a:ext cx="4068000" cy="251424"/>
            </a:xfrm>
            <a:prstGeom prst="rect">
              <a:avLst/>
            </a:prstGeom>
          </p:spPr>
          <p:txBody>
            <a:bodyPr wrap="square" lIns="216000" tIns="0" rIns="0" bIns="0">
              <a:noAutofit/>
            </a:bodyPr>
            <a:lstStyle/>
            <a:p>
              <a:pPr algn="just">
                <a:spcAft>
                  <a:spcPts val="600"/>
                </a:spcAft>
              </a:pPr>
              <a:r>
                <a:rPr lang="ja-JP" altLang="en-US" sz="1200" b="1" dirty="0">
                  <a:latin typeface="+mn-ea"/>
                  <a:cs typeface="メイリオ" panose="020B0604030504040204" pitchFamily="50" charset="-128"/>
                </a:rPr>
                <a:t>詳細については、実施施設へ直接お問い合わせください</a:t>
              </a:r>
              <a:endParaRPr lang="en-US" altLang="ja-JP" sz="1200" b="1" dirty="0">
                <a:latin typeface="+mn-ea"/>
                <a:cs typeface="メイリオ" panose="020B0604030504040204" pitchFamily="50" charset="-128"/>
              </a:endParaRPr>
            </a:p>
          </p:txBody>
        </p:sp>
        <p:sp>
          <p:nvSpPr>
            <p:cNvPr id="19" name="正方形/長方形 18">
              <a:extLst>
                <a:ext uri="{FF2B5EF4-FFF2-40B4-BE49-F238E27FC236}">
                  <a16:creationId xmlns:a16="http://schemas.microsoft.com/office/drawing/2014/main" id="{55F28B1D-5AAA-4165-AA3C-A68C724C0B32}"/>
                </a:ext>
              </a:extLst>
            </p:cNvPr>
            <p:cNvSpPr/>
            <p:nvPr/>
          </p:nvSpPr>
          <p:spPr>
            <a:xfrm>
              <a:off x="1115927" y="3777514"/>
              <a:ext cx="886043" cy="421040"/>
            </a:xfrm>
            <a:prstGeom prst="rect">
              <a:avLst/>
            </a:prstGeom>
            <a:solidFill>
              <a:schemeClr val="accent6">
                <a:lumMod val="75000"/>
              </a:schemeClr>
            </a:solidFill>
          </p:spPr>
          <p:txBody>
            <a:bodyPr wrap="square" lIns="144000" tIns="0" rIns="144000" bIns="18000" anchor="ctr" anchorCtr="0">
              <a:noAutofit/>
            </a:bodyPr>
            <a:lstStyle/>
            <a:p>
              <a:pPr algn="dist"/>
              <a:r>
                <a:rPr lang="ja-JP" altLang="en-US" sz="1050" dirty="0">
                  <a:solidFill>
                    <a:schemeClr val="bg1"/>
                  </a:solidFill>
                  <a:latin typeface="+mn-ea"/>
                  <a:cs typeface="メイリオ" panose="020B0604030504040204" pitchFamily="50" charset="-128"/>
                </a:rPr>
                <a:t>開催時間</a:t>
              </a:r>
              <a:endParaRPr lang="en-US" altLang="ja-JP" sz="1050" dirty="0">
                <a:solidFill>
                  <a:schemeClr val="bg1"/>
                </a:solidFill>
                <a:latin typeface="+mn-ea"/>
                <a:cs typeface="メイリオ" panose="020B0604030504040204" pitchFamily="50" charset="-128"/>
              </a:endParaRPr>
            </a:p>
            <a:p>
              <a:pPr algn="dist"/>
              <a:r>
                <a:rPr lang="ja-JP" altLang="en-US" sz="1050" dirty="0">
                  <a:solidFill>
                    <a:schemeClr val="bg1"/>
                  </a:solidFill>
                  <a:latin typeface="+mn-ea"/>
                  <a:cs typeface="メイリオ" panose="020B0604030504040204" pitchFamily="50" charset="-128"/>
                </a:rPr>
                <a:t>及び定員</a:t>
              </a:r>
              <a:endParaRPr lang="en-US" altLang="ja-JP" sz="1050" dirty="0">
                <a:solidFill>
                  <a:schemeClr val="bg1"/>
                </a:solidFill>
                <a:latin typeface="+mn-ea"/>
                <a:cs typeface="メイリオ" panose="020B0604030504040204" pitchFamily="50" charset="-128"/>
              </a:endParaRPr>
            </a:p>
          </p:txBody>
        </p:sp>
      </p:grpSp>
      <p:grpSp>
        <p:nvGrpSpPr>
          <p:cNvPr id="41" name="グループ化 40">
            <a:extLst>
              <a:ext uri="{FF2B5EF4-FFF2-40B4-BE49-F238E27FC236}">
                <a16:creationId xmlns:a16="http://schemas.microsoft.com/office/drawing/2014/main" id="{D990749F-D777-4983-B0E0-D013F46C6F56}"/>
              </a:ext>
            </a:extLst>
          </p:cNvPr>
          <p:cNvGrpSpPr/>
          <p:nvPr/>
        </p:nvGrpSpPr>
        <p:grpSpPr>
          <a:xfrm>
            <a:off x="1302502" y="3011019"/>
            <a:ext cx="5257692" cy="2877407"/>
            <a:chOff x="1166863" y="4861628"/>
            <a:chExt cx="4910413" cy="2177561"/>
          </a:xfrm>
        </p:grpSpPr>
        <p:sp>
          <p:nvSpPr>
            <p:cNvPr id="21" name="正方形/長方形 20">
              <a:extLst>
                <a:ext uri="{FF2B5EF4-FFF2-40B4-BE49-F238E27FC236}">
                  <a16:creationId xmlns:a16="http://schemas.microsoft.com/office/drawing/2014/main" id="{9AD1EC54-17F6-443B-BBAF-B7A92FB1CCCD}"/>
                </a:ext>
              </a:extLst>
            </p:cNvPr>
            <p:cNvSpPr/>
            <p:nvPr/>
          </p:nvSpPr>
          <p:spPr>
            <a:xfrm>
              <a:off x="2009276" y="4861628"/>
              <a:ext cx="4068000" cy="2122388"/>
            </a:xfrm>
            <a:prstGeom prst="rect">
              <a:avLst/>
            </a:prstGeom>
          </p:spPr>
          <p:txBody>
            <a:bodyPr wrap="square" lIns="216000" tIns="0" rIns="0" bIns="0" anchor="ctr" anchorCtr="0">
              <a:noAutofit/>
            </a:bodyPr>
            <a:lstStyle/>
            <a:p>
              <a:pPr algn="just">
                <a:spcAft>
                  <a:spcPts val="900"/>
                </a:spcAft>
              </a:pPr>
              <a:r>
                <a:rPr lang="ja-JP" altLang="en-US" sz="1200" dirty="0">
                  <a:latin typeface="+mn-ea"/>
                  <a:cs typeface="メイリオ" panose="020B0604030504040204" pitchFamily="50" charset="-128"/>
                </a:rPr>
                <a:t>（申込方法）</a:t>
              </a:r>
              <a:endParaRPr lang="en-US" altLang="ja-JP" sz="1200" dirty="0">
                <a:latin typeface="+mn-ea"/>
                <a:cs typeface="メイリオ" panose="020B0604030504040204" pitchFamily="50" charset="-128"/>
              </a:endParaRPr>
            </a:p>
            <a:p>
              <a:pPr algn="just">
                <a:spcAft>
                  <a:spcPts val="900"/>
                </a:spcAft>
              </a:pPr>
              <a:r>
                <a:rPr lang="ja-JP" altLang="en-US" sz="1200" dirty="0">
                  <a:latin typeface="+mn-ea"/>
                  <a:cs typeface="メイリオ" panose="020B0604030504040204" pitchFamily="50" charset="-128"/>
                </a:rPr>
                <a:t>①参加希望施設へ直接、もしくはお電話で申込み</a:t>
              </a:r>
            </a:p>
            <a:p>
              <a:pPr algn="just">
                <a:spcAft>
                  <a:spcPts val="600"/>
                </a:spcAft>
              </a:pPr>
              <a:r>
                <a:rPr lang="ja-JP" altLang="en-US" sz="1200" dirty="0">
                  <a:latin typeface="+mn-ea"/>
                  <a:cs typeface="メイリオ" panose="020B0604030504040204" pitchFamily="50" charset="-128"/>
                </a:rPr>
                <a:t>②高齢者相談センターで契約手続きが必要です。　　　　　　　</a:t>
              </a:r>
              <a:endParaRPr lang="en-US" altLang="ja-JP" sz="1200" dirty="0">
                <a:latin typeface="+mn-ea"/>
                <a:cs typeface="メイリオ" panose="020B0604030504040204" pitchFamily="50" charset="-128"/>
              </a:endParaRPr>
            </a:p>
            <a:p>
              <a:pPr algn="just">
                <a:spcAft>
                  <a:spcPts val="600"/>
                </a:spcAft>
              </a:pPr>
              <a:r>
                <a:rPr lang="ja-JP" altLang="en-US" sz="1200" dirty="0">
                  <a:latin typeface="+mn-ea"/>
                  <a:cs typeface="メイリオ" panose="020B0604030504040204" pitchFamily="50" charset="-128"/>
                </a:rPr>
                <a:t>　</a:t>
              </a:r>
              <a:r>
                <a:rPr lang="en-US" altLang="ja-JP" sz="1200" dirty="0">
                  <a:latin typeface="+mn-ea"/>
                  <a:cs typeface="メイリオ" panose="020B0604030504040204" pitchFamily="50" charset="-128"/>
                </a:rPr>
                <a:t>(</a:t>
              </a:r>
              <a:r>
                <a:rPr lang="ja-JP" altLang="en-US" sz="1200" dirty="0">
                  <a:latin typeface="+mn-ea"/>
                  <a:cs typeface="メイリオ" panose="020B0604030504040204" pitchFamily="50" charset="-128"/>
                </a:rPr>
                <a:t>費用は掛かりません</a:t>
              </a:r>
              <a:r>
                <a:rPr lang="en-US" altLang="ja-JP" sz="1200" dirty="0">
                  <a:latin typeface="+mn-ea"/>
                  <a:cs typeface="メイリオ" panose="020B0604030504040204" pitchFamily="50" charset="-128"/>
                </a:rPr>
                <a:t>)</a:t>
              </a:r>
            </a:p>
            <a:p>
              <a:pPr algn="just">
                <a:spcAft>
                  <a:spcPts val="600"/>
                </a:spcAft>
              </a:pPr>
              <a:r>
                <a:rPr lang="ja-JP" altLang="en-US" sz="1200" dirty="0">
                  <a:latin typeface="+mn-ea"/>
                  <a:cs typeface="メイリオ" panose="020B0604030504040204" pitchFamily="50" charset="-128"/>
                </a:rPr>
                <a:t>③参加者へ日程表を送付</a:t>
              </a:r>
              <a:endParaRPr lang="en-US" altLang="ja-JP" sz="1200" dirty="0">
                <a:latin typeface="+mn-ea"/>
                <a:cs typeface="メイリオ" panose="020B0604030504040204" pitchFamily="50" charset="-128"/>
              </a:endParaRPr>
            </a:p>
            <a:p>
              <a:pPr algn="just">
                <a:spcAft>
                  <a:spcPts val="600"/>
                </a:spcAft>
              </a:pPr>
              <a:r>
                <a:rPr lang="ja-JP" altLang="en-US" sz="1200" dirty="0">
                  <a:latin typeface="+mn-ea"/>
                  <a:cs typeface="メイリオ" panose="020B0604030504040204" pitchFamily="50" charset="-128"/>
                </a:rPr>
                <a:t>（注意事項）</a:t>
              </a:r>
              <a:endParaRPr lang="en-US" altLang="ja-JP" sz="1200" dirty="0">
                <a:latin typeface="+mn-ea"/>
                <a:cs typeface="メイリオ" panose="020B0604030504040204" pitchFamily="50" charset="-128"/>
              </a:endParaRPr>
            </a:p>
            <a:p>
              <a:pPr algn="just">
                <a:spcAft>
                  <a:spcPts val="600"/>
                </a:spcAft>
              </a:pPr>
              <a:r>
                <a:rPr lang="ja-JP" altLang="en-US" sz="1200" dirty="0">
                  <a:latin typeface="+mn-ea"/>
                  <a:cs typeface="メイリオ" panose="020B0604030504040204" pitchFamily="50" charset="-128"/>
                </a:rPr>
                <a:t>・申込は１人</a:t>
              </a:r>
              <a:r>
                <a:rPr lang="en-US" altLang="ja-JP" sz="1200" dirty="0">
                  <a:latin typeface="+mn-ea"/>
                  <a:cs typeface="メイリオ" panose="020B0604030504040204" pitchFamily="50" charset="-128"/>
                </a:rPr>
                <a:t>1</a:t>
              </a:r>
              <a:r>
                <a:rPr lang="ja-JP" altLang="en-US" sz="1200" dirty="0">
                  <a:latin typeface="+mn-ea"/>
                  <a:cs typeface="メイリオ" panose="020B0604030504040204" pitchFamily="50" charset="-128"/>
                </a:rPr>
                <a:t>コースです。</a:t>
              </a:r>
              <a:endParaRPr lang="en-US" altLang="ja-JP" sz="1200" dirty="0">
                <a:latin typeface="+mn-ea"/>
                <a:cs typeface="メイリオ" panose="020B0604030504040204" pitchFamily="50" charset="-128"/>
              </a:endParaRPr>
            </a:p>
            <a:p>
              <a:pPr algn="just">
                <a:spcAft>
                  <a:spcPts val="600"/>
                </a:spcAft>
              </a:pPr>
              <a:r>
                <a:rPr lang="ja-JP" altLang="en-US" sz="1200" dirty="0">
                  <a:latin typeface="+mn-ea"/>
                  <a:cs typeface="メイリオ" panose="020B0604030504040204" pitchFamily="50" charset="-128"/>
                </a:rPr>
                <a:t>原則、同時期に「一般介護予防事業」に参加されている人はお申込みいただけません</a:t>
              </a:r>
              <a:endParaRPr lang="en-US" altLang="ja-JP" sz="1200" dirty="0">
                <a:latin typeface="+mn-ea"/>
                <a:cs typeface="メイリオ" panose="020B0604030504040204" pitchFamily="50" charset="-128"/>
              </a:endParaRPr>
            </a:p>
            <a:p>
              <a:pPr algn="just">
                <a:spcAft>
                  <a:spcPts val="600"/>
                </a:spcAft>
              </a:pPr>
              <a:r>
                <a:rPr lang="ja-JP" altLang="en-US" sz="1200" dirty="0">
                  <a:latin typeface="+mn-ea"/>
                  <a:cs typeface="メイリオ" panose="020B0604030504040204" pitchFamily="50" charset="-128"/>
                </a:rPr>
                <a:t>・「みんなと食と健口講座」は一般介護予防事業との併用が可能です</a:t>
              </a:r>
              <a:endParaRPr lang="en-US" altLang="ja-JP" sz="1200" dirty="0">
                <a:latin typeface="+mn-ea"/>
                <a:cs typeface="メイリオ" panose="020B0604030504040204" pitchFamily="50" charset="-128"/>
              </a:endParaRPr>
            </a:p>
            <a:p>
              <a:pPr algn="just">
                <a:spcAft>
                  <a:spcPts val="600"/>
                </a:spcAft>
              </a:pPr>
              <a:endParaRPr lang="en-US" altLang="ja-JP" sz="1200" dirty="0">
                <a:latin typeface="+mn-ea"/>
                <a:cs typeface="メイリオ" panose="020B0604030504040204" pitchFamily="50" charset="-128"/>
              </a:endParaRPr>
            </a:p>
          </p:txBody>
        </p:sp>
        <p:sp>
          <p:nvSpPr>
            <p:cNvPr id="22" name="正方形/長方形 21">
              <a:extLst>
                <a:ext uri="{FF2B5EF4-FFF2-40B4-BE49-F238E27FC236}">
                  <a16:creationId xmlns:a16="http://schemas.microsoft.com/office/drawing/2014/main" id="{A5BEA5AA-6B99-46D7-9A9E-5E8C86C296DE}"/>
                </a:ext>
              </a:extLst>
            </p:cNvPr>
            <p:cNvSpPr/>
            <p:nvPr/>
          </p:nvSpPr>
          <p:spPr>
            <a:xfrm>
              <a:off x="1166863" y="4863760"/>
              <a:ext cx="864000" cy="2175429"/>
            </a:xfrm>
            <a:prstGeom prst="rect">
              <a:avLst/>
            </a:prstGeom>
            <a:solidFill>
              <a:schemeClr val="accent6">
                <a:lumMod val="75000"/>
              </a:schemeClr>
            </a:solidFill>
          </p:spPr>
          <p:txBody>
            <a:bodyPr wrap="square" lIns="144000" tIns="0" rIns="144000" bIns="18000" anchor="ctr" anchorCtr="0">
              <a:noAutofit/>
            </a:bodyPr>
            <a:lstStyle/>
            <a:p>
              <a:pPr algn="dist"/>
              <a:r>
                <a:rPr lang="ja-JP" altLang="en-US" sz="1050" dirty="0">
                  <a:solidFill>
                    <a:schemeClr val="bg1"/>
                  </a:solidFill>
                  <a:latin typeface="+mn-ea"/>
                  <a:cs typeface="メイリオ" panose="020B0604030504040204" pitchFamily="50" charset="-128"/>
                </a:rPr>
                <a:t>申込方法</a:t>
              </a:r>
              <a:endParaRPr lang="en-US" altLang="ja-JP" sz="1050" dirty="0">
                <a:solidFill>
                  <a:schemeClr val="bg1"/>
                </a:solidFill>
                <a:latin typeface="+mn-ea"/>
                <a:cs typeface="メイリオ" panose="020B0604030504040204" pitchFamily="50" charset="-128"/>
              </a:endParaRPr>
            </a:p>
            <a:p>
              <a:pPr algn="dist"/>
              <a:r>
                <a:rPr lang="ja-JP" altLang="en-US" sz="1050" dirty="0">
                  <a:solidFill>
                    <a:schemeClr val="bg1"/>
                  </a:solidFill>
                  <a:latin typeface="+mn-ea"/>
                  <a:cs typeface="メイリオ" panose="020B0604030504040204" pitchFamily="50" charset="-128"/>
                </a:rPr>
                <a:t>・</a:t>
              </a:r>
              <a:endParaRPr lang="en-US" altLang="ja-JP" sz="1050" dirty="0">
                <a:solidFill>
                  <a:schemeClr val="bg1"/>
                </a:solidFill>
                <a:latin typeface="+mn-ea"/>
                <a:cs typeface="メイリオ" panose="020B0604030504040204" pitchFamily="50" charset="-128"/>
              </a:endParaRPr>
            </a:p>
            <a:p>
              <a:pPr algn="dist"/>
              <a:r>
                <a:rPr lang="ja-JP" altLang="en-US" sz="1050" dirty="0">
                  <a:solidFill>
                    <a:schemeClr val="bg1"/>
                  </a:solidFill>
                  <a:latin typeface="+mn-ea"/>
                  <a:cs typeface="メイリオ" panose="020B0604030504040204" pitchFamily="50" charset="-128"/>
                </a:rPr>
                <a:t>注意事項</a:t>
              </a:r>
              <a:endParaRPr lang="en-US" altLang="ja-JP" sz="1050" dirty="0">
                <a:solidFill>
                  <a:schemeClr val="bg1"/>
                </a:solidFill>
                <a:latin typeface="+mn-ea"/>
                <a:cs typeface="メイリオ" panose="020B0604030504040204" pitchFamily="50" charset="-128"/>
              </a:endParaRPr>
            </a:p>
            <a:p>
              <a:pPr algn="dist"/>
              <a:endParaRPr lang="en-US" altLang="ja-JP" sz="1050" dirty="0">
                <a:solidFill>
                  <a:schemeClr val="bg1"/>
                </a:solidFill>
                <a:latin typeface="+mn-ea"/>
                <a:cs typeface="メイリオ" panose="020B0604030504040204" pitchFamily="50" charset="-128"/>
              </a:endParaRPr>
            </a:p>
          </p:txBody>
        </p:sp>
      </p:grpSp>
      <p:grpSp>
        <p:nvGrpSpPr>
          <p:cNvPr id="42" name="グループ化 41">
            <a:extLst>
              <a:ext uri="{FF2B5EF4-FFF2-40B4-BE49-F238E27FC236}">
                <a16:creationId xmlns:a16="http://schemas.microsoft.com/office/drawing/2014/main" id="{16C5B53D-8773-4C5C-8902-511D3E14CA26}"/>
              </a:ext>
            </a:extLst>
          </p:cNvPr>
          <p:cNvGrpSpPr/>
          <p:nvPr/>
        </p:nvGrpSpPr>
        <p:grpSpPr>
          <a:xfrm>
            <a:off x="1314992" y="5965552"/>
            <a:ext cx="5095359" cy="406586"/>
            <a:chOff x="1177595" y="5867528"/>
            <a:chExt cx="4968597" cy="741166"/>
          </a:xfrm>
        </p:grpSpPr>
        <p:sp>
          <p:nvSpPr>
            <p:cNvPr id="24" name="正方形/長方形 23">
              <a:extLst>
                <a:ext uri="{FF2B5EF4-FFF2-40B4-BE49-F238E27FC236}">
                  <a16:creationId xmlns:a16="http://schemas.microsoft.com/office/drawing/2014/main" id="{7F8FBB71-765F-4F49-A2D6-D9DAA3A7CB77}"/>
                </a:ext>
              </a:extLst>
            </p:cNvPr>
            <p:cNvSpPr/>
            <p:nvPr/>
          </p:nvSpPr>
          <p:spPr>
            <a:xfrm>
              <a:off x="2078192" y="5888694"/>
              <a:ext cx="4068000" cy="720000"/>
            </a:xfrm>
            <a:prstGeom prst="rect">
              <a:avLst/>
            </a:prstGeom>
          </p:spPr>
          <p:txBody>
            <a:bodyPr wrap="square" lIns="216000" tIns="0" rIns="0" bIns="0" anchor="ctr" anchorCtr="0">
              <a:noAutofit/>
            </a:bodyPr>
            <a:lstStyle/>
            <a:p>
              <a:r>
                <a:rPr lang="ja-JP" altLang="en-US" sz="1600" spc="800" dirty="0">
                  <a:latin typeface="+mn-ea"/>
                  <a:cs typeface="メイリオ" panose="020B0604030504040204" pitchFamily="50" charset="-128"/>
                </a:rPr>
                <a:t>無料</a:t>
              </a:r>
            </a:p>
          </p:txBody>
        </p:sp>
        <p:sp>
          <p:nvSpPr>
            <p:cNvPr id="25" name="正方形/長方形 24">
              <a:extLst>
                <a:ext uri="{FF2B5EF4-FFF2-40B4-BE49-F238E27FC236}">
                  <a16:creationId xmlns:a16="http://schemas.microsoft.com/office/drawing/2014/main" id="{ED407893-57C2-4B33-B610-9E0A7FB415AD}"/>
                </a:ext>
              </a:extLst>
            </p:cNvPr>
            <p:cNvSpPr/>
            <p:nvPr/>
          </p:nvSpPr>
          <p:spPr>
            <a:xfrm>
              <a:off x="1177595" y="5867528"/>
              <a:ext cx="900597" cy="692447"/>
            </a:xfrm>
            <a:prstGeom prst="rect">
              <a:avLst/>
            </a:prstGeom>
            <a:solidFill>
              <a:schemeClr val="accent6">
                <a:lumMod val="75000"/>
              </a:schemeClr>
            </a:solidFill>
          </p:spPr>
          <p:txBody>
            <a:bodyPr wrap="square" lIns="144000" tIns="0" rIns="144000" bIns="18000" anchor="ctr" anchorCtr="0">
              <a:noAutofit/>
            </a:bodyPr>
            <a:lstStyle/>
            <a:p>
              <a:pPr algn="dist"/>
              <a:r>
                <a:rPr lang="ja-JP" altLang="en-US" sz="1050" dirty="0">
                  <a:solidFill>
                    <a:schemeClr val="bg1"/>
                  </a:solidFill>
                  <a:latin typeface="+mn-ea"/>
                  <a:cs typeface="メイリオ" panose="020B0604030504040204" pitchFamily="50" charset="-128"/>
                </a:rPr>
                <a:t>費用</a:t>
              </a:r>
              <a:endParaRPr lang="en-US" altLang="ja-JP" sz="1050" dirty="0">
                <a:solidFill>
                  <a:schemeClr val="bg1"/>
                </a:solidFill>
                <a:latin typeface="+mn-ea"/>
                <a:cs typeface="メイリオ" panose="020B0604030504040204" pitchFamily="50" charset="-128"/>
              </a:endParaRPr>
            </a:p>
          </p:txBody>
        </p:sp>
      </p:grpSp>
      <p:sp>
        <p:nvSpPr>
          <p:cNvPr id="34" name="フローチャート: 他ページ結合子 33">
            <a:extLst>
              <a:ext uri="{FF2B5EF4-FFF2-40B4-BE49-F238E27FC236}">
                <a16:creationId xmlns:a16="http://schemas.microsoft.com/office/drawing/2014/main" id="{FA1B97DA-CC62-4204-99B9-02C934EEC041}"/>
              </a:ext>
            </a:extLst>
          </p:cNvPr>
          <p:cNvSpPr/>
          <p:nvPr/>
        </p:nvSpPr>
        <p:spPr>
          <a:xfrm>
            <a:off x="730119" y="389860"/>
            <a:ext cx="6232804" cy="871271"/>
          </a:xfrm>
          <a:prstGeom prst="flowChartOffpageConnector">
            <a:avLst/>
          </a:prstGeom>
          <a:solidFill>
            <a:schemeClr val="accent1">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44000" tIns="180000" rIns="144000" bIns="0" rtlCol="0" anchor="ctr" anchorCtr="0">
            <a:noAutofit/>
          </a:bodyPr>
          <a:lstStyle/>
          <a:p>
            <a:pPr algn="ctr"/>
            <a:r>
              <a:rPr lang="ja-JP" altLang="en-US" sz="2800" b="1" spc="300" dirty="0">
                <a:solidFill>
                  <a:schemeClr val="bg1"/>
                </a:solidFill>
                <a:latin typeface="BIZ UDPゴシック" panose="020B0400000000000000" pitchFamily="50" charset="-128"/>
                <a:ea typeface="BIZ UDPゴシック" panose="020B0400000000000000" pitchFamily="50" charset="-128"/>
                <a:cs typeface="Meiryo UI" panose="020B0604030504040204" pitchFamily="50" charset="-128"/>
              </a:rPr>
              <a:t>募集内容</a:t>
            </a:r>
          </a:p>
        </p:txBody>
      </p:sp>
      <p:cxnSp>
        <p:nvCxnSpPr>
          <p:cNvPr id="31" name="直線コネクタ 30">
            <a:extLst>
              <a:ext uri="{FF2B5EF4-FFF2-40B4-BE49-F238E27FC236}">
                <a16:creationId xmlns:a16="http://schemas.microsoft.com/office/drawing/2014/main" id="{8B3E9D4A-820C-43C6-84EE-6402136D274D}"/>
              </a:ext>
            </a:extLst>
          </p:cNvPr>
          <p:cNvCxnSpPr>
            <a:cxnSpLocks/>
          </p:cNvCxnSpPr>
          <p:nvPr/>
        </p:nvCxnSpPr>
        <p:spPr>
          <a:xfrm flipV="1">
            <a:off x="1404367" y="6411704"/>
            <a:ext cx="5178879" cy="15116"/>
          </a:xfrm>
          <a:prstGeom prst="line">
            <a:avLst/>
          </a:prstGeom>
          <a:ln w="31750" cap="rnd">
            <a:solidFill>
              <a:schemeClr val="accent3"/>
            </a:solidFill>
            <a:prstDash val="sysDot"/>
          </a:ln>
        </p:spPr>
        <p:style>
          <a:lnRef idx="1">
            <a:schemeClr val="accent1"/>
          </a:lnRef>
          <a:fillRef idx="0">
            <a:schemeClr val="accent1"/>
          </a:fillRef>
          <a:effectRef idx="0">
            <a:schemeClr val="accent1"/>
          </a:effectRef>
          <a:fontRef idx="minor">
            <a:schemeClr val="tx1"/>
          </a:fontRef>
        </p:style>
      </p:cxnSp>
      <p:grpSp>
        <p:nvGrpSpPr>
          <p:cNvPr id="37" name="グループ化 36">
            <a:extLst>
              <a:ext uri="{FF2B5EF4-FFF2-40B4-BE49-F238E27FC236}">
                <a16:creationId xmlns:a16="http://schemas.microsoft.com/office/drawing/2014/main" id="{250897A7-B15B-44FA-B0D5-05C24FDB554B}"/>
              </a:ext>
            </a:extLst>
          </p:cNvPr>
          <p:cNvGrpSpPr/>
          <p:nvPr/>
        </p:nvGrpSpPr>
        <p:grpSpPr>
          <a:xfrm>
            <a:off x="1314992" y="1696460"/>
            <a:ext cx="4932096" cy="716955"/>
            <a:chOff x="1188343" y="4273169"/>
            <a:chExt cx="4932096" cy="1224000"/>
          </a:xfrm>
        </p:grpSpPr>
        <p:sp>
          <p:nvSpPr>
            <p:cNvPr id="38" name="正方形/長方形 37">
              <a:extLst>
                <a:ext uri="{FF2B5EF4-FFF2-40B4-BE49-F238E27FC236}">
                  <a16:creationId xmlns:a16="http://schemas.microsoft.com/office/drawing/2014/main" id="{F4DE1368-F8F1-41EF-8134-DCB07EB4D20E}"/>
                </a:ext>
              </a:extLst>
            </p:cNvPr>
            <p:cNvSpPr/>
            <p:nvPr/>
          </p:nvSpPr>
          <p:spPr>
            <a:xfrm>
              <a:off x="2052439" y="4273169"/>
              <a:ext cx="4068000" cy="1224000"/>
            </a:xfrm>
            <a:prstGeom prst="rect">
              <a:avLst/>
            </a:prstGeom>
          </p:spPr>
          <p:txBody>
            <a:bodyPr wrap="square" lIns="216000" tIns="0" rIns="0" bIns="0">
              <a:noAutofit/>
            </a:bodyPr>
            <a:lstStyle/>
            <a:p>
              <a:pPr algn="just">
                <a:spcAft>
                  <a:spcPts val="600"/>
                </a:spcAft>
              </a:pPr>
              <a:r>
                <a:rPr lang="ja-JP" altLang="en-US" sz="1400" b="1" dirty="0">
                  <a:solidFill>
                    <a:schemeClr val="accent1">
                      <a:lumMod val="75000"/>
                    </a:schemeClr>
                  </a:solidFill>
                  <a:latin typeface="+mn-ea"/>
                  <a:cs typeface="メイリオ" panose="020B0604030504040204" pitchFamily="50" charset="-128"/>
                </a:rPr>
                <a:t>６５</a:t>
              </a:r>
              <a:r>
                <a:rPr lang="ja-JP" altLang="en-US" sz="1200" b="1" dirty="0">
                  <a:solidFill>
                    <a:schemeClr val="accent1">
                      <a:lumMod val="75000"/>
                    </a:schemeClr>
                  </a:solidFill>
                  <a:latin typeface="+mn-ea"/>
                  <a:cs typeface="メイリオ" panose="020B0604030504040204" pitchFamily="50" charset="-128"/>
                </a:rPr>
                <a:t>歳以上の</a:t>
              </a:r>
              <a:r>
                <a:rPr lang="ja-JP" altLang="en-US" sz="1400" b="1" dirty="0">
                  <a:solidFill>
                    <a:schemeClr val="accent1">
                      <a:lumMod val="75000"/>
                    </a:schemeClr>
                  </a:solidFill>
                  <a:latin typeface="+mn-ea"/>
                  <a:cs typeface="メイリオ" panose="020B0604030504040204" pitchFamily="50" charset="-128"/>
                </a:rPr>
                <a:t>区民</a:t>
              </a:r>
              <a:r>
                <a:rPr lang="ja-JP" altLang="en-US" sz="1200" b="1" dirty="0">
                  <a:solidFill>
                    <a:schemeClr val="accent1">
                      <a:lumMod val="75000"/>
                    </a:schemeClr>
                  </a:solidFill>
                  <a:latin typeface="+mn-ea"/>
                  <a:cs typeface="メイリオ" panose="020B0604030504040204" pitchFamily="50" charset="-128"/>
                </a:rPr>
                <a:t>で、要支援１・２の人、もしくは基本チェックリストで生活機能の低下がみられた人（事業対象者）</a:t>
              </a:r>
            </a:p>
          </p:txBody>
        </p:sp>
        <p:sp>
          <p:nvSpPr>
            <p:cNvPr id="39" name="正方形/長方形 38">
              <a:extLst>
                <a:ext uri="{FF2B5EF4-FFF2-40B4-BE49-F238E27FC236}">
                  <a16:creationId xmlns:a16="http://schemas.microsoft.com/office/drawing/2014/main" id="{0CFDFB6F-B648-41B1-9A06-F5D5498BD2A5}"/>
                </a:ext>
              </a:extLst>
            </p:cNvPr>
            <p:cNvSpPr/>
            <p:nvPr/>
          </p:nvSpPr>
          <p:spPr>
            <a:xfrm>
              <a:off x="1188343" y="4273169"/>
              <a:ext cx="864000" cy="1224000"/>
            </a:xfrm>
            <a:prstGeom prst="rect">
              <a:avLst/>
            </a:prstGeom>
            <a:solidFill>
              <a:schemeClr val="accent6">
                <a:lumMod val="75000"/>
              </a:schemeClr>
            </a:solidFill>
          </p:spPr>
          <p:txBody>
            <a:bodyPr wrap="square" lIns="144000" tIns="0" rIns="144000" bIns="18000" anchor="ctr" anchorCtr="0">
              <a:noAutofit/>
            </a:bodyPr>
            <a:lstStyle/>
            <a:p>
              <a:pPr algn="dist"/>
              <a:r>
                <a:rPr lang="ja-JP" altLang="en-US" sz="1050" dirty="0">
                  <a:solidFill>
                    <a:schemeClr val="bg1"/>
                  </a:solidFill>
                  <a:latin typeface="+mn-ea"/>
                  <a:cs typeface="メイリオ" panose="020B0604030504040204" pitchFamily="50" charset="-128"/>
                </a:rPr>
                <a:t>対象</a:t>
              </a:r>
              <a:endParaRPr lang="en-US" altLang="ja-JP" sz="1050" dirty="0">
                <a:solidFill>
                  <a:schemeClr val="bg1"/>
                </a:solidFill>
                <a:latin typeface="+mn-ea"/>
                <a:cs typeface="メイリオ" panose="020B0604030504040204" pitchFamily="50" charset="-128"/>
              </a:endParaRPr>
            </a:p>
          </p:txBody>
        </p:sp>
      </p:grpSp>
      <p:pic>
        <p:nvPicPr>
          <p:cNvPr id="9" name="図 8" descr="女性, 持つ が含まれている画像&#10;&#10;自動的に生成された説明">
            <a:extLst>
              <a:ext uri="{FF2B5EF4-FFF2-40B4-BE49-F238E27FC236}">
                <a16:creationId xmlns:a16="http://schemas.microsoft.com/office/drawing/2014/main" id="{4226EF62-D275-45BC-91F0-01EF645011B3}"/>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4890635" y="3790531"/>
            <a:ext cx="886044" cy="1035141"/>
          </a:xfrm>
          <a:prstGeom prst="rect">
            <a:avLst/>
          </a:prstGeom>
        </p:spPr>
      </p:pic>
      <p:sp>
        <p:nvSpPr>
          <p:cNvPr id="26" name="正方形/長方形 25">
            <a:extLst>
              <a:ext uri="{FF2B5EF4-FFF2-40B4-BE49-F238E27FC236}">
                <a16:creationId xmlns:a16="http://schemas.microsoft.com/office/drawing/2014/main" id="{52CA5209-2CAD-4AD8-8074-209BAE5B47FE}"/>
              </a:ext>
            </a:extLst>
          </p:cNvPr>
          <p:cNvSpPr/>
          <p:nvPr/>
        </p:nvSpPr>
        <p:spPr>
          <a:xfrm>
            <a:off x="1154925" y="6576851"/>
            <a:ext cx="5458654" cy="3632512"/>
          </a:xfrm>
          <a:prstGeom prst="rect">
            <a:avLst/>
          </a:prstGeom>
        </p:spPr>
        <p:txBody>
          <a:bodyPr wrap="square" lIns="216000" tIns="0" rIns="0" bIns="0" anchor="ctr" anchorCtr="0">
            <a:noAutofit/>
          </a:bodyPr>
          <a:lstStyle/>
          <a:p>
            <a:pPr algn="just"/>
            <a:endParaRPr lang="en-US" altLang="ja-JP" sz="1050" dirty="0">
              <a:highlight>
                <a:srgbClr val="FFFF00"/>
              </a:highlight>
              <a:latin typeface="+mn-ea"/>
              <a:cs typeface="メイリオ" panose="020B0604030504040204" pitchFamily="50" charset="-128"/>
            </a:endParaRPr>
          </a:p>
          <a:p>
            <a:pPr algn="just"/>
            <a:r>
              <a:rPr lang="ja-JP" altLang="en-US" sz="1200" dirty="0">
                <a:highlight>
                  <a:srgbClr val="FFFF00"/>
                </a:highlight>
                <a:latin typeface="+mn-ea"/>
                <a:cs typeface="メイリオ" panose="020B0604030504040204" pitchFamily="50" charset="-128"/>
              </a:rPr>
              <a:t>「実施施設問い合わせ先」</a:t>
            </a:r>
            <a:r>
              <a:rPr lang="ja-JP" altLang="en-US" sz="1050" dirty="0">
                <a:highlight>
                  <a:srgbClr val="FFFF00"/>
                </a:highlight>
                <a:latin typeface="+mn-ea"/>
                <a:cs typeface="メイリオ" panose="020B0604030504040204" pitchFamily="50" charset="-128"/>
              </a:rPr>
              <a:t>　</a:t>
            </a:r>
            <a:r>
              <a:rPr lang="en-US" altLang="ja-JP" sz="900" dirty="0">
                <a:latin typeface="+mn-ea"/>
                <a:cs typeface="メイリオ" panose="020B0604030504040204" pitchFamily="50" charset="-128"/>
              </a:rPr>
              <a:t>※</a:t>
            </a:r>
            <a:r>
              <a:rPr lang="ja-JP" altLang="en-US" sz="900" dirty="0">
                <a:latin typeface="+mn-ea"/>
                <a:cs typeface="メイリオ" panose="020B0604030504040204" pitchFamily="50" charset="-128"/>
              </a:rPr>
              <a:t>施設の工事等により実施場所が変更になることがあります</a:t>
            </a:r>
            <a:r>
              <a:rPr lang="ja-JP" altLang="en-US" sz="1050" dirty="0">
                <a:latin typeface="+mn-ea"/>
                <a:cs typeface="メイリオ" panose="020B0604030504040204" pitchFamily="50" charset="-128"/>
              </a:rPr>
              <a:t>。</a:t>
            </a:r>
            <a:endParaRPr lang="en-US" altLang="ja-JP" sz="1050" dirty="0">
              <a:latin typeface="+mn-ea"/>
              <a:cs typeface="メイリオ" panose="020B0604030504040204" pitchFamily="50" charset="-128"/>
            </a:endParaRPr>
          </a:p>
          <a:p>
            <a:pPr algn="just"/>
            <a:endParaRPr lang="en-US" altLang="ja-JP" sz="250" dirty="0">
              <a:latin typeface="+mn-ea"/>
              <a:cs typeface="メイリオ" panose="020B0604030504040204" pitchFamily="50" charset="-128"/>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r>
              <a:rPr lang="ja-JP" altLang="en-US" sz="800" dirty="0">
                <a:solidFill>
                  <a:prstClr val="black"/>
                </a:solidFill>
              </a:rPr>
              <a:t>　　　　　　　　　　　　</a:t>
            </a:r>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endParaRPr lang="en-US" altLang="ja-JP" sz="800" dirty="0">
              <a:solidFill>
                <a:prstClr val="black"/>
              </a:solidFill>
            </a:endParaRPr>
          </a:p>
          <a:p>
            <a:pPr algn="just"/>
            <a:r>
              <a:rPr lang="ja-JP" altLang="en-US" sz="800" dirty="0">
                <a:solidFill>
                  <a:prstClr val="black"/>
                </a:solidFill>
                <a:cs typeface="メイリオ" panose="020B0604030504040204" pitchFamily="50" charset="-128"/>
              </a:rPr>
              <a:t>　　　　　　　　　　　</a:t>
            </a:r>
            <a:endParaRPr lang="en-US" altLang="ja-JP" sz="1200" dirty="0">
              <a:latin typeface="+mn-ea"/>
              <a:cs typeface="メイリオ" panose="020B0604030504040204" pitchFamily="50" charset="-128"/>
            </a:endParaRPr>
          </a:p>
          <a:p>
            <a:pPr algn="just"/>
            <a:endParaRPr lang="en-US" altLang="ja-JP" sz="1050" dirty="0">
              <a:highlight>
                <a:srgbClr val="FFFF00"/>
              </a:highlight>
              <a:latin typeface="+mn-ea"/>
              <a:cs typeface="メイリオ" panose="020B0604030504040204" pitchFamily="50" charset="-128"/>
            </a:endParaRPr>
          </a:p>
          <a:p>
            <a:pPr algn="just"/>
            <a:endParaRPr lang="en-US" altLang="ja-JP" sz="1200" dirty="0">
              <a:latin typeface="+mn-ea"/>
              <a:cs typeface="メイリオ" panose="020B0604030504040204" pitchFamily="50" charset="-128"/>
            </a:endParaRPr>
          </a:p>
          <a:p>
            <a:pPr algn="just"/>
            <a:endParaRPr lang="ja-JP" altLang="en-US" sz="1200" dirty="0">
              <a:latin typeface="+mn-ea"/>
              <a:cs typeface="メイリオ" panose="020B0604030504040204" pitchFamily="50" charset="-128"/>
            </a:endParaRPr>
          </a:p>
        </p:txBody>
      </p:sp>
      <p:sp>
        <p:nvSpPr>
          <p:cNvPr id="11" name="テキスト ボックス 10">
            <a:extLst>
              <a:ext uri="{FF2B5EF4-FFF2-40B4-BE49-F238E27FC236}">
                <a16:creationId xmlns:a16="http://schemas.microsoft.com/office/drawing/2014/main" id="{C000F17B-A558-CDFE-453A-98EFB6CBB89F}"/>
              </a:ext>
            </a:extLst>
          </p:cNvPr>
          <p:cNvSpPr txBox="1"/>
          <p:nvPr/>
        </p:nvSpPr>
        <p:spPr>
          <a:xfrm>
            <a:off x="4022251" y="9651346"/>
            <a:ext cx="3662242" cy="2016224"/>
          </a:xfrm>
          <a:prstGeom prst="rect">
            <a:avLst/>
          </a:prstGeom>
          <a:noFill/>
        </p:spPr>
        <p:txBody>
          <a:bodyPr wrap="square" lIns="0" tIns="0" rIns="0" bIns="0" rtlCol="0">
            <a:noAutofit/>
          </a:bodyPr>
          <a:lstStyle/>
          <a:p>
            <a:pPr algn="just"/>
            <a:r>
              <a:rPr lang="ja-JP" altLang="en-US" sz="1000" dirty="0">
                <a:latin typeface="+mn-ea"/>
                <a:cs typeface="メイリオ" panose="020B0604030504040204" pitchFamily="50" charset="-128"/>
              </a:rPr>
              <a:t>赤坂地区高齢者相談センター：</a:t>
            </a:r>
            <a:r>
              <a:rPr lang="en-US" altLang="ja-JP" sz="1000" dirty="0">
                <a:latin typeface="+mn-ea"/>
                <a:cs typeface="メイリオ" panose="020B0604030504040204" pitchFamily="50" charset="-128"/>
              </a:rPr>
              <a:t>5410-3415</a:t>
            </a:r>
          </a:p>
          <a:p>
            <a:pPr algn="just"/>
            <a:r>
              <a:rPr lang="ja-JP" altLang="en-US" sz="1000" dirty="0">
                <a:latin typeface="+mn-ea"/>
                <a:cs typeface="メイリオ" panose="020B0604030504040204" pitchFamily="50" charset="-128"/>
              </a:rPr>
              <a:t>高輪地区高齢者相談センター ：</a:t>
            </a:r>
            <a:r>
              <a:rPr lang="en-US" altLang="ja-JP" sz="1000" dirty="0">
                <a:latin typeface="+mn-ea"/>
                <a:cs typeface="メイリオ" panose="020B0604030504040204" pitchFamily="50" charset="-128"/>
              </a:rPr>
              <a:t>3449-9669</a:t>
            </a:r>
            <a:r>
              <a:rPr lang="ja-JP" altLang="en-US" sz="1000" dirty="0">
                <a:latin typeface="+mn-ea"/>
                <a:cs typeface="メイリオ" panose="020B0604030504040204" pitchFamily="50" charset="-128"/>
              </a:rPr>
              <a:t>　                  </a:t>
            </a:r>
            <a:endParaRPr lang="en-US" altLang="ja-JP" sz="1000" dirty="0">
              <a:latin typeface="+mn-ea"/>
              <a:cs typeface="メイリオ" panose="020B0604030504040204" pitchFamily="50" charset="-128"/>
            </a:endParaRPr>
          </a:p>
          <a:p>
            <a:pPr algn="just"/>
            <a:r>
              <a:rPr lang="ja-JP" altLang="en-US" sz="1000" dirty="0">
                <a:latin typeface="+mn-ea"/>
                <a:cs typeface="メイリオ" panose="020B0604030504040204" pitchFamily="50" charset="-128"/>
              </a:rPr>
              <a:t>芝浦港南地区高齢者相談センター </a:t>
            </a:r>
            <a:r>
              <a:rPr lang="en-US" altLang="ja-JP" sz="1000" dirty="0">
                <a:latin typeface="+mn-ea"/>
                <a:cs typeface="メイリオ" panose="020B0604030504040204" pitchFamily="50" charset="-128"/>
              </a:rPr>
              <a:t>:3450-5905</a:t>
            </a:r>
          </a:p>
        </p:txBody>
      </p:sp>
      <p:sp>
        <p:nvSpPr>
          <p:cNvPr id="14" name="テキスト ボックス 13">
            <a:extLst>
              <a:ext uri="{FF2B5EF4-FFF2-40B4-BE49-F238E27FC236}">
                <a16:creationId xmlns:a16="http://schemas.microsoft.com/office/drawing/2014/main" id="{0AFB96A2-5A21-C682-B2E8-12B81723A458}"/>
              </a:ext>
            </a:extLst>
          </p:cNvPr>
          <p:cNvSpPr txBox="1"/>
          <p:nvPr/>
        </p:nvSpPr>
        <p:spPr>
          <a:xfrm>
            <a:off x="1238802" y="6862597"/>
            <a:ext cx="2839355" cy="2674500"/>
          </a:xfrm>
          <a:prstGeom prst="rect">
            <a:avLst/>
          </a:prstGeom>
          <a:noFill/>
        </p:spPr>
        <p:txBody>
          <a:bodyPr wrap="square" lIns="0" tIns="0" rIns="0" bIns="0" rtlCol="0">
            <a:noAutofit/>
          </a:bodyPr>
          <a:lstStyle/>
          <a:p>
            <a:r>
              <a:rPr lang="ja-JP" altLang="en-US" sz="1000" dirty="0">
                <a:latin typeface="+mn-ea"/>
                <a:cs typeface="メイリオ" panose="020B0604030504040204" pitchFamily="50" charset="-128"/>
              </a:rPr>
              <a:t>三田いきいきプラザ ：</a:t>
            </a:r>
            <a:r>
              <a:rPr lang="en-US" altLang="ja-JP" sz="1000" dirty="0">
                <a:latin typeface="+mn-ea"/>
                <a:cs typeface="メイリオ" panose="020B0604030504040204" pitchFamily="50" charset="-128"/>
              </a:rPr>
              <a:t>3452-9421 </a:t>
            </a:r>
            <a:r>
              <a:rPr lang="ja-JP" altLang="en-US" sz="1000" dirty="0">
                <a:latin typeface="+mn-ea"/>
                <a:cs typeface="メイリオ" panose="020B0604030504040204" pitchFamily="50" charset="-128"/>
              </a:rPr>
              <a:t>　</a:t>
            </a:r>
            <a:endParaRPr lang="en-US" altLang="ja-JP" sz="1000" dirty="0">
              <a:latin typeface="+mn-ea"/>
              <a:cs typeface="メイリオ" panose="020B0604030504040204" pitchFamily="50" charset="-128"/>
            </a:endParaRPr>
          </a:p>
          <a:p>
            <a:r>
              <a:rPr lang="ja-JP" altLang="en-US" sz="1000" dirty="0">
                <a:solidFill>
                  <a:prstClr val="black"/>
                </a:solidFill>
              </a:rPr>
              <a:t>（芝４－１－１７）　</a:t>
            </a:r>
            <a:endParaRPr lang="en-US" altLang="ja-JP" sz="1000" dirty="0">
              <a:solidFill>
                <a:prstClr val="black"/>
              </a:solidFill>
            </a:endParaRPr>
          </a:p>
          <a:p>
            <a:r>
              <a:rPr lang="ja-JP" altLang="en-US" sz="1000" dirty="0">
                <a:solidFill>
                  <a:prstClr val="black"/>
                </a:solidFill>
                <a:cs typeface="メイリオ" panose="020B0604030504040204" pitchFamily="50" charset="-128"/>
              </a:rPr>
              <a:t>神明いきいきプラザ ：</a:t>
            </a:r>
            <a:r>
              <a:rPr lang="en-US" altLang="ja-JP" sz="1000" dirty="0">
                <a:solidFill>
                  <a:prstClr val="black"/>
                </a:solidFill>
                <a:cs typeface="メイリオ" panose="020B0604030504040204" pitchFamily="50" charset="-128"/>
              </a:rPr>
              <a:t>3436-2500</a:t>
            </a:r>
          </a:p>
          <a:p>
            <a:r>
              <a:rPr lang="en-US" altLang="ja-JP" sz="1000" dirty="0">
                <a:solidFill>
                  <a:prstClr val="black"/>
                </a:solidFill>
                <a:cs typeface="メイリオ" panose="020B0604030504040204" pitchFamily="50" charset="-128"/>
              </a:rPr>
              <a:t> </a:t>
            </a:r>
            <a:r>
              <a:rPr lang="ja-JP" altLang="en-US" sz="1000" dirty="0">
                <a:solidFill>
                  <a:prstClr val="black"/>
                </a:solidFill>
              </a:rPr>
              <a:t>（浜松町１－６－７）　　</a:t>
            </a:r>
            <a:endParaRPr lang="en-US" altLang="ja-JP" sz="1000" dirty="0">
              <a:solidFill>
                <a:prstClr val="black"/>
              </a:solidFill>
            </a:endParaRPr>
          </a:p>
          <a:p>
            <a:r>
              <a:rPr lang="ja-JP" altLang="en-US" sz="1000" dirty="0">
                <a:latin typeface="+mn-ea"/>
                <a:cs typeface="メイリオ" panose="020B0604030504040204" pitchFamily="50" charset="-128"/>
              </a:rPr>
              <a:t>虎ノ門いきいきプラザ：</a:t>
            </a:r>
            <a:r>
              <a:rPr lang="en-US" altLang="ja-JP" sz="1000" dirty="0">
                <a:latin typeface="+mn-ea"/>
                <a:cs typeface="メイリオ" panose="020B0604030504040204" pitchFamily="50" charset="-128"/>
              </a:rPr>
              <a:t>3539-2941</a:t>
            </a:r>
            <a:r>
              <a:rPr lang="ja-JP" altLang="en-US" sz="1000" dirty="0">
                <a:latin typeface="+mn-ea"/>
                <a:cs typeface="メイリオ" panose="020B0604030504040204" pitchFamily="50" charset="-128"/>
              </a:rPr>
              <a:t>　</a:t>
            </a:r>
            <a:endParaRPr lang="en-US" altLang="ja-JP" sz="1000" dirty="0">
              <a:latin typeface="+mn-ea"/>
              <a:cs typeface="メイリオ" panose="020B0604030504040204" pitchFamily="50" charset="-128"/>
            </a:endParaRPr>
          </a:p>
          <a:p>
            <a:r>
              <a:rPr lang="ja-JP" altLang="en-US" sz="1000" dirty="0">
                <a:solidFill>
                  <a:prstClr val="black"/>
                </a:solidFill>
              </a:rPr>
              <a:t>（虎ノ門１－２１－１０）　</a:t>
            </a:r>
            <a:endParaRPr lang="en-US" altLang="ja-JP" sz="1000" dirty="0">
              <a:solidFill>
                <a:prstClr val="black"/>
              </a:solidFill>
            </a:endParaRPr>
          </a:p>
          <a:p>
            <a:r>
              <a:rPr lang="ja-JP" altLang="en-US" sz="1000" dirty="0">
                <a:latin typeface="+mn-ea"/>
                <a:cs typeface="メイリオ" panose="020B0604030504040204" pitchFamily="50" charset="-128"/>
              </a:rPr>
              <a:t>南麻布いきいきプラザ：</a:t>
            </a:r>
            <a:r>
              <a:rPr lang="en-US" altLang="ja-JP" sz="1000" dirty="0">
                <a:latin typeface="+mn-ea"/>
                <a:cs typeface="メイリオ" panose="020B0604030504040204" pitchFamily="50" charset="-128"/>
              </a:rPr>
              <a:t>5232-9671</a:t>
            </a:r>
            <a:r>
              <a:rPr lang="ja-JP" altLang="en-US" sz="1000" dirty="0">
                <a:latin typeface="+mn-ea"/>
                <a:cs typeface="メイリオ" panose="020B0604030504040204" pitchFamily="50" charset="-128"/>
              </a:rPr>
              <a:t> </a:t>
            </a:r>
            <a:r>
              <a:rPr lang="ja-JP" altLang="en-US" sz="1000" dirty="0">
                <a:solidFill>
                  <a:prstClr val="black"/>
                </a:solidFill>
              </a:rPr>
              <a:t>　</a:t>
            </a:r>
            <a:endParaRPr lang="en-US" altLang="ja-JP" sz="1000" dirty="0">
              <a:solidFill>
                <a:prstClr val="black"/>
              </a:solidFill>
            </a:endParaRPr>
          </a:p>
          <a:p>
            <a:r>
              <a:rPr lang="ja-JP" altLang="en-US" sz="1000" dirty="0">
                <a:solidFill>
                  <a:prstClr val="black"/>
                </a:solidFill>
              </a:rPr>
              <a:t>（南麻布１－５－２６）</a:t>
            </a:r>
            <a:endParaRPr lang="en-US" altLang="ja-JP" sz="1000" dirty="0">
              <a:solidFill>
                <a:prstClr val="black"/>
              </a:solidFill>
            </a:endParaRPr>
          </a:p>
          <a:p>
            <a:r>
              <a:rPr lang="ja-JP" altLang="en-US" sz="1000" dirty="0">
                <a:latin typeface="+mn-ea"/>
                <a:cs typeface="メイリオ" panose="020B0604030504040204" pitchFamily="50" charset="-128"/>
              </a:rPr>
              <a:t>ありすいきいきプラザ：</a:t>
            </a:r>
            <a:r>
              <a:rPr lang="en-US" altLang="ja-JP" sz="1000" dirty="0">
                <a:latin typeface="+mn-ea"/>
                <a:cs typeface="メイリオ" panose="020B0604030504040204" pitchFamily="50" charset="-128"/>
              </a:rPr>
              <a:t>3444-3656 </a:t>
            </a:r>
            <a:r>
              <a:rPr lang="ja-JP" altLang="en-US" sz="1000" dirty="0">
                <a:solidFill>
                  <a:prstClr val="black"/>
                </a:solidFill>
              </a:rPr>
              <a:t>　</a:t>
            </a:r>
            <a:endParaRPr lang="en-US" altLang="ja-JP" sz="1000" dirty="0">
              <a:solidFill>
                <a:prstClr val="black"/>
              </a:solidFill>
            </a:endParaRPr>
          </a:p>
          <a:p>
            <a:r>
              <a:rPr lang="ja-JP" altLang="en-US" sz="1000" dirty="0">
                <a:latin typeface="+mn-ea"/>
                <a:cs typeface="メイリオ" panose="020B0604030504040204" pitchFamily="50" charset="-128"/>
              </a:rPr>
              <a:t> </a:t>
            </a:r>
            <a:r>
              <a:rPr lang="ja-JP" altLang="en-US" sz="1000" dirty="0">
                <a:solidFill>
                  <a:prstClr val="black"/>
                </a:solidFill>
              </a:rPr>
              <a:t>（南麻布４－６－７）</a:t>
            </a:r>
            <a:endParaRPr lang="en-US" altLang="ja-JP" sz="1000" dirty="0">
              <a:solidFill>
                <a:prstClr val="black"/>
              </a:solidFill>
            </a:endParaRPr>
          </a:p>
          <a:p>
            <a:r>
              <a:rPr lang="ja-JP" altLang="en-US" sz="1000" dirty="0">
                <a:latin typeface="+mn-ea"/>
                <a:cs typeface="メイリオ" panose="020B0604030504040204" pitchFamily="50" charset="-128"/>
              </a:rPr>
              <a:t>麻布いきいきプラザ   ：</a:t>
            </a:r>
            <a:r>
              <a:rPr lang="en-US" altLang="ja-JP" sz="1000" dirty="0">
                <a:latin typeface="+mn-ea"/>
                <a:cs typeface="メイリオ" panose="020B0604030504040204" pitchFamily="50" charset="-128"/>
              </a:rPr>
              <a:t>3408-7888</a:t>
            </a:r>
            <a:r>
              <a:rPr lang="ja-JP" altLang="en-US" sz="1000" dirty="0">
                <a:latin typeface="+mn-ea"/>
                <a:cs typeface="メイリオ" panose="020B0604030504040204" pitchFamily="50" charset="-128"/>
              </a:rPr>
              <a:t>　</a:t>
            </a:r>
            <a:r>
              <a:rPr lang="ja-JP" altLang="en-US" sz="1000" dirty="0">
                <a:solidFill>
                  <a:prstClr val="black"/>
                </a:solidFill>
              </a:rPr>
              <a:t> </a:t>
            </a:r>
            <a:endParaRPr lang="en-US" altLang="ja-JP" sz="1000" dirty="0">
              <a:solidFill>
                <a:prstClr val="black"/>
              </a:solidFill>
            </a:endParaRPr>
          </a:p>
          <a:p>
            <a:r>
              <a:rPr lang="ja-JP" altLang="en-US" sz="1000" dirty="0">
                <a:solidFill>
                  <a:prstClr val="black"/>
                </a:solidFill>
              </a:rPr>
              <a:t>（元麻布３－９－６）　　　　　</a:t>
            </a:r>
            <a:endParaRPr lang="en-US" altLang="ja-JP" sz="1000" dirty="0">
              <a:solidFill>
                <a:prstClr val="black"/>
              </a:solidFill>
            </a:endParaRPr>
          </a:p>
          <a:p>
            <a:r>
              <a:rPr lang="ja-JP" altLang="en-US" sz="1000" dirty="0">
                <a:latin typeface="+mn-ea"/>
                <a:cs typeface="メイリオ" panose="020B0604030504040204" pitchFamily="50" charset="-128"/>
              </a:rPr>
              <a:t>西麻布いきいきプラザ：</a:t>
            </a:r>
            <a:r>
              <a:rPr lang="en-US" altLang="ja-JP" sz="1000" dirty="0">
                <a:latin typeface="+mn-ea"/>
                <a:cs typeface="メイリオ" panose="020B0604030504040204" pitchFamily="50" charset="-128"/>
              </a:rPr>
              <a:t>3486-9166</a:t>
            </a:r>
          </a:p>
          <a:p>
            <a:r>
              <a:rPr lang="en-US" altLang="ja-JP" sz="1000" dirty="0">
                <a:latin typeface="+mn-ea"/>
                <a:cs typeface="メイリオ" panose="020B0604030504040204" pitchFamily="50" charset="-128"/>
              </a:rPr>
              <a:t> </a:t>
            </a:r>
            <a:r>
              <a:rPr lang="ja-JP" altLang="en-US" sz="1000" dirty="0">
                <a:solidFill>
                  <a:prstClr val="black"/>
                </a:solidFill>
              </a:rPr>
              <a:t>（西麻布２－１３－３）　　　　　　　　　　　　　　　　　　　　　　　　　　　　　　　</a:t>
            </a:r>
            <a:endParaRPr lang="en-US" altLang="ja-JP" sz="1000" dirty="0">
              <a:solidFill>
                <a:prstClr val="black"/>
              </a:solidFill>
            </a:endParaRPr>
          </a:p>
          <a:p>
            <a:r>
              <a:rPr lang="ja-JP" altLang="en-US" sz="1000" dirty="0">
                <a:solidFill>
                  <a:prstClr val="black"/>
                </a:solidFill>
                <a:cs typeface="メイリオ" panose="020B0604030504040204" pitchFamily="50" charset="-128"/>
              </a:rPr>
              <a:t>赤坂いきいきプラザ   ：</a:t>
            </a:r>
            <a:r>
              <a:rPr lang="en-US" altLang="ja-JP" sz="1000" dirty="0">
                <a:solidFill>
                  <a:prstClr val="black"/>
                </a:solidFill>
                <a:cs typeface="メイリオ" panose="020B0604030504040204" pitchFamily="50" charset="-128"/>
              </a:rPr>
              <a:t>3583-1207</a:t>
            </a:r>
          </a:p>
          <a:p>
            <a:r>
              <a:rPr lang="en-US" altLang="ja-JP" sz="1000" dirty="0">
                <a:solidFill>
                  <a:prstClr val="black"/>
                </a:solidFill>
                <a:cs typeface="メイリオ" panose="020B0604030504040204" pitchFamily="50" charset="-128"/>
              </a:rPr>
              <a:t> </a:t>
            </a:r>
            <a:r>
              <a:rPr lang="ja-JP" altLang="en-US" sz="1000" dirty="0">
                <a:solidFill>
                  <a:prstClr val="black"/>
                </a:solidFill>
              </a:rPr>
              <a:t>（赤坂６－４－８）</a:t>
            </a:r>
            <a:endParaRPr lang="en-US" altLang="ja-JP" sz="1000" dirty="0">
              <a:solidFill>
                <a:prstClr val="black"/>
              </a:solidFill>
            </a:endParaRPr>
          </a:p>
          <a:p>
            <a:r>
              <a:rPr lang="ja-JP" altLang="en-US" sz="1000" dirty="0">
                <a:solidFill>
                  <a:prstClr val="black"/>
                </a:solidFill>
                <a:cs typeface="メイリオ" panose="020B0604030504040204" pitchFamily="50" charset="-128"/>
              </a:rPr>
              <a:t>青山いきいきプラザ ：</a:t>
            </a:r>
            <a:r>
              <a:rPr lang="en-US" altLang="ja-JP" sz="1000" dirty="0">
                <a:solidFill>
                  <a:prstClr val="black"/>
                </a:solidFill>
                <a:cs typeface="メイリオ" panose="020B0604030504040204" pitchFamily="50" charset="-128"/>
              </a:rPr>
              <a:t>3403-2011</a:t>
            </a:r>
          </a:p>
          <a:p>
            <a:r>
              <a:rPr lang="ja-JP" altLang="en-US" sz="1000" dirty="0">
                <a:solidFill>
                  <a:prstClr val="black"/>
                </a:solidFill>
              </a:rPr>
              <a:t> （南青山２－１</a:t>
            </a:r>
            <a:r>
              <a:rPr lang="en-US" altLang="ja-JP" sz="1000" dirty="0">
                <a:solidFill>
                  <a:prstClr val="black"/>
                </a:solidFill>
              </a:rPr>
              <a:t>6</a:t>
            </a:r>
            <a:r>
              <a:rPr lang="ja-JP" altLang="en-US" sz="1000" dirty="0">
                <a:solidFill>
                  <a:prstClr val="black"/>
                </a:solidFill>
              </a:rPr>
              <a:t>－５）</a:t>
            </a:r>
            <a:endParaRPr lang="en-US" altLang="ja-JP" sz="1000" dirty="0">
              <a:solidFill>
                <a:prstClr val="black"/>
              </a:solidFill>
            </a:endParaRPr>
          </a:p>
          <a:p>
            <a:endParaRPr lang="en-US" altLang="ja-JP" sz="1200" dirty="0">
              <a:solidFill>
                <a:prstClr val="black"/>
              </a:solidFill>
            </a:endParaRPr>
          </a:p>
          <a:p>
            <a:endParaRPr lang="en-US" altLang="ja-JP" sz="1200" dirty="0">
              <a:solidFill>
                <a:prstClr val="black"/>
              </a:solidFill>
            </a:endParaRPr>
          </a:p>
          <a:p>
            <a:endParaRPr lang="en-US" altLang="ja-JP" sz="1200" dirty="0">
              <a:solidFill>
                <a:prstClr val="black"/>
              </a:solidFill>
            </a:endParaRPr>
          </a:p>
          <a:p>
            <a:endParaRPr lang="en-US" altLang="ja-JP" sz="1200" dirty="0">
              <a:solidFill>
                <a:prstClr val="black"/>
              </a:solidFill>
            </a:endParaRPr>
          </a:p>
          <a:p>
            <a:r>
              <a:rPr lang="ja-JP" altLang="en-US" sz="1200" dirty="0">
                <a:solidFill>
                  <a:prstClr val="black"/>
                </a:solidFill>
              </a:rPr>
              <a:t>　　　　</a:t>
            </a:r>
            <a:endParaRPr lang="en-US" altLang="ja-JP" sz="1200" dirty="0">
              <a:solidFill>
                <a:prstClr val="black"/>
              </a:solidFill>
            </a:endParaRPr>
          </a:p>
          <a:p>
            <a:r>
              <a:rPr lang="ja-JP" altLang="en-US" sz="1200" dirty="0">
                <a:solidFill>
                  <a:prstClr val="black"/>
                </a:solidFill>
              </a:rPr>
              <a:t>　　　　　　　　　　 　</a:t>
            </a:r>
            <a:endParaRPr kumimoji="1" lang="ja-JP" altLang="en-US" sz="1200" dirty="0">
              <a:latin typeface="+mn-ea"/>
              <a:cs typeface="メイリオ" panose="020B0604030504040204" pitchFamily="50" charset="-128"/>
            </a:endParaRPr>
          </a:p>
        </p:txBody>
      </p:sp>
      <p:sp>
        <p:nvSpPr>
          <p:cNvPr id="15" name="テキスト ボックス 14">
            <a:extLst>
              <a:ext uri="{FF2B5EF4-FFF2-40B4-BE49-F238E27FC236}">
                <a16:creationId xmlns:a16="http://schemas.microsoft.com/office/drawing/2014/main" id="{DFA1F9F9-993A-554F-F824-5814F3098ECA}"/>
              </a:ext>
            </a:extLst>
          </p:cNvPr>
          <p:cNvSpPr txBox="1"/>
          <p:nvPr/>
        </p:nvSpPr>
        <p:spPr>
          <a:xfrm>
            <a:off x="3780631" y="6894584"/>
            <a:ext cx="2779563" cy="2640071"/>
          </a:xfrm>
          <a:prstGeom prst="rect">
            <a:avLst/>
          </a:prstGeom>
          <a:noFill/>
        </p:spPr>
        <p:txBody>
          <a:bodyPr wrap="square" lIns="0" tIns="0" rIns="0" bIns="0" rtlCol="0">
            <a:noAutofit/>
          </a:bodyPr>
          <a:lstStyle/>
          <a:p>
            <a:r>
              <a:rPr lang="ja-JP" altLang="en-US" sz="1000" dirty="0">
                <a:latin typeface="+mn-ea"/>
                <a:cs typeface="メイリオ" panose="020B0604030504040204" pitchFamily="50" charset="-128"/>
              </a:rPr>
              <a:t>豊岡いきいきプラザ：</a:t>
            </a:r>
            <a:r>
              <a:rPr lang="en-US" altLang="ja-JP" sz="1000" dirty="0">
                <a:latin typeface="+mn-ea"/>
                <a:cs typeface="メイリオ" panose="020B0604030504040204" pitchFamily="50" charset="-128"/>
              </a:rPr>
              <a:t>3453-1591</a:t>
            </a:r>
            <a:r>
              <a:rPr lang="ja-JP" altLang="en-US" sz="1000" dirty="0">
                <a:solidFill>
                  <a:prstClr val="black"/>
                </a:solidFill>
              </a:rPr>
              <a:t> </a:t>
            </a:r>
            <a:endParaRPr lang="en-US" altLang="ja-JP" sz="1000" dirty="0">
              <a:solidFill>
                <a:prstClr val="black"/>
              </a:solidFill>
            </a:endParaRPr>
          </a:p>
          <a:p>
            <a:r>
              <a:rPr lang="ja-JP" altLang="en-US" sz="1000" dirty="0">
                <a:solidFill>
                  <a:prstClr val="black"/>
                </a:solidFill>
              </a:rPr>
              <a:t>（三田５－７－７） </a:t>
            </a:r>
            <a:endParaRPr lang="en-US" altLang="ja-JP" sz="1000" dirty="0">
              <a:solidFill>
                <a:prstClr val="black"/>
              </a:solidFill>
            </a:endParaRPr>
          </a:p>
          <a:p>
            <a:r>
              <a:rPr lang="ja-JP" altLang="en-US" sz="1000" dirty="0">
                <a:latin typeface="+mn-ea"/>
                <a:cs typeface="メイリオ" panose="020B0604030504040204" pitchFamily="50" charset="-128"/>
              </a:rPr>
              <a:t>高輪いきいきプラザ ：</a:t>
            </a:r>
            <a:r>
              <a:rPr lang="en-US" altLang="ja-JP" sz="1000" dirty="0">
                <a:latin typeface="+mn-ea"/>
                <a:cs typeface="メイリオ" panose="020B0604030504040204" pitchFamily="50" charset="-128"/>
              </a:rPr>
              <a:t>3449-1643</a:t>
            </a:r>
          </a:p>
          <a:p>
            <a:r>
              <a:rPr lang="en-US" altLang="ja-JP" sz="1000" dirty="0">
                <a:latin typeface="+mn-ea"/>
                <a:cs typeface="メイリオ" panose="020B0604030504040204" pitchFamily="50" charset="-128"/>
              </a:rPr>
              <a:t> </a:t>
            </a:r>
            <a:r>
              <a:rPr lang="ja-JP" altLang="en-US" sz="1000" dirty="0">
                <a:solidFill>
                  <a:prstClr val="black"/>
                </a:solidFill>
              </a:rPr>
              <a:t>（高輪３－１８－１５） 　</a:t>
            </a:r>
            <a:endParaRPr lang="en-US" altLang="ja-JP" sz="1000" dirty="0">
              <a:solidFill>
                <a:prstClr val="black"/>
              </a:solidFill>
            </a:endParaRPr>
          </a:p>
          <a:p>
            <a:r>
              <a:rPr lang="ja-JP" altLang="en-US" sz="1000" dirty="0">
                <a:latin typeface="+mn-ea"/>
                <a:cs typeface="メイリオ" panose="020B0604030504040204" pitchFamily="50" charset="-128"/>
              </a:rPr>
              <a:t>白金いきいきプラザ ：</a:t>
            </a:r>
            <a:r>
              <a:rPr lang="en-US" altLang="ja-JP" sz="1000" dirty="0">
                <a:latin typeface="+mn-ea"/>
                <a:cs typeface="メイリオ" panose="020B0604030504040204" pitchFamily="50" charset="-128"/>
              </a:rPr>
              <a:t>3441-3680</a:t>
            </a:r>
            <a:r>
              <a:rPr lang="ja-JP" altLang="en-US" sz="1000" dirty="0">
                <a:latin typeface="+mn-ea"/>
                <a:cs typeface="メイリオ" panose="020B0604030504040204" pitchFamily="50" charset="-128"/>
              </a:rPr>
              <a:t> </a:t>
            </a:r>
            <a:r>
              <a:rPr lang="ja-JP" altLang="en-US" sz="1000" dirty="0">
                <a:solidFill>
                  <a:prstClr val="black"/>
                </a:solidFill>
              </a:rPr>
              <a:t>　</a:t>
            </a:r>
            <a:endParaRPr lang="en-US" altLang="ja-JP" sz="1000" dirty="0">
              <a:solidFill>
                <a:prstClr val="black"/>
              </a:solidFill>
            </a:endParaRPr>
          </a:p>
          <a:p>
            <a:r>
              <a:rPr lang="ja-JP" altLang="en-US" sz="1000" dirty="0">
                <a:solidFill>
                  <a:prstClr val="black"/>
                </a:solidFill>
              </a:rPr>
              <a:t>（白金３－１０－１２）</a:t>
            </a:r>
            <a:endParaRPr lang="en-US" altLang="ja-JP" sz="1000" dirty="0">
              <a:solidFill>
                <a:prstClr val="black"/>
              </a:solidFill>
            </a:endParaRPr>
          </a:p>
          <a:p>
            <a:r>
              <a:rPr lang="ja-JP" altLang="en-US" sz="1000" dirty="0">
                <a:solidFill>
                  <a:prstClr val="black"/>
                </a:solidFill>
              </a:rPr>
              <a:t>白金台いきいきプラザ</a:t>
            </a:r>
            <a:r>
              <a:rPr lang="en-US" altLang="ja-JP" sz="1000" dirty="0">
                <a:solidFill>
                  <a:prstClr val="black"/>
                </a:solidFill>
              </a:rPr>
              <a:t>:3440-4627</a:t>
            </a:r>
          </a:p>
          <a:p>
            <a:r>
              <a:rPr lang="ja-JP" altLang="en-US" sz="1000" dirty="0">
                <a:solidFill>
                  <a:prstClr val="black"/>
                </a:solidFill>
              </a:rPr>
              <a:t>（白金台４－８－５）</a:t>
            </a:r>
            <a:endParaRPr lang="en-US" altLang="ja-JP" sz="1000" dirty="0">
              <a:solidFill>
                <a:prstClr val="black"/>
              </a:solidFill>
            </a:endParaRPr>
          </a:p>
          <a:p>
            <a:r>
              <a:rPr lang="ja-JP" altLang="en-US" sz="1000" dirty="0">
                <a:latin typeface="+mn-ea"/>
                <a:cs typeface="メイリオ" panose="020B0604030504040204" pitchFamily="50" charset="-128"/>
              </a:rPr>
              <a:t>港南いきいきプラザ</a:t>
            </a:r>
            <a:r>
              <a:rPr lang="en-US" altLang="ja-JP" sz="1000" dirty="0">
                <a:latin typeface="+mn-ea"/>
                <a:cs typeface="メイリオ" panose="020B0604030504040204" pitchFamily="50" charset="-128"/>
              </a:rPr>
              <a:t>:3450-9915 </a:t>
            </a:r>
            <a:r>
              <a:rPr lang="ja-JP" altLang="en-US" sz="1000" dirty="0">
                <a:solidFill>
                  <a:prstClr val="black"/>
                </a:solidFill>
              </a:rPr>
              <a:t>　</a:t>
            </a:r>
            <a:endParaRPr lang="en-US" altLang="ja-JP" sz="1000" dirty="0">
              <a:solidFill>
                <a:prstClr val="black"/>
              </a:solidFill>
            </a:endParaRPr>
          </a:p>
          <a:p>
            <a:r>
              <a:rPr lang="ja-JP" altLang="en-US" sz="1000" dirty="0">
                <a:solidFill>
                  <a:prstClr val="black"/>
                </a:solidFill>
              </a:rPr>
              <a:t>（港南４</a:t>
            </a:r>
            <a:r>
              <a:rPr lang="en-US" altLang="ja-JP" sz="1000" dirty="0">
                <a:solidFill>
                  <a:prstClr val="black"/>
                </a:solidFill>
              </a:rPr>
              <a:t>-</a:t>
            </a:r>
            <a:r>
              <a:rPr lang="ja-JP" altLang="en-US" sz="1000" dirty="0">
                <a:solidFill>
                  <a:prstClr val="black"/>
                </a:solidFill>
              </a:rPr>
              <a:t>２</a:t>
            </a:r>
            <a:r>
              <a:rPr lang="en-US" altLang="ja-JP" sz="1000" dirty="0">
                <a:solidFill>
                  <a:prstClr val="black"/>
                </a:solidFill>
              </a:rPr>
              <a:t>-</a:t>
            </a:r>
            <a:r>
              <a:rPr lang="ja-JP" altLang="en-US" sz="1000" dirty="0">
                <a:solidFill>
                  <a:prstClr val="black"/>
                </a:solidFill>
              </a:rPr>
              <a:t>１）</a:t>
            </a:r>
            <a:endParaRPr lang="en-US" altLang="ja-JP" sz="1000" dirty="0">
              <a:solidFill>
                <a:prstClr val="black"/>
              </a:solidFill>
              <a:cs typeface="メイリオ" panose="020B0604030504040204" pitchFamily="50" charset="-128"/>
            </a:endParaRPr>
          </a:p>
          <a:p>
            <a:r>
              <a:rPr lang="ja-JP" altLang="en-US" sz="1000" dirty="0">
                <a:solidFill>
                  <a:prstClr val="black"/>
                </a:solidFill>
                <a:cs typeface="メイリオ" panose="020B0604030504040204" pitchFamily="50" charset="-128"/>
              </a:rPr>
              <a:t>台場高齢者在宅サービスセンター：</a:t>
            </a:r>
            <a:r>
              <a:rPr lang="en-US" altLang="ja-JP" sz="1000" dirty="0">
                <a:solidFill>
                  <a:prstClr val="black"/>
                </a:solidFill>
                <a:cs typeface="メイリオ" panose="020B0604030504040204" pitchFamily="50" charset="-128"/>
              </a:rPr>
              <a:t>5531-0520</a:t>
            </a:r>
            <a:r>
              <a:rPr lang="ja-JP" altLang="en-US" sz="1000" dirty="0">
                <a:solidFill>
                  <a:prstClr val="black"/>
                </a:solidFill>
                <a:cs typeface="メイリオ" panose="020B0604030504040204" pitchFamily="50" charset="-128"/>
              </a:rPr>
              <a:t>　</a:t>
            </a:r>
            <a:r>
              <a:rPr lang="ja-JP" altLang="en-US" sz="1000" dirty="0">
                <a:solidFill>
                  <a:prstClr val="black"/>
                </a:solidFill>
              </a:rPr>
              <a:t>（台場１</a:t>
            </a:r>
            <a:r>
              <a:rPr lang="en-US" altLang="ja-JP" sz="1000" dirty="0">
                <a:solidFill>
                  <a:prstClr val="black"/>
                </a:solidFill>
              </a:rPr>
              <a:t>-</a:t>
            </a:r>
            <a:r>
              <a:rPr lang="ja-JP" altLang="en-US" sz="1000" dirty="0">
                <a:solidFill>
                  <a:prstClr val="black"/>
                </a:solidFill>
              </a:rPr>
              <a:t>５</a:t>
            </a:r>
            <a:r>
              <a:rPr lang="en-US" altLang="ja-JP" sz="1000" dirty="0">
                <a:solidFill>
                  <a:prstClr val="black"/>
                </a:solidFill>
              </a:rPr>
              <a:t>-</a:t>
            </a:r>
            <a:r>
              <a:rPr lang="ja-JP" altLang="en-US" sz="1000" dirty="0">
                <a:solidFill>
                  <a:prstClr val="black"/>
                </a:solidFill>
              </a:rPr>
              <a:t>５） </a:t>
            </a:r>
            <a:endParaRPr lang="en-US" altLang="ja-JP" sz="1000" dirty="0">
              <a:solidFill>
                <a:prstClr val="black"/>
              </a:solidFill>
            </a:endParaRPr>
          </a:p>
          <a:p>
            <a:r>
              <a:rPr lang="ja-JP" altLang="en-US" sz="1000" dirty="0">
                <a:solidFill>
                  <a:prstClr val="black"/>
                </a:solidFill>
                <a:cs typeface="メイリオ" panose="020B0604030504040204" pitchFamily="50" charset="-128"/>
              </a:rPr>
              <a:t>介護予防総合センター（ラクっちゃ） ：</a:t>
            </a:r>
            <a:r>
              <a:rPr lang="ja-JP" altLang="en-US" sz="1000" dirty="0">
                <a:solidFill>
                  <a:prstClr val="black"/>
                </a:solidFill>
              </a:rPr>
              <a:t> </a:t>
            </a:r>
            <a:r>
              <a:rPr lang="en-US" altLang="ja-JP" sz="1000" dirty="0">
                <a:solidFill>
                  <a:prstClr val="black"/>
                </a:solidFill>
                <a:cs typeface="メイリオ" panose="020B0604030504040204" pitchFamily="50" charset="-128"/>
              </a:rPr>
              <a:t> </a:t>
            </a:r>
          </a:p>
          <a:p>
            <a:r>
              <a:rPr lang="en-US" altLang="ja-JP" sz="1000" dirty="0">
                <a:solidFill>
                  <a:prstClr val="black"/>
                </a:solidFill>
                <a:cs typeface="メイリオ" panose="020B0604030504040204" pitchFamily="50" charset="-128"/>
              </a:rPr>
              <a:t>3456-4157 </a:t>
            </a:r>
            <a:r>
              <a:rPr lang="ja-JP" altLang="en-US" sz="1000" dirty="0">
                <a:solidFill>
                  <a:prstClr val="black"/>
                </a:solidFill>
              </a:rPr>
              <a:t> （芝浦１－１６－１）　</a:t>
            </a:r>
            <a:r>
              <a:rPr lang="en-US" altLang="ja-JP" sz="1000" dirty="0">
                <a:solidFill>
                  <a:prstClr val="black"/>
                </a:solidFill>
                <a:cs typeface="メイリオ" panose="020B0604030504040204" pitchFamily="50" charset="-128"/>
              </a:rPr>
              <a:t> </a:t>
            </a:r>
            <a:r>
              <a:rPr lang="ja-JP" altLang="en-US" sz="1000" dirty="0">
                <a:solidFill>
                  <a:prstClr val="black"/>
                </a:solidFill>
              </a:rPr>
              <a:t>　　　　　　　　　　　　　</a:t>
            </a:r>
            <a:endParaRPr lang="en-US" altLang="ja-JP" sz="1000" dirty="0">
              <a:latin typeface="+mn-ea"/>
              <a:cs typeface="メイリオ" panose="020B0604030504040204" pitchFamily="50" charset="-128"/>
            </a:endParaRPr>
          </a:p>
          <a:p>
            <a:r>
              <a:rPr lang="ja-JP" altLang="en-US" sz="1000" dirty="0">
                <a:solidFill>
                  <a:prstClr val="black"/>
                </a:solidFill>
              </a:rPr>
              <a:t>　　　　　　　</a:t>
            </a:r>
            <a:r>
              <a:rPr lang="ja-JP" altLang="en-US" sz="1200" dirty="0">
                <a:solidFill>
                  <a:prstClr val="black"/>
                </a:solidFill>
              </a:rPr>
              <a:t>　　　　　　　　　　</a:t>
            </a:r>
            <a:r>
              <a:rPr lang="ja-JP" altLang="en-US" sz="1200" dirty="0">
                <a:latin typeface="+mn-ea"/>
                <a:cs typeface="メイリオ" panose="020B0604030504040204" pitchFamily="50" charset="-128"/>
              </a:rPr>
              <a:t>　</a:t>
            </a:r>
            <a:r>
              <a:rPr lang="ja-JP" altLang="en-US" sz="1200" dirty="0">
                <a:solidFill>
                  <a:prstClr val="black"/>
                </a:solidFill>
                <a:cs typeface="メイリオ" panose="020B0604030504040204" pitchFamily="50" charset="-128"/>
              </a:rPr>
              <a:t>　</a:t>
            </a:r>
            <a:r>
              <a:rPr lang="ja-JP" altLang="en-US" sz="1200" dirty="0">
                <a:solidFill>
                  <a:prstClr val="black"/>
                </a:solidFill>
              </a:rPr>
              <a:t>　　　　　　　　　　　　　 </a:t>
            </a:r>
            <a:endParaRPr kumimoji="1" lang="ja-JP" altLang="en-US" sz="1200" dirty="0">
              <a:latin typeface="+mn-ea"/>
              <a:cs typeface="メイリオ" panose="020B0604030504040204" pitchFamily="50" charset="-128"/>
            </a:endParaRPr>
          </a:p>
        </p:txBody>
      </p:sp>
      <p:sp>
        <p:nvSpPr>
          <p:cNvPr id="2" name="テキスト ボックス 1">
            <a:extLst>
              <a:ext uri="{FF2B5EF4-FFF2-40B4-BE49-F238E27FC236}">
                <a16:creationId xmlns:a16="http://schemas.microsoft.com/office/drawing/2014/main" id="{95C90375-84F7-4B97-D3EB-A154E38AF6BF}"/>
              </a:ext>
            </a:extLst>
          </p:cNvPr>
          <p:cNvSpPr txBox="1"/>
          <p:nvPr/>
        </p:nvSpPr>
        <p:spPr>
          <a:xfrm>
            <a:off x="1238802" y="9644400"/>
            <a:ext cx="3528392" cy="871270"/>
          </a:xfrm>
          <a:prstGeom prst="rect">
            <a:avLst/>
          </a:prstGeom>
          <a:noFill/>
        </p:spPr>
        <p:txBody>
          <a:bodyPr wrap="square" lIns="0" tIns="0" rIns="0" bIns="0" rtlCol="0">
            <a:noAutofit/>
          </a:bodyPr>
          <a:lstStyle/>
          <a:p>
            <a:r>
              <a:rPr lang="ja-JP" altLang="en-US" sz="1200" dirty="0">
                <a:highlight>
                  <a:srgbClr val="FFFF00"/>
                </a:highlight>
                <a:latin typeface="+mn-ea"/>
                <a:cs typeface="メイリオ" panose="020B0604030504040204" pitchFamily="50" charset="-128"/>
              </a:rPr>
              <a:t>「高齢者相談センター問い合わせ先」</a:t>
            </a:r>
            <a:endParaRPr lang="en-US" altLang="ja-JP" sz="1200" dirty="0">
              <a:highlight>
                <a:srgbClr val="FFFF00"/>
              </a:highlight>
              <a:latin typeface="+mn-ea"/>
              <a:cs typeface="メイリオ" panose="020B0604030504040204" pitchFamily="50" charset="-128"/>
            </a:endParaRPr>
          </a:p>
          <a:p>
            <a:r>
              <a:rPr lang="ja-JP" altLang="en-US" sz="1000" dirty="0">
                <a:latin typeface="+mn-ea"/>
                <a:cs typeface="メイリオ" panose="020B0604030504040204" pitchFamily="50" charset="-128"/>
              </a:rPr>
              <a:t>芝地区高齢者相談センター　 ：</a:t>
            </a:r>
            <a:r>
              <a:rPr lang="en-US" altLang="ja-JP" sz="1000" dirty="0">
                <a:latin typeface="+mn-ea"/>
                <a:cs typeface="メイリオ" panose="020B0604030504040204" pitchFamily="50" charset="-128"/>
              </a:rPr>
              <a:t>5232-0840</a:t>
            </a:r>
            <a:r>
              <a:rPr lang="ja-JP" altLang="en-US" sz="1000" dirty="0">
                <a:latin typeface="+mn-ea"/>
                <a:cs typeface="メイリオ" panose="020B0604030504040204" pitchFamily="50" charset="-128"/>
              </a:rPr>
              <a:t>　　</a:t>
            </a:r>
            <a:endParaRPr lang="en-US" altLang="ja-JP" sz="1000" dirty="0">
              <a:latin typeface="+mn-ea"/>
              <a:cs typeface="メイリオ" panose="020B0604030504040204" pitchFamily="50" charset="-128"/>
            </a:endParaRPr>
          </a:p>
          <a:p>
            <a:r>
              <a:rPr lang="ja-JP" altLang="en-US" sz="1000" dirty="0">
                <a:latin typeface="+mn-ea"/>
                <a:cs typeface="メイリオ" panose="020B0604030504040204" pitchFamily="50" charset="-128"/>
              </a:rPr>
              <a:t>麻布地区高齢者相談センター：</a:t>
            </a:r>
            <a:r>
              <a:rPr lang="en-US" altLang="ja-JP" sz="1000" dirty="0">
                <a:latin typeface="+mn-ea"/>
                <a:cs typeface="メイリオ" panose="020B0604030504040204" pitchFamily="50" charset="-128"/>
              </a:rPr>
              <a:t>3453-8032</a:t>
            </a:r>
            <a:r>
              <a:rPr lang="ja-JP" altLang="en-US" sz="1000" dirty="0">
                <a:latin typeface="+mn-ea"/>
                <a:cs typeface="メイリオ" panose="020B0604030504040204" pitchFamily="50" charset="-128"/>
              </a:rPr>
              <a:t>　</a:t>
            </a:r>
            <a:endParaRPr kumimoji="1" lang="ja-JP" altLang="en-US" sz="1000" dirty="0">
              <a:latin typeface="+mn-ea"/>
              <a:cs typeface="メイリオ" panose="020B0604030504040204" pitchFamily="50" charset="-128"/>
            </a:endParaRPr>
          </a:p>
        </p:txBody>
      </p:sp>
      <p:sp>
        <p:nvSpPr>
          <p:cNvPr id="3" name="テキスト ボックス 2">
            <a:extLst>
              <a:ext uri="{FF2B5EF4-FFF2-40B4-BE49-F238E27FC236}">
                <a16:creationId xmlns:a16="http://schemas.microsoft.com/office/drawing/2014/main" id="{01A0B072-2AE5-A888-E522-0FE0B09ED2AA}"/>
              </a:ext>
            </a:extLst>
          </p:cNvPr>
          <p:cNvSpPr txBox="1"/>
          <p:nvPr/>
        </p:nvSpPr>
        <p:spPr>
          <a:xfrm>
            <a:off x="7165007" y="7434932"/>
            <a:ext cx="1728192" cy="432048"/>
          </a:xfrm>
          <a:prstGeom prst="rect">
            <a:avLst/>
          </a:prstGeom>
          <a:noFill/>
        </p:spPr>
        <p:txBody>
          <a:bodyPr wrap="square" lIns="0" tIns="0" rIns="0" bIns="0" rtlCol="0">
            <a:noAutofit/>
          </a:bodyPr>
          <a:lstStyle/>
          <a:p>
            <a:pPr algn="l"/>
            <a:endParaRPr kumimoji="1" lang="ja-JP" altLang="en-US" sz="1200" dirty="0">
              <a:latin typeface="+mn-ea"/>
              <a:cs typeface="メイリオ" panose="020B0604030504040204" pitchFamily="50" charset="-128"/>
            </a:endParaRPr>
          </a:p>
        </p:txBody>
      </p:sp>
    </p:spTree>
    <p:extLst>
      <p:ext uri="{BB962C8B-B14F-4D97-AF65-F5344CB8AC3E}">
        <p14:creationId xmlns:p14="http://schemas.microsoft.com/office/powerpoint/2010/main" val="778076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OKUYO_A4縦">
  <a:themeElements>
    <a:clrScheme name="ポップ">
      <a:dk1>
        <a:sysClr val="windowText" lastClr="000000"/>
      </a:dk1>
      <a:lt1>
        <a:sysClr val="window" lastClr="FFFFFF"/>
      </a:lt1>
      <a:dk2>
        <a:srgbClr val="0080EA"/>
      </a:dk2>
      <a:lt2>
        <a:srgbClr val="D7F6FF"/>
      </a:lt2>
      <a:accent1>
        <a:srgbClr val="1AB39F"/>
      </a:accent1>
      <a:accent2>
        <a:srgbClr val="7FD13B"/>
      </a:accent2>
      <a:accent3>
        <a:srgbClr val="FEB80A"/>
      </a:accent3>
      <a:accent4>
        <a:srgbClr val="EB5705"/>
      </a:accent4>
      <a:accent5>
        <a:srgbClr val="EA157A"/>
      </a:accent5>
      <a:accent6>
        <a:srgbClr val="71685C"/>
      </a:accent6>
      <a:hlink>
        <a:srgbClr val="EB8803"/>
      </a:hlink>
      <a:folHlink>
        <a:srgbClr val="5F7791"/>
      </a:folHlink>
    </a:clrScheme>
    <a:fontScheme name="港区">
      <a:majorFont>
        <a:latin typeface="Arial"/>
        <a:ea typeface="Meiryo UI"/>
        <a:cs typeface=""/>
      </a:majorFont>
      <a:minorFont>
        <a:latin typeface="BIZ UDPゴシック"/>
        <a:ea typeface="BIZ UDPゴシック"/>
        <a:cs typeface=""/>
      </a:minorFont>
    </a:fontScheme>
    <a:fmtScheme name="エッセンシャル">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spDef>
      <a:spPr>
        <a:noFill/>
        <a:ln w="9525">
          <a:solidFill>
            <a:schemeClr val="tx1"/>
          </a:solidFill>
        </a:ln>
      </a:spPr>
      <a:bodyPr lIns="72000" tIns="36000" rIns="72000" bIns="0" rtlCol="0" anchor="ctr"/>
      <a:lstStyle>
        <a:defPPr algn="ctr">
          <a:defRPr kumimoji="1" sz="1200" dirty="0" smtClean="0">
            <a:solidFill>
              <a:schemeClr val="tx1"/>
            </a:solidFill>
            <a:latin typeface="+mn-ea"/>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defRPr kumimoji="1" sz="1200" dirty="0" smtClean="0">
            <a:latin typeface="+mn-ea"/>
            <a:cs typeface="メイリオ" panose="020B0604030504040204" pitchFamily="50" charset="-128"/>
          </a:defRPr>
        </a:defPPr>
      </a:lstStyle>
    </a:txDef>
  </a:objectDefaults>
  <a:extraClrSchemeLst/>
  <a:extLst>
    <a:ext uri="{05A4C25C-085E-4340-85A3-A5531E510DB2}">
      <thm15:themeFamily xmlns:thm15="http://schemas.microsoft.com/office/thememl/2012/main" name="港区白紙テンプレート_A4縦.pptx" id="{9E3FD43B-B61D-4458-875F-5908FF3B7805}" vid="{F904E3E6-240B-446A-98AF-915172BDE9B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港区白紙テンプレート_A4縦</Template>
  <TotalTime>2055</TotalTime>
  <Words>1198</Words>
  <Application>Microsoft Office PowerPoint</Application>
  <PresentationFormat>ユーザー設定</PresentationFormat>
  <Paragraphs>213</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メイリオ</vt:lpstr>
      <vt:lpstr>游ゴシック</vt:lpstr>
      <vt:lpstr>Arial</vt:lpstr>
      <vt:lpstr>KOKUYO_A4縦</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　久栄</dc:creator>
  <cp:lastModifiedBy>田中　淑子</cp:lastModifiedBy>
  <cp:revision>285</cp:revision>
  <cp:lastPrinted>2026-04-22T06:40:52Z</cp:lastPrinted>
  <dcterms:created xsi:type="dcterms:W3CDTF">2022-02-04T07:31:19Z</dcterms:created>
  <dcterms:modified xsi:type="dcterms:W3CDTF">2026-04-22T06:48:36Z</dcterms:modified>
</cp:coreProperties>
</file>